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
  </p:notesMasterIdLst>
  <p:sldIdLst>
    <p:sldId id="256" r:id="rId2"/>
    <p:sldId id="258" r:id="rId3"/>
    <p:sldId id="273" r:id="rId4"/>
    <p:sldId id="272" r:id="rId5"/>
    <p:sldId id="260" r:id="rId6"/>
    <p:sldId id="261" r:id="rId7"/>
    <p:sldId id="274" r:id="rId8"/>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user msa27" initials="um" lastIdx="2" clrIdx="0">
    <p:extLst>
      <p:ext uri="{19B8F6BF-5375-455C-9EA6-DF929625EA0E}">
        <p15:presenceInfo xmlns:p15="http://schemas.microsoft.com/office/powerpoint/2012/main" userId="853708b051a1bbe1"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C0000"/>
    <a:srgbClr val="99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80" autoAdjust="0"/>
    <p:restoredTop sz="94614" autoAdjust="0"/>
  </p:normalViewPr>
  <p:slideViewPr>
    <p:cSldViewPr snapToGrid="0">
      <p:cViewPr varScale="1">
        <p:scale>
          <a:sx n="104" d="100"/>
          <a:sy n="104" d="100"/>
        </p:scale>
        <p:origin x="756" y="114"/>
      </p:cViewPr>
      <p:guideLst/>
    </p:cSldViewPr>
  </p:slideViewPr>
  <p:notesTextViewPr>
    <p:cViewPr>
      <p:scale>
        <a:sx n="3" d="2"/>
        <a:sy n="3" d="2"/>
      </p:scale>
      <p:origin x="0" y="0"/>
    </p:cViewPr>
  </p:notesTextViewPr>
  <p:notesViewPr>
    <p:cSldViewPr snapToGrid="0">
      <p:cViewPr>
        <p:scale>
          <a:sx n="90" d="100"/>
          <a:sy n="90" d="100"/>
        </p:scale>
        <p:origin x="3774" y="6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notesMaster" Target="notesMasters/notesMaster1.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D786850-5C43-451E-B089-A52263BCDF44}" type="datetimeFigureOut">
              <a:rPr kumimoji="1" lang="ja-JP" altLang="en-US" smtClean="0"/>
              <a:t>2024/3/6</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354C897-32EE-40C3-8B97-BBAB4CC4592D}" type="slidenum">
              <a:rPr kumimoji="1" lang="ja-JP" altLang="en-US" smtClean="0"/>
              <a:t>‹#›</a:t>
            </a:fld>
            <a:endParaRPr kumimoji="1" lang="ja-JP" altLang="en-US"/>
          </a:p>
        </p:txBody>
      </p:sp>
    </p:spTree>
    <p:extLst>
      <p:ext uri="{BB962C8B-B14F-4D97-AF65-F5344CB8AC3E}">
        <p14:creationId xmlns:p14="http://schemas.microsoft.com/office/powerpoint/2010/main" val="428549617"/>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道産トド松建築材の販売最前線からと題して、三津橋産業株式会社近岡が発表させて頂きます。</a:t>
            </a:r>
          </a:p>
        </p:txBody>
      </p:sp>
      <p:sp>
        <p:nvSpPr>
          <p:cNvPr id="4" name="スライド番号プレースホルダー 3"/>
          <p:cNvSpPr>
            <a:spLocks noGrp="1"/>
          </p:cNvSpPr>
          <p:nvPr>
            <p:ph type="sldNum" sz="quarter" idx="5"/>
          </p:nvPr>
        </p:nvSpPr>
        <p:spPr/>
        <p:txBody>
          <a:bodyPr/>
          <a:lstStyle/>
          <a:p>
            <a:fld id="{9354C897-32EE-40C3-8B97-BBAB4CC4592D}" type="slidenum">
              <a:rPr kumimoji="1" lang="ja-JP" altLang="en-US" smtClean="0"/>
              <a:t>1</a:t>
            </a:fld>
            <a:endParaRPr kumimoji="1" lang="ja-JP" altLang="en-US"/>
          </a:p>
        </p:txBody>
      </p:sp>
    </p:spTree>
    <p:extLst>
      <p:ext uri="{BB962C8B-B14F-4D97-AF65-F5344CB8AC3E}">
        <p14:creationId xmlns:p14="http://schemas.microsoft.com/office/powerpoint/2010/main" val="42058268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では、本日の話題について紹介いたします。因みにこの背景の写真は旭川の北</a:t>
            </a:r>
            <a:r>
              <a:rPr kumimoji="1" lang="en-US" altLang="ja-JP" dirty="0"/>
              <a:t>40</a:t>
            </a:r>
            <a:r>
              <a:rPr lang="ja-JP" altLang="en-US" dirty="0"/>
              <a:t>㎞に位置する士別市にある</a:t>
            </a:r>
            <a:r>
              <a:rPr kumimoji="1" lang="ja-JP" altLang="en-US" dirty="0"/>
              <a:t>弊社の本社工場群を写したものです。</a:t>
            </a:r>
            <a:endParaRPr kumimoji="1" lang="en-US" altLang="ja-JP" dirty="0"/>
          </a:p>
          <a:p>
            <a:r>
              <a:rPr kumimoji="1" lang="ja-JP" altLang="en-US" dirty="0"/>
              <a:t>まず一番目に道産</a:t>
            </a:r>
            <a:r>
              <a:rPr kumimoji="1" lang="en-US" altLang="ja-JP" dirty="0"/>
              <a:t>KD</a:t>
            </a:r>
            <a:r>
              <a:rPr kumimoji="1" lang="ja-JP" altLang="en-US" dirty="0"/>
              <a:t>材普及の背景や弊社のトドマツ乾燥材製品開発の歩みについて、</a:t>
            </a:r>
            <a:r>
              <a:rPr lang="ja-JP" altLang="en-US" dirty="0"/>
              <a:t>過去を振り返りながら説明致します。</a:t>
            </a:r>
            <a:endParaRPr kumimoji="1" lang="en-US" altLang="ja-JP" dirty="0"/>
          </a:p>
          <a:p>
            <a:r>
              <a:rPr kumimoji="1" lang="ja-JP" altLang="en-US" dirty="0"/>
              <a:t>次に今回セミナーのテーマでもある道産トドマツの供給力強化への課題について私の感じる所を申し上げたいと思っております。</a:t>
            </a:r>
            <a:endParaRPr kumimoji="1" lang="en-US" altLang="ja-JP" dirty="0"/>
          </a:p>
          <a:p>
            <a:r>
              <a:rPr lang="ja-JP" altLang="en-US" dirty="0"/>
              <a:t>最後に弊社の</a:t>
            </a:r>
            <a:r>
              <a:rPr kumimoji="1" lang="ja-JP" altLang="en-US" dirty="0"/>
              <a:t>道産トドマツの今後への取り組みについて紹介させて頂きます。</a:t>
            </a:r>
          </a:p>
          <a:p>
            <a:endParaRPr kumimoji="1" lang="en-US" altLang="ja-JP" dirty="0"/>
          </a:p>
          <a:p>
            <a:endParaRPr kumimoji="1" lang="ja-JP" altLang="en-US" dirty="0"/>
          </a:p>
          <a:p>
            <a:endParaRPr kumimoji="1" lang="en-US" altLang="ja-JP" dirty="0"/>
          </a:p>
          <a:p>
            <a:endParaRPr kumimoji="1" lang="ja-JP" altLang="en-US" dirty="0"/>
          </a:p>
          <a:p>
            <a:endParaRPr kumimoji="1" lang="ja-JP" altLang="en-US" dirty="0"/>
          </a:p>
        </p:txBody>
      </p:sp>
      <p:sp>
        <p:nvSpPr>
          <p:cNvPr id="4" name="スライド番号プレースホルダー 3"/>
          <p:cNvSpPr>
            <a:spLocks noGrp="1"/>
          </p:cNvSpPr>
          <p:nvPr>
            <p:ph type="sldNum" sz="quarter" idx="5"/>
          </p:nvPr>
        </p:nvSpPr>
        <p:spPr/>
        <p:txBody>
          <a:bodyPr/>
          <a:lstStyle/>
          <a:p>
            <a:fld id="{9354C897-32EE-40C3-8B97-BBAB4CC4592D}" type="slidenum">
              <a:rPr kumimoji="1" lang="ja-JP" altLang="en-US" smtClean="0"/>
              <a:t>2</a:t>
            </a:fld>
            <a:endParaRPr kumimoji="1" lang="ja-JP" altLang="en-US"/>
          </a:p>
        </p:txBody>
      </p:sp>
    </p:spTree>
    <p:extLst>
      <p:ext uri="{BB962C8B-B14F-4D97-AF65-F5344CB8AC3E}">
        <p14:creationId xmlns:p14="http://schemas.microsoft.com/office/powerpoint/2010/main" val="36804082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1992</a:t>
            </a:r>
            <a:r>
              <a:rPr kumimoji="1" lang="ja-JP" altLang="en-US" dirty="0"/>
              <a:t>年何が起こったか</a:t>
            </a:r>
            <a:endParaRPr kumimoji="1" lang="en-US" altLang="ja-JP" dirty="0"/>
          </a:p>
          <a:p>
            <a:r>
              <a:rPr lang="ja-JP" altLang="en-US" dirty="0"/>
              <a:t>アメリカでマダラフクロウの保護と森林火災の防止から、ワシントンとオレゴンの２州が原木の輸出禁止を表明、翌</a:t>
            </a:r>
            <a:r>
              <a:rPr lang="en-US" altLang="ja-JP" dirty="0"/>
              <a:t>1993</a:t>
            </a:r>
            <a:r>
              <a:rPr lang="ja-JP" altLang="en-US" dirty="0"/>
              <a:t>年にはマレーシアのサバ州も原木輸出を禁止するなど、今迄原木供給に不安など持たず、ただ、ひたすら増産と生産の効率化に突き進んでいた日本の合板工場や製材工場は将来への大きな不安要素に直面する事になりました。</a:t>
            </a:r>
            <a:endParaRPr kumimoji="1" lang="ja-JP" altLang="en-US" dirty="0"/>
          </a:p>
        </p:txBody>
      </p:sp>
      <p:sp>
        <p:nvSpPr>
          <p:cNvPr id="4" name="スライド番号プレースホルダー 3"/>
          <p:cNvSpPr>
            <a:spLocks noGrp="1"/>
          </p:cNvSpPr>
          <p:nvPr>
            <p:ph type="sldNum" sz="quarter" idx="5"/>
          </p:nvPr>
        </p:nvSpPr>
        <p:spPr/>
        <p:txBody>
          <a:bodyPr/>
          <a:lstStyle/>
          <a:p>
            <a:fld id="{9354C897-32EE-40C3-8B97-BBAB4CC4592D}" type="slidenum">
              <a:rPr kumimoji="1" lang="ja-JP" altLang="en-US" smtClean="0"/>
              <a:t>3</a:t>
            </a:fld>
            <a:endParaRPr kumimoji="1" lang="ja-JP" altLang="en-US"/>
          </a:p>
        </p:txBody>
      </p:sp>
    </p:spTree>
    <p:extLst>
      <p:ext uri="{BB962C8B-B14F-4D97-AF65-F5344CB8AC3E}">
        <p14:creationId xmlns:p14="http://schemas.microsoft.com/office/powerpoint/2010/main" val="35254419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この図は植樹から、間伐、主伐と木を</a:t>
            </a:r>
            <a:r>
              <a:rPr kumimoji="1" lang="en-US" altLang="ja-JP" dirty="0"/>
              <a:t>50</a:t>
            </a:r>
            <a:r>
              <a:rPr kumimoji="1" lang="ja-JP" altLang="en-US" dirty="0"/>
              <a:t>年以上に渡り大きく育て、梁や柱の取れる立派な太い木に育てようとする日本の林業モデルでした。</a:t>
            </a:r>
            <a:endParaRPr kumimoji="1" lang="en-US" altLang="ja-JP" dirty="0"/>
          </a:p>
          <a:p>
            <a:r>
              <a:rPr lang="ja-JP" altLang="en-US" dirty="0"/>
              <a:t>しかし、海外の天然林から得られる品質の良い安価な大径材を輸入できた日本の木材市場は成長した目の粗い人工林の中途半端な大径木を使おうとしませんでした。</a:t>
            </a:r>
            <a:endParaRPr lang="en-US" altLang="ja-JP" dirty="0"/>
          </a:p>
          <a:p>
            <a:r>
              <a:rPr kumimoji="1" lang="ja-JP" altLang="en-US" dirty="0"/>
              <a:t>結局行き場の無い成長した北海道のカラマツは想定した伐期が来ても買手が付かずに放置され、トドマツや本州の杉も同様に大径化が進み、処理に困っているのが現状です。</a:t>
            </a:r>
            <a:endParaRPr kumimoji="1" lang="en-US" altLang="ja-JP" dirty="0"/>
          </a:p>
          <a:p>
            <a:r>
              <a:rPr lang="en-US" altLang="ja-JP" dirty="0"/>
              <a:t>1995</a:t>
            </a:r>
            <a:r>
              <a:rPr lang="ja-JP" altLang="en-US" dirty="0"/>
              <a:t>年弊社はそうした北海道の資源背景を考え、トドマツの大径化が進むのに合わせて、大径材の活用に取り組むべく、まだ十分に太くない大径材から心込みの角や心込みの梁を生産するべく、当時、高温セット法で心込み材も割れずに乾燥できるとの触れ込みで、高温乾燥機を導入しました。</a:t>
            </a:r>
            <a:endParaRPr lang="en-US" altLang="ja-JP" dirty="0"/>
          </a:p>
          <a:p>
            <a:r>
              <a:rPr kumimoji="1" lang="ja-JP" altLang="en-US" dirty="0"/>
              <a:t>因みに高温とは</a:t>
            </a:r>
            <a:r>
              <a:rPr kumimoji="1" lang="en-US" altLang="ja-JP" dirty="0"/>
              <a:t>120</a:t>
            </a:r>
            <a:r>
              <a:rPr kumimoji="1" lang="ja-JP" altLang="en-US" dirty="0"/>
              <a:t>℃、現在は中温の</a:t>
            </a:r>
            <a:r>
              <a:rPr kumimoji="1" lang="en-US" altLang="ja-JP" dirty="0"/>
              <a:t>80</a:t>
            </a:r>
            <a:r>
              <a:rPr kumimoji="1" lang="ja-JP" altLang="en-US" dirty="0"/>
              <a:t>℃で乾燥しています。</a:t>
            </a:r>
          </a:p>
        </p:txBody>
      </p:sp>
      <p:sp>
        <p:nvSpPr>
          <p:cNvPr id="4" name="スライド番号プレースホルダー 3"/>
          <p:cNvSpPr>
            <a:spLocks noGrp="1"/>
          </p:cNvSpPr>
          <p:nvPr>
            <p:ph type="sldNum" sz="quarter" idx="5"/>
          </p:nvPr>
        </p:nvSpPr>
        <p:spPr/>
        <p:txBody>
          <a:bodyPr/>
          <a:lstStyle/>
          <a:p>
            <a:fld id="{9354C897-32EE-40C3-8B97-BBAB4CC4592D}" type="slidenum">
              <a:rPr kumimoji="1" lang="ja-JP" altLang="en-US" smtClean="0"/>
              <a:t>4</a:t>
            </a:fld>
            <a:endParaRPr kumimoji="1" lang="ja-JP" altLang="en-US"/>
          </a:p>
        </p:txBody>
      </p:sp>
    </p:spTree>
    <p:extLst>
      <p:ext uri="{BB962C8B-B14F-4D97-AF65-F5344CB8AC3E}">
        <p14:creationId xmlns:p14="http://schemas.microsoft.com/office/powerpoint/2010/main" val="26272803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a:xfrm>
            <a:off x="685800" y="4400549"/>
            <a:ext cx="5486400" cy="4115489"/>
          </a:xfrm>
        </p:spPr>
        <p:txBody>
          <a:bodyPr/>
          <a:lstStyle/>
          <a:p>
            <a:r>
              <a:rPr kumimoji="1" lang="ja-JP" altLang="en-US" dirty="0"/>
              <a:t>トドマツの乾燥をカラマツやスギより難しくさせている要因は２つ、一つ目が材料の収縮異方性が大きい事。もう一つが水くい材の存在です。そこで、ここでは弊社の収縮異方性への取り組みについて説明致します。</a:t>
            </a:r>
            <a:endParaRPr kumimoji="1" lang="en-US" altLang="ja-JP" dirty="0"/>
          </a:p>
          <a:p>
            <a:r>
              <a:rPr kumimoji="1" lang="ja-JP" altLang="en-US" dirty="0"/>
              <a:t>一つ目は心込み材と心去り材の選択です。図の通り、心込み材は心割れや捩じれを生じ易かった為、芯去り採材を徹底しています。</a:t>
            </a:r>
            <a:endParaRPr kumimoji="1" lang="en-US" altLang="ja-JP" dirty="0"/>
          </a:p>
          <a:p>
            <a:r>
              <a:rPr kumimoji="1" lang="ja-JP" altLang="en-US" dirty="0"/>
              <a:t>二つ目は高温乾燥と中温乾燥の選択です。芯込み材の</a:t>
            </a:r>
            <a:r>
              <a:rPr kumimoji="1" lang="en-US" altLang="ja-JP" dirty="0"/>
              <a:t>120</a:t>
            </a:r>
            <a:r>
              <a:rPr kumimoji="1" lang="ja-JP" altLang="en-US" dirty="0"/>
              <a:t>℃での高温乾燥での経験を踏まえ、材質を変質させ劣化させる高温乾燥を止め、</a:t>
            </a:r>
            <a:r>
              <a:rPr kumimoji="1" lang="en-US" altLang="ja-JP" dirty="0"/>
              <a:t>80</a:t>
            </a:r>
            <a:r>
              <a:rPr kumimoji="1" lang="ja-JP" altLang="en-US" dirty="0"/>
              <a:t>℃での中温乾燥で材料への負担を減らし乾燥しています。</a:t>
            </a:r>
            <a:endParaRPr kumimoji="1" lang="en-US" altLang="ja-JP" dirty="0"/>
          </a:p>
          <a:p>
            <a:r>
              <a:rPr lang="ja-JP" altLang="en-US" dirty="0"/>
              <a:t>三つ目は</a:t>
            </a:r>
            <a:r>
              <a:rPr lang="en-US" altLang="ja-JP" dirty="0"/>
              <a:t>1</a:t>
            </a:r>
            <a:r>
              <a:rPr lang="ja-JP" altLang="en-US" dirty="0"/>
              <a:t>丁取りと複数取りの選択です。生産性を上げるには複数取りが有効です。実際、ホワイトウッドの再割原板は</a:t>
            </a:r>
            <a:r>
              <a:rPr lang="en-US" altLang="ja-JP" dirty="0"/>
              <a:t>140</a:t>
            </a:r>
            <a:r>
              <a:rPr lang="ja-JP" altLang="en-US" dirty="0"/>
              <a:t>㎜～</a:t>
            </a:r>
            <a:r>
              <a:rPr lang="en-US" altLang="ja-JP" dirty="0"/>
              <a:t>220</a:t>
            </a:r>
            <a:r>
              <a:rPr lang="ja-JP" altLang="en-US" dirty="0"/>
              <a:t>㎜有り、一度に複数本の製品を作れます。しかし、トドマツの場合は収縮異方性が大きい為、図の通り広幅の板の表面に割れを生じ易く、歩留まりを大きく悪化させる可能性が高い為、タルキの２丁取り</a:t>
            </a:r>
            <a:r>
              <a:rPr lang="en-US" altLang="ja-JP" dirty="0"/>
              <a:t>110</a:t>
            </a:r>
            <a:r>
              <a:rPr lang="ja-JP" altLang="en-US" dirty="0"/>
              <a:t>㎜程度を当面の限界としている。</a:t>
            </a:r>
            <a:endParaRPr lang="en-US" altLang="ja-JP" dirty="0"/>
          </a:p>
          <a:p>
            <a:r>
              <a:rPr kumimoji="1" lang="ja-JP" altLang="en-US" dirty="0"/>
              <a:t>四つ目は柾目取りと板目取りの選択です。建具材は狂わない柾目材を使うイメージですが、トドマツで建具用の</a:t>
            </a:r>
            <a:r>
              <a:rPr kumimoji="1" lang="en-US" altLang="ja-JP" dirty="0"/>
              <a:t>105</a:t>
            </a:r>
            <a:r>
              <a:rPr kumimoji="1" lang="ja-JP" altLang="en-US" dirty="0"/>
              <a:t>㎜幅を目細な柾目で採材出来る様な原木など人工林には無いので、柾目といっても追柾が普通で、乾燥した場合、曲がりが生じ易い。間柱、半柱は曲がり禁物なので、中杢板目取りを選択している。</a:t>
            </a:r>
            <a:endParaRPr kumimoji="1" lang="en-US" altLang="ja-JP" dirty="0"/>
          </a:p>
          <a:p>
            <a:r>
              <a:rPr lang="ja-JP" altLang="en-US" dirty="0"/>
              <a:t>五つ目は乾燥機に入れる前に天乾するか、しないかである。胴縁、貫等は天然乾燥だけでも</a:t>
            </a:r>
            <a:r>
              <a:rPr lang="en-US" altLang="ja-JP" dirty="0"/>
              <a:t>OK</a:t>
            </a:r>
            <a:r>
              <a:rPr lang="ja-JP" altLang="en-US" dirty="0"/>
              <a:t>だが、材厚が大きい物は水分傾斜で表面割れを生じ易く、更に水くい材の解決に乾燥後の養生期間を十分に取る為、コスト削減の為、天乾期間は原則取らない。</a:t>
            </a:r>
            <a:endParaRPr kumimoji="1" lang="ja-JP" altLang="en-US" dirty="0"/>
          </a:p>
        </p:txBody>
      </p:sp>
      <p:sp>
        <p:nvSpPr>
          <p:cNvPr id="4" name="スライド番号プレースホルダー 3"/>
          <p:cNvSpPr>
            <a:spLocks noGrp="1"/>
          </p:cNvSpPr>
          <p:nvPr>
            <p:ph type="sldNum" sz="quarter" idx="5"/>
          </p:nvPr>
        </p:nvSpPr>
        <p:spPr/>
        <p:txBody>
          <a:bodyPr/>
          <a:lstStyle/>
          <a:p>
            <a:fld id="{9354C897-32EE-40C3-8B97-BBAB4CC4592D}" type="slidenum">
              <a:rPr kumimoji="1" lang="ja-JP" altLang="en-US" smtClean="0"/>
              <a:t>5</a:t>
            </a:fld>
            <a:endParaRPr kumimoji="1" lang="ja-JP" altLang="en-US"/>
          </a:p>
        </p:txBody>
      </p:sp>
    </p:spTree>
    <p:extLst>
      <p:ext uri="{BB962C8B-B14F-4D97-AF65-F5344CB8AC3E}">
        <p14:creationId xmlns:p14="http://schemas.microsoft.com/office/powerpoint/2010/main" val="11507959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次に２つ目の水くい材への取り組みですが、弊社は乾燥後の養生期間の確保が最も効果が有るとの結論に至っています。図の様な人乾後の含水率の下がった部分へ高含水率部分の水分が拡散して行くイメージです。水くい材等の高含水率部分の点在について、４～５か月程度の天乾で改善できるとしている報告が有るが、弊社の生産量に必要な天乾場所の確保や冬期間の問題もあり、天乾はせずに即乾燥に入れ、人工的にコントロールする方法を年間通して実行している。</a:t>
            </a:r>
            <a:endParaRPr kumimoji="1" lang="en-US" altLang="ja-JP" dirty="0"/>
          </a:p>
          <a:p>
            <a:r>
              <a:rPr lang="ja-JP" altLang="en-US" dirty="0"/>
              <a:t>尚、養生期間はサイズによって異なるが、</a:t>
            </a:r>
            <a:r>
              <a:rPr lang="en-US" altLang="ja-JP" dirty="0"/>
              <a:t>45×105</a:t>
            </a:r>
            <a:r>
              <a:rPr lang="ja-JP" altLang="en-US" dirty="0"/>
              <a:t>のネタサイズで１ヶ月程度としている。</a:t>
            </a:r>
            <a:endParaRPr lang="en-US" altLang="ja-JP" dirty="0"/>
          </a:p>
          <a:p>
            <a:r>
              <a:rPr kumimoji="1" lang="ja-JP" altLang="en-US" dirty="0"/>
              <a:t>又、写真は弊社乾燥室前の養生用の倉庫で有るが、釜出しが屋内で出きる事により季節や天候に左右されない図にゆっくりと養生が出来る材料に優しい環境になっています。</a:t>
            </a:r>
          </a:p>
        </p:txBody>
      </p:sp>
      <p:sp>
        <p:nvSpPr>
          <p:cNvPr id="4" name="スライド番号プレースホルダー 3"/>
          <p:cNvSpPr>
            <a:spLocks noGrp="1"/>
          </p:cNvSpPr>
          <p:nvPr>
            <p:ph type="sldNum" sz="quarter" idx="5"/>
          </p:nvPr>
        </p:nvSpPr>
        <p:spPr/>
        <p:txBody>
          <a:bodyPr/>
          <a:lstStyle/>
          <a:p>
            <a:fld id="{9354C897-32EE-40C3-8B97-BBAB4CC4592D}" type="slidenum">
              <a:rPr kumimoji="1" lang="ja-JP" altLang="en-US" smtClean="0"/>
              <a:t>6</a:t>
            </a:fld>
            <a:endParaRPr kumimoji="1" lang="ja-JP" altLang="en-US"/>
          </a:p>
        </p:txBody>
      </p:sp>
    </p:spTree>
    <p:extLst>
      <p:ext uri="{BB962C8B-B14F-4D97-AF65-F5344CB8AC3E}">
        <p14:creationId xmlns:p14="http://schemas.microsoft.com/office/powerpoint/2010/main" val="13675800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2,000</a:t>
            </a:r>
            <a:r>
              <a:rPr kumimoji="1" lang="ja-JP" altLang="en-US" dirty="0"/>
              <a:t>年に何が有ったか？品確法の施行です。それに伴い当時、木材業界、住宅業界に大きな影響を与えたのが、実物の仕上り寸法と図面サイズとの差が認められなくなった事でした。乾燥プレーナー仕上がり</a:t>
            </a:r>
            <a:r>
              <a:rPr kumimoji="1" lang="en-US" altLang="ja-JP" dirty="0"/>
              <a:t>100</a:t>
            </a:r>
            <a:r>
              <a:rPr kumimoji="1" lang="ja-JP" altLang="en-US" dirty="0"/>
              <a:t>㎜角が図面通りの</a:t>
            </a:r>
            <a:r>
              <a:rPr kumimoji="1" lang="en-US" altLang="ja-JP" dirty="0"/>
              <a:t>105</a:t>
            </a:r>
            <a:r>
              <a:rPr kumimoji="1" lang="ja-JP" altLang="en-US" dirty="0"/>
              <a:t>㎜角で提供する事が求められました。それはすなわち今迄製材工場で</a:t>
            </a:r>
            <a:r>
              <a:rPr kumimoji="1" lang="en-US" altLang="ja-JP" dirty="0"/>
              <a:t>105</a:t>
            </a:r>
            <a:r>
              <a:rPr kumimoji="1" lang="ja-JP" altLang="en-US" dirty="0"/>
              <a:t>㎜から</a:t>
            </a:r>
            <a:r>
              <a:rPr kumimoji="1" lang="en-US" altLang="ja-JP" dirty="0"/>
              <a:t>107</a:t>
            </a:r>
            <a:r>
              <a:rPr kumimoji="1" lang="ja-JP" altLang="en-US" dirty="0"/>
              <a:t>㎜程度で挽き立てしていた物が</a:t>
            </a:r>
            <a:r>
              <a:rPr lang="ja-JP" altLang="en-US" dirty="0"/>
              <a:t>乾燥による収縮やプレーナーの削り代を考慮した歩増しが必要となったのでした。</a:t>
            </a:r>
            <a:endParaRPr lang="en-US" altLang="ja-JP" dirty="0"/>
          </a:p>
          <a:p>
            <a:r>
              <a:rPr kumimoji="1" lang="ja-JP" altLang="en-US" dirty="0"/>
              <a:t>製材工場では乾燥材用に歩付製材の挽き立てをし、生材用に歩無し製材を挽き立てする事を強いられ、サイズの微妙な違いや</a:t>
            </a:r>
            <a:r>
              <a:rPr lang="ja-JP" altLang="en-US" dirty="0"/>
              <a:t>副材が歩無し、歩付混合梱包にせざるを得ず。消費者に大きな負担や商品離れを招いた。</a:t>
            </a:r>
            <a:endParaRPr kumimoji="1" lang="en-US" altLang="ja-JP" dirty="0"/>
          </a:p>
        </p:txBody>
      </p:sp>
      <p:sp>
        <p:nvSpPr>
          <p:cNvPr id="4" name="スライド番号プレースホルダー 3"/>
          <p:cNvSpPr>
            <a:spLocks noGrp="1"/>
          </p:cNvSpPr>
          <p:nvPr>
            <p:ph type="sldNum" sz="quarter" idx="5"/>
          </p:nvPr>
        </p:nvSpPr>
        <p:spPr/>
        <p:txBody>
          <a:bodyPr/>
          <a:lstStyle/>
          <a:p>
            <a:fld id="{9354C897-32EE-40C3-8B97-BBAB4CC4592D}" type="slidenum">
              <a:rPr kumimoji="1" lang="ja-JP" altLang="en-US" smtClean="0"/>
              <a:t>7</a:t>
            </a:fld>
            <a:endParaRPr kumimoji="1" lang="ja-JP" altLang="en-US"/>
          </a:p>
        </p:txBody>
      </p:sp>
    </p:spTree>
    <p:extLst>
      <p:ext uri="{BB962C8B-B14F-4D97-AF65-F5344CB8AC3E}">
        <p14:creationId xmlns:p14="http://schemas.microsoft.com/office/powerpoint/2010/main" val="4448042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E762B5C-A357-1C11-60B2-1FC5822D4602}"/>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1B8F7AC9-39C3-9CD3-377E-45B6EAECAB1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6F2657BA-2585-771B-6A51-6DB65BD6B959}"/>
              </a:ext>
            </a:extLst>
          </p:cNvPr>
          <p:cNvSpPr>
            <a:spLocks noGrp="1"/>
          </p:cNvSpPr>
          <p:nvPr>
            <p:ph type="dt" sz="half" idx="10"/>
          </p:nvPr>
        </p:nvSpPr>
        <p:spPr/>
        <p:txBody>
          <a:bodyPr/>
          <a:lstStyle/>
          <a:p>
            <a:fld id="{0E411853-B66D-4F04-8089-668DFAE4EBC6}" type="datetimeFigureOut">
              <a:rPr kumimoji="1" lang="ja-JP" altLang="en-US" smtClean="0"/>
              <a:t>2024/3/6</a:t>
            </a:fld>
            <a:endParaRPr kumimoji="1" lang="ja-JP" altLang="en-US"/>
          </a:p>
        </p:txBody>
      </p:sp>
      <p:sp>
        <p:nvSpPr>
          <p:cNvPr id="5" name="フッター プレースホルダー 4">
            <a:extLst>
              <a:ext uri="{FF2B5EF4-FFF2-40B4-BE49-F238E27FC236}">
                <a16:creationId xmlns:a16="http://schemas.microsoft.com/office/drawing/2014/main" id="{207B8FCE-D800-ECF0-05BB-E4F0733F0EA3}"/>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D77AD7CD-926A-BAD6-EE37-CD7EEC90A82D}"/>
              </a:ext>
            </a:extLst>
          </p:cNvPr>
          <p:cNvSpPr>
            <a:spLocks noGrp="1"/>
          </p:cNvSpPr>
          <p:nvPr>
            <p:ph type="sldNum" sz="quarter" idx="12"/>
          </p:nvPr>
        </p:nvSpPr>
        <p:spPr/>
        <p:txBody>
          <a:bodyPr/>
          <a:lstStyle/>
          <a:p>
            <a:fld id="{B4F075F8-DEC2-486D-ACFF-CA559B910CA4}" type="slidenum">
              <a:rPr kumimoji="1" lang="ja-JP" altLang="en-US" smtClean="0"/>
              <a:t>‹#›</a:t>
            </a:fld>
            <a:endParaRPr kumimoji="1" lang="ja-JP" altLang="en-US"/>
          </a:p>
        </p:txBody>
      </p:sp>
    </p:spTree>
    <p:extLst>
      <p:ext uri="{BB962C8B-B14F-4D97-AF65-F5344CB8AC3E}">
        <p14:creationId xmlns:p14="http://schemas.microsoft.com/office/powerpoint/2010/main" val="23154209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1CF0B4E-A2DD-64C4-730F-C7AC8528642E}"/>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5C57E01B-20FA-5A40-59D8-43242E97A728}"/>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3894D3AF-CB23-E8A0-3993-95EDD0D52B7F}"/>
              </a:ext>
            </a:extLst>
          </p:cNvPr>
          <p:cNvSpPr>
            <a:spLocks noGrp="1"/>
          </p:cNvSpPr>
          <p:nvPr>
            <p:ph type="dt" sz="half" idx="10"/>
          </p:nvPr>
        </p:nvSpPr>
        <p:spPr/>
        <p:txBody>
          <a:bodyPr/>
          <a:lstStyle/>
          <a:p>
            <a:fld id="{0E411853-B66D-4F04-8089-668DFAE4EBC6}" type="datetimeFigureOut">
              <a:rPr kumimoji="1" lang="ja-JP" altLang="en-US" smtClean="0"/>
              <a:t>2024/3/6</a:t>
            </a:fld>
            <a:endParaRPr kumimoji="1" lang="ja-JP" altLang="en-US"/>
          </a:p>
        </p:txBody>
      </p:sp>
      <p:sp>
        <p:nvSpPr>
          <p:cNvPr id="5" name="フッター プレースホルダー 4">
            <a:extLst>
              <a:ext uri="{FF2B5EF4-FFF2-40B4-BE49-F238E27FC236}">
                <a16:creationId xmlns:a16="http://schemas.microsoft.com/office/drawing/2014/main" id="{B1B11FA4-AFFE-2E84-E9EB-F99898AA9EBE}"/>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31E524D6-6498-11B6-DE91-67021C29D624}"/>
              </a:ext>
            </a:extLst>
          </p:cNvPr>
          <p:cNvSpPr>
            <a:spLocks noGrp="1"/>
          </p:cNvSpPr>
          <p:nvPr>
            <p:ph type="sldNum" sz="quarter" idx="12"/>
          </p:nvPr>
        </p:nvSpPr>
        <p:spPr/>
        <p:txBody>
          <a:bodyPr/>
          <a:lstStyle/>
          <a:p>
            <a:fld id="{B4F075F8-DEC2-486D-ACFF-CA559B910CA4}" type="slidenum">
              <a:rPr kumimoji="1" lang="ja-JP" altLang="en-US" smtClean="0"/>
              <a:t>‹#›</a:t>
            </a:fld>
            <a:endParaRPr kumimoji="1" lang="ja-JP" altLang="en-US"/>
          </a:p>
        </p:txBody>
      </p:sp>
    </p:spTree>
    <p:extLst>
      <p:ext uri="{BB962C8B-B14F-4D97-AF65-F5344CB8AC3E}">
        <p14:creationId xmlns:p14="http://schemas.microsoft.com/office/powerpoint/2010/main" val="35455752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06605DDD-93CF-177D-5DC3-0921A9B16334}"/>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988773B1-A618-5EBE-E02E-83D84FA2BD36}"/>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6063D86E-A753-D01E-3BCF-65DFA131FAAB}"/>
              </a:ext>
            </a:extLst>
          </p:cNvPr>
          <p:cNvSpPr>
            <a:spLocks noGrp="1"/>
          </p:cNvSpPr>
          <p:nvPr>
            <p:ph type="dt" sz="half" idx="10"/>
          </p:nvPr>
        </p:nvSpPr>
        <p:spPr/>
        <p:txBody>
          <a:bodyPr/>
          <a:lstStyle/>
          <a:p>
            <a:fld id="{0E411853-B66D-4F04-8089-668DFAE4EBC6}" type="datetimeFigureOut">
              <a:rPr kumimoji="1" lang="ja-JP" altLang="en-US" smtClean="0"/>
              <a:t>2024/3/6</a:t>
            </a:fld>
            <a:endParaRPr kumimoji="1" lang="ja-JP" altLang="en-US"/>
          </a:p>
        </p:txBody>
      </p:sp>
      <p:sp>
        <p:nvSpPr>
          <p:cNvPr id="5" name="フッター プレースホルダー 4">
            <a:extLst>
              <a:ext uri="{FF2B5EF4-FFF2-40B4-BE49-F238E27FC236}">
                <a16:creationId xmlns:a16="http://schemas.microsoft.com/office/drawing/2014/main" id="{C2FB08B1-BC05-6305-B520-AB555607BAF9}"/>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EEE4102B-A2AC-EE5D-A925-7700BF9C9BDD}"/>
              </a:ext>
            </a:extLst>
          </p:cNvPr>
          <p:cNvSpPr>
            <a:spLocks noGrp="1"/>
          </p:cNvSpPr>
          <p:nvPr>
            <p:ph type="sldNum" sz="quarter" idx="12"/>
          </p:nvPr>
        </p:nvSpPr>
        <p:spPr/>
        <p:txBody>
          <a:bodyPr/>
          <a:lstStyle/>
          <a:p>
            <a:fld id="{B4F075F8-DEC2-486D-ACFF-CA559B910CA4}" type="slidenum">
              <a:rPr kumimoji="1" lang="ja-JP" altLang="en-US" smtClean="0"/>
              <a:t>‹#›</a:t>
            </a:fld>
            <a:endParaRPr kumimoji="1" lang="ja-JP" altLang="en-US"/>
          </a:p>
        </p:txBody>
      </p:sp>
    </p:spTree>
    <p:extLst>
      <p:ext uri="{BB962C8B-B14F-4D97-AF65-F5344CB8AC3E}">
        <p14:creationId xmlns:p14="http://schemas.microsoft.com/office/powerpoint/2010/main" val="37928069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D99B3E1-B5B1-1164-D0FD-041FC557E1A9}"/>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75A51CCF-3DD0-208D-B4A2-96D7639B0C9E}"/>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E6B9EE6C-8EF3-2E3B-6E81-B0339DFF9250}"/>
              </a:ext>
            </a:extLst>
          </p:cNvPr>
          <p:cNvSpPr>
            <a:spLocks noGrp="1"/>
          </p:cNvSpPr>
          <p:nvPr>
            <p:ph type="dt" sz="half" idx="10"/>
          </p:nvPr>
        </p:nvSpPr>
        <p:spPr/>
        <p:txBody>
          <a:bodyPr/>
          <a:lstStyle/>
          <a:p>
            <a:fld id="{0E411853-B66D-4F04-8089-668DFAE4EBC6}" type="datetimeFigureOut">
              <a:rPr kumimoji="1" lang="ja-JP" altLang="en-US" smtClean="0"/>
              <a:t>2024/3/6</a:t>
            </a:fld>
            <a:endParaRPr kumimoji="1" lang="ja-JP" altLang="en-US"/>
          </a:p>
        </p:txBody>
      </p:sp>
      <p:sp>
        <p:nvSpPr>
          <p:cNvPr id="5" name="フッター プレースホルダー 4">
            <a:extLst>
              <a:ext uri="{FF2B5EF4-FFF2-40B4-BE49-F238E27FC236}">
                <a16:creationId xmlns:a16="http://schemas.microsoft.com/office/drawing/2014/main" id="{F8A67B80-E7EB-25BF-5B20-89C69BB44273}"/>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D5B907EC-20AD-19BE-E746-87C2C50BD661}"/>
              </a:ext>
            </a:extLst>
          </p:cNvPr>
          <p:cNvSpPr>
            <a:spLocks noGrp="1"/>
          </p:cNvSpPr>
          <p:nvPr>
            <p:ph type="sldNum" sz="quarter" idx="12"/>
          </p:nvPr>
        </p:nvSpPr>
        <p:spPr/>
        <p:txBody>
          <a:bodyPr/>
          <a:lstStyle/>
          <a:p>
            <a:fld id="{B4F075F8-DEC2-486D-ACFF-CA559B910CA4}" type="slidenum">
              <a:rPr kumimoji="1" lang="ja-JP" altLang="en-US" smtClean="0"/>
              <a:t>‹#›</a:t>
            </a:fld>
            <a:endParaRPr kumimoji="1" lang="ja-JP" altLang="en-US"/>
          </a:p>
        </p:txBody>
      </p:sp>
    </p:spTree>
    <p:extLst>
      <p:ext uri="{BB962C8B-B14F-4D97-AF65-F5344CB8AC3E}">
        <p14:creationId xmlns:p14="http://schemas.microsoft.com/office/powerpoint/2010/main" val="13349561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90F4A02-1D34-B62C-7D12-C9FDA0110A81}"/>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FFB47211-1335-B66F-E95A-5FF6A32B896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25B156C3-33F5-F819-B2C8-27D119FB23CC}"/>
              </a:ext>
            </a:extLst>
          </p:cNvPr>
          <p:cNvSpPr>
            <a:spLocks noGrp="1"/>
          </p:cNvSpPr>
          <p:nvPr>
            <p:ph type="dt" sz="half" idx="10"/>
          </p:nvPr>
        </p:nvSpPr>
        <p:spPr/>
        <p:txBody>
          <a:bodyPr/>
          <a:lstStyle/>
          <a:p>
            <a:fld id="{0E411853-B66D-4F04-8089-668DFAE4EBC6}" type="datetimeFigureOut">
              <a:rPr kumimoji="1" lang="ja-JP" altLang="en-US" smtClean="0"/>
              <a:t>2024/3/6</a:t>
            </a:fld>
            <a:endParaRPr kumimoji="1" lang="ja-JP" altLang="en-US"/>
          </a:p>
        </p:txBody>
      </p:sp>
      <p:sp>
        <p:nvSpPr>
          <p:cNvPr id="5" name="フッター プレースホルダー 4">
            <a:extLst>
              <a:ext uri="{FF2B5EF4-FFF2-40B4-BE49-F238E27FC236}">
                <a16:creationId xmlns:a16="http://schemas.microsoft.com/office/drawing/2014/main" id="{EF90F0F8-35A3-083F-DA70-002CFC8C58EE}"/>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C1C258C7-47CD-97B9-2E9D-3D4028851B90}"/>
              </a:ext>
            </a:extLst>
          </p:cNvPr>
          <p:cNvSpPr>
            <a:spLocks noGrp="1"/>
          </p:cNvSpPr>
          <p:nvPr>
            <p:ph type="sldNum" sz="quarter" idx="12"/>
          </p:nvPr>
        </p:nvSpPr>
        <p:spPr/>
        <p:txBody>
          <a:bodyPr/>
          <a:lstStyle/>
          <a:p>
            <a:fld id="{B4F075F8-DEC2-486D-ACFF-CA559B910CA4}" type="slidenum">
              <a:rPr kumimoji="1" lang="ja-JP" altLang="en-US" smtClean="0"/>
              <a:t>‹#›</a:t>
            </a:fld>
            <a:endParaRPr kumimoji="1" lang="ja-JP" altLang="en-US"/>
          </a:p>
        </p:txBody>
      </p:sp>
    </p:spTree>
    <p:extLst>
      <p:ext uri="{BB962C8B-B14F-4D97-AF65-F5344CB8AC3E}">
        <p14:creationId xmlns:p14="http://schemas.microsoft.com/office/powerpoint/2010/main" val="15429187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4F8ADB7-F486-0827-A41C-929998176065}"/>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01C41E81-8867-4D44-96D2-5DDA99A8D0EE}"/>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76AAAA4E-F90D-F413-C4B9-2BE20BDA3141}"/>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296EB597-F626-BEBC-B842-B18CEA0F9A3B}"/>
              </a:ext>
            </a:extLst>
          </p:cNvPr>
          <p:cNvSpPr>
            <a:spLocks noGrp="1"/>
          </p:cNvSpPr>
          <p:nvPr>
            <p:ph type="dt" sz="half" idx="10"/>
          </p:nvPr>
        </p:nvSpPr>
        <p:spPr/>
        <p:txBody>
          <a:bodyPr/>
          <a:lstStyle/>
          <a:p>
            <a:fld id="{0E411853-B66D-4F04-8089-668DFAE4EBC6}" type="datetimeFigureOut">
              <a:rPr kumimoji="1" lang="ja-JP" altLang="en-US" smtClean="0"/>
              <a:t>2024/3/6</a:t>
            </a:fld>
            <a:endParaRPr kumimoji="1" lang="ja-JP" altLang="en-US"/>
          </a:p>
        </p:txBody>
      </p:sp>
      <p:sp>
        <p:nvSpPr>
          <p:cNvPr id="6" name="フッター プレースホルダー 5">
            <a:extLst>
              <a:ext uri="{FF2B5EF4-FFF2-40B4-BE49-F238E27FC236}">
                <a16:creationId xmlns:a16="http://schemas.microsoft.com/office/drawing/2014/main" id="{143C083B-F61F-C511-BEDC-922A33376006}"/>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EC3BF5C3-D758-ED3B-E551-9121AF588671}"/>
              </a:ext>
            </a:extLst>
          </p:cNvPr>
          <p:cNvSpPr>
            <a:spLocks noGrp="1"/>
          </p:cNvSpPr>
          <p:nvPr>
            <p:ph type="sldNum" sz="quarter" idx="12"/>
          </p:nvPr>
        </p:nvSpPr>
        <p:spPr/>
        <p:txBody>
          <a:bodyPr/>
          <a:lstStyle/>
          <a:p>
            <a:fld id="{B4F075F8-DEC2-486D-ACFF-CA559B910CA4}" type="slidenum">
              <a:rPr kumimoji="1" lang="ja-JP" altLang="en-US" smtClean="0"/>
              <a:t>‹#›</a:t>
            </a:fld>
            <a:endParaRPr kumimoji="1" lang="ja-JP" altLang="en-US"/>
          </a:p>
        </p:txBody>
      </p:sp>
    </p:spTree>
    <p:extLst>
      <p:ext uri="{BB962C8B-B14F-4D97-AF65-F5344CB8AC3E}">
        <p14:creationId xmlns:p14="http://schemas.microsoft.com/office/powerpoint/2010/main" val="4058068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635DE5E-E684-2E69-D4E1-219DA528B561}"/>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AB876C6F-3E2E-8354-A075-8B741B93E49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972124EF-7F3E-8219-3A93-19712545DF31}"/>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1696E35F-7552-B7F0-7401-FE994870947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8CFFD9FD-0E0F-8519-E2A5-8412CA0B2FE6}"/>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CA501D18-89B8-C425-D9E4-6DB48CE40E8D}"/>
              </a:ext>
            </a:extLst>
          </p:cNvPr>
          <p:cNvSpPr>
            <a:spLocks noGrp="1"/>
          </p:cNvSpPr>
          <p:nvPr>
            <p:ph type="dt" sz="half" idx="10"/>
          </p:nvPr>
        </p:nvSpPr>
        <p:spPr/>
        <p:txBody>
          <a:bodyPr/>
          <a:lstStyle/>
          <a:p>
            <a:fld id="{0E411853-B66D-4F04-8089-668DFAE4EBC6}" type="datetimeFigureOut">
              <a:rPr kumimoji="1" lang="ja-JP" altLang="en-US" smtClean="0"/>
              <a:t>2024/3/6</a:t>
            </a:fld>
            <a:endParaRPr kumimoji="1" lang="ja-JP" altLang="en-US"/>
          </a:p>
        </p:txBody>
      </p:sp>
      <p:sp>
        <p:nvSpPr>
          <p:cNvPr id="8" name="フッター プレースホルダー 7">
            <a:extLst>
              <a:ext uri="{FF2B5EF4-FFF2-40B4-BE49-F238E27FC236}">
                <a16:creationId xmlns:a16="http://schemas.microsoft.com/office/drawing/2014/main" id="{1A215276-DC9B-9908-4AD5-A84A8E26BD16}"/>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D0971C3B-A2C3-6D16-36B6-9E55F261D8ED}"/>
              </a:ext>
            </a:extLst>
          </p:cNvPr>
          <p:cNvSpPr>
            <a:spLocks noGrp="1"/>
          </p:cNvSpPr>
          <p:nvPr>
            <p:ph type="sldNum" sz="quarter" idx="12"/>
          </p:nvPr>
        </p:nvSpPr>
        <p:spPr/>
        <p:txBody>
          <a:bodyPr/>
          <a:lstStyle/>
          <a:p>
            <a:fld id="{B4F075F8-DEC2-486D-ACFF-CA559B910CA4}" type="slidenum">
              <a:rPr kumimoji="1" lang="ja-JP" altLang="en-US" smtClean="0"/>
              <a:t>‹#›</a:t>
            </a:fld>
            <a:endParaRPr kumimoji="1" lang="ja-JP" altLang="en-US"/>
          </a:p>
        </p:txBody>
      </p:sp>
    </p:spTree>
    <p:extLst>
      <p:ext uri="{BB962C8B-B14F-4D97-AF65-F5344CB8AC3E}">
        <p14:creationId xmlns:p14="http://schemas.microsoft.com/office/powerpoint/2010/main" val="16529684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72AA089-C73D-C6C6-3FE2-5C713D26F9EF}"/>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5BE9AFED-B4FB-FD1C-45E0-119F64EEE683}"/>
              </a:ext>
            </a:extLst>
          </p:cNvPr>
          <p:cNvSpPr>
            <a:spLocks noGrp="1"/>
          </p:cNvSpPr>
          <p:nvPr>
            <p:ph type="dt" sz="half" idx="10"/>
          </p:nvPr>
        </p:nvSpPr>
        <p:spPr/>
        <p:txBody>
          <a:bodyPr/>
          <a:lstStyle/>
          <a:p>
            <a:fld id="{0E411853-B66D-4F04-8089-668DFAE4EBC6}" type="datetimeFigureOut">
              <a:rPr kumimoji="1" lang="ja-JP" altLang="en-US" smtClean="0"/>
              <a:t>2024/3/6</a:t>
            </a:fld>
            <a:endParaRPr kumimoji="1" lang="ja-JP" altLang="en-US"/>
          </a:p>
        </p:txBody>
      </p:sp>
      <p:sp>
        <p:nvSpPr>
          <p:cNvPr id="4" name="フッター プレースホルダー 3">
            <a:extLst>
              <a:ext uri="{FF2B5EF4-FFF2-40B4-BE49-F238E27FC236}">
                <a16:creationId xmlns:a16="http://schemas.microsoft.com/office/drawing/2014/main" id="{E26AF4A3-5805-18D2-1C8B-75CD74B002C6}"/>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196361F3-D8FE-9A57-11B0-0F5A35B02B96}"/>
              </a:ext>
            </a:extLst>
          </p:cNvPr>
          <p:cNvSpPr>
            <a:spLocks noGrp="1"/>
          </p:cNvSpPr>
          <p:nvPr>
            <p:ph type="sldNum" sz="quarter" idx="12"/>
          </p:nvPr>
        </p:nvSpPr>
        <p:spPr/>
        <p:txBody>
          <a:bodyPr/>
          <a:lstStyle/>
          <a:p>
            <a:fld id="{B4F075F8-DEC2-486D-ACFF-CA559B910CA4}" type="slidenum">
              <a:rPr kumimoji="1" lang="ja-JP" altLang="en-US" smtClean="0"/>
              <a:t>‹#›</a:t>
            </a:fld>
            <a:endParaRPr kumimoji="1" lang="ja-JP" altLang="en-US"/>
          </a:p>
        </p:txBody>
      </p:sp>
    </p:spTree>
    <p:extLst>
      <p:ext uri="{BB962C8B-B14F-4D97-AF65-F5344CB8AC3E}">
        <p14:creationId xmlns:p14="http://schemas.microsoft.com/office/powerpoint/2010/main" val="16456787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AA3CC631-F83A-12E3-B6FB-557DA402A3A0}"/>
              </a:ext>
            </a:extLst>
          </p:cNvPr>
          <p:cNvSpPr>
            <a:spLocks noGrp="1"/>
          </p:cNvSpPr>
          <p:nvPr>
            <p:ph type="dt" sz="half" idx="10"/>
          </p:nvPr>
        </p:nvSpPr>
        <p:spPr/>
        <p:txBody>
          <a:bodyPr/>
          <a:lstStyle/>
          <a:p>
            <a:fld id="{0E411853-B66D-4F04-8089-668DFAE4EBC6}" type="datetimeFigureOut">
              <a:rPr kumimoji="1" lang="ja-JP" altLang="en-US" smtClean="0"/>
              <a:t>2024/3/6</a:t>
            </a:fld>
            <a:endParaRPr kumimoji="1" lang="ja-JP" altLang="en-US"/>
          </a:p>
        </p:txBody>
      </p:sp>
      <p:sp>
        <p:nvSpPr>
          <p:cNvPr id="3" name="フッター プレースホルダー 2">
            <a:extLst>
              <a:ext uri="{FF2B5EF4-FFF2-40B4-BE49-F238E27FC236}">
                <a16:creationId xmlns:a16="http://schemas.microsoft.com/office/drawing/2014/main" id="{0D25A231-F044-7233-2192-AAFD23ED04A7}"/>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B1173C27-870D-6DC6-E7C2-959575C8037A}"/>
              </a:ext>
            </a:extLst>
          </p:cNvPr>
          <p:cNvSpPr>
            <a:spLocks noGrp="1"/>
          </p:cNvSpPr>
          <p:nvPr>
            <p:ph type="sldNum" sz="quarter" idx="12"/>
          </p:nvPr>
        </p:nvSpPr>
        <p:spPr/>
        <p:txBody>
          <a:bodyPr/>
          <a:lstStyle/>
          <a:p>
            <a:fld id="{B4F075F8-DEC2-486D-ACFF-CA559B910CA4}" type="slidenum">
              <a:rPr kumimoji="1" lang="ja-JP" altLang="en-US" smtClean="0"/>
              <a:t>‹#›</a:t>
            </a:fld>
            <a:endParaRPr kumimoji="1" lang="ja-JP" altLang="en-US"/>
          </a:p>
        </p:txBody>
      </p:sp>
    </p:spTree>
    <p:extLst>
      <p:ext uri="{BB962C8B-B14F-4D97-AF65-F5344CB8AC3E}">
        <p14:creationId xmlns:p14="http://schemas.microsoft.com/office/powerpoint/2010/main" val="13590363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ADEB94F-CEDF-F315-0BF6-CF35FC1CC4DD}"/>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4DF18C98-47ED-0C48-AE48-1EBA883BEC3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5D46FDA8-F114-0CCD-C304-FCCC748295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446F8F0C-AD38-38E5-4BF9-0B8FDB9EA989}"/>
              </a:ext>
            </a:extLst>
          </p:cNvPr>
          <p:cNvSpPr>
            <a:spLocks noGrp="1"/>
          </p:cNvSpPr>
          <p:nvPr>
            <p:ph type="dt" sz="half" idx="10"/>
          </p:nvPr>
        </p:nvSpPr>
        <p:spPr/>
        <p:txBody>
          <a:bodyPr/>
          <a:lstStyle/>
          <a:p>
            <a:fld id="{0E411853-B66D-4F04-8089-668DFAE4EBC6}" type="datetimeFigureOut">
              <a:rPr kumimoji="1" lang="ja-JP" altLang="en-US" smtClean="0"/>
              <a:t>2024/3/6</a:t>
            </a:fld>
            <a:endParaRPr kumimoji="1" lang="ja-JP" altLang="en-US"/>
          </a:p>
        </p:txBody>
      </p:sp>
      <p:sp>
        <p:nvSpPr>
          <p:cNvPr id="6" name="フッター プレースホルダー 5">
            <a:extLst>
              <a:ext uri="{FF2B5EF4-FFF2-40B4-BE49-F238E27FC236}">
                <a16:creationId xmlns:a16="http://schemas.microsoft.com/office/drawing/2014/main" id="{C0FD8C22-4E3E-447C-81F7-192C8142653A}"/>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C1AA4CE2-D8E4-BD4F-06D9-E5F0AC2792B7}"/>
              </a:ext>
            </a:extLst>
          </p:cNvPr>
          <p:cNvSpPr>
            <a:spLocks noGrp="1"/>
          </p:cNvSpPr>
          <p:nvPr>
            <p:ph type="sldNum" sz="quarter" idx="12"/>
          </p:nvPr>
        </p:nvSpPr>
        <p:spPr/>
        <p:txBody>
          <a:bodyPr/>
          <a:lstStyle/>
          <a:p>
            <a:fld id="{B4F075F8-DEC2-486D-ACFF-CA559B910CA4}" type="slidenum">
              <a:rPr kumimoji="1" lang="ja-JP" altLang="en-US" smtClean="0"/>
              <a:t>‹#›</a:t>
            </a:fld>
            <a:endParaRPr kumimoji="1" lang="ja-JP" altLang="en-US"/>
          </a:p>
        </p:txBody>
      </p:sp>
    </p:spTree>
    <p:extLst>
      <p:ext uri="{BB962C8B-B14F-4D97-AF65-F5344CB8AC3E}">
        <p14:creationId xmlns:p14="http://schemas.microsoft.com/office/powerpoint/2010/main" val="1219474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9ABE5A8-A8FE-2DC2-2705-2EAA673DB051}"/>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F36A5D89-69B4-35A8-7BB2-04C23221C28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916832A8-FE57-E86F-4675-3DB5FAE5D97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DD94BE11-151E-AF42-8B98-772549680543}"/>
              </a:ext>
            </a:extLst>
          </p:cNvPr>
          <p:cNvSpPr>
            <a:spLocks noGrp="1"/>
          </p:cNvSpPr>
          <p:nvPr>
            <p:ph type="dt" sz="half" idx="10"/>
          </p:nvPr>
        </p:nvSpPr>
        <p:spPr/>
        <p:txBody>
          <a:bodyPr/>
          <a:lstStyle/>
          <a:p>
            <a:fld id="{0E411853-B66D-4F04-8089-668DFAE4EBC6}" type="datetimeFigureOut">
              <a:rPr kumimoji="1" lang="ja-JP" altLang="en-US" smtClean="0"/>
              <a:t>2024/3/6</a:t>
            </a:fld>
            <a:endParaRPr kumimoji="1" lang="ja-JP" altLang="en-US"/>
          </a:p>
        </p:txBody>
      </p:sp>
      <p:sp>
        <p:nvSpPr>
          <p:cNvPr id="6" name="フッター プレースホルダー 5">
            <a:extLst>
              <a:ext uri="{FF2B5EF4-FFF2-40B4-BE49-F238E27FC236}">
                <a16:creationId xmlns:a16="http://schemas.microsoft.com/office/drawing/2014/main" id="{042AD816-C0FB-D040-E6EC-CB13164FE340}"/>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5458BB1D-9D29-81A0-0E6B-9ACA8F30447B}"/>
              </a:ext>
            </a:extLst>
          </p:cNvPr>
          <p:cNvSpPr>
            <a:spLocks noGrp="1"/>
          </p:cNvSpPr>
          <p:nvPr>
            <p:ph type="sldNum" sz="quarter" idx="12"/>
          </p:nvPr>
        </p:nvSpPr>
        <p:spPr/>
        <p:txBody>
          <a:bodyPr/>
          <a:lstStyle/>
          <a:p>
            <a:fld id="{B4F075F8-DEC2-486D-ACFF-CA559B910CA4}" type="slidenum">
              <a:rPr kumimoji="1" lang="ja-JP" altLang="en-US" smtClean="0"/>
              <a:t>‹#›</a:t>
            </a:fld>
            <a:endParaRPr kumimoji="1" lang="ja-JP" altLang="en-US"/>
          </a:p>
        </p:txBody>
      </p:sp>
    </p:spTree>
    <p:extLst>
      <p:ext uri="{BB962C8B-B14F-4D97-AF65-F5344CB8AC3E}">
        <p14:creationId xmlns:p14="http://schemas.microsoft.com/office/powerpoint/2010/main" val="18022184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D5868630-E882-1DF9-90DD-AB50F22582D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6FEE86D1-BEE3-6759-66CE-5AC1CC86E0D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14ECF368-BB16-729D-46C7-C68546F299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E411853-B66D-4F04-8089-668DFAE4EBC6}" type="datetimeFigureOut">
              <a:rPr kumimoji="1" lang="ja-JP" altLang="en-US" smtClean="0"/>
              <a:t>2024/3/6</a:t>
            </a:fld>
            <a:endParaRPr kumimoji="1" lang="ja-JP" altLang="en-US"/>
          </a:p>
        </p:txBody>
      </p:sp>
      <p:sp>
        <p:nvSpPr>
          <p:cNvPr id="5" name="フッター プレースホルダー 4">
            <a:extLst>
              <a:ext uri="{FF2B5EF4-FFF2-40B4-BE49-F238E27FC236}">
                <a16:creationId xmlns:a16="http://schemas.microsoft.com/office/drawing/2014/main" id="{95BF757C-F435-A51D-4FD2-7D89E96F422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A9BAABC2-453E-A6E1-3919-27ADE9D1FBE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F075F8-DEC2-486D-ACFF-CA559B910CA4}" type="slidenum">
              <a:rPr kumimoji="1" lang="ja-JP" altLang="en-US" smtClean="0"/>
              <a:t>‹#›</a:t>
            </a:fld>
            <a:endParaRPr kumimoji="1" lang="ja-JP" altLang="en-US"/>
          </a:p>
        </p:txBody>
      </p:sp>
    </p:spTree>
    <p:extLst>
      <p:ext uri="{BB962C8B-B14F-4D97-AF65-F5344CB8AC3E}">
        <p14:creationId xmlns:p14="http://schemas.microsoft.com/office/powerpoint/2010/main" val="9343675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jpe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jpg"/><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2.jpe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2.jpe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2.jpeg"/><Relationship Id="rId4" Type="http://schemas.openxmlformats.org/officeDocument/2006/relationships/image" Target="../media/image18.jp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0.jpeg"/><Relationship Id="rId5" Type="http://schemas.openxmlformats.org/officeDocument/2006/relationships/image" Target="../media/image2.jpeg"/><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D4427A1-AFF8-8F2A-1CD3-BC88074E4590}"/>
              </a:ext>
            </a:extLst>
          </p:cNvPr>
          <p:cNvSpPr>
            <a:spLocks noGrp="1"/>
          </p:cNvSpPr>
          <p:nvPr>
            <p:ph type="ctrTitle"/>
          </p:nvPr>
        </p:nvSpPr>
        <p:spPr/>
        <p:txBody>
          <a:bodyPr/>
          <a:lstStyle/>
          <a:p>
            <a:endParaRPr kumimoji="1" lang="ja-JP" altLang="en-US"/>
          </a:p>
        </p:txBody>
      </p:sp>
      <p:sp>
        <p:nvSpPr>
          <p:cNvPr id="3" name="字幕 2">
            <a:extLst>
              <a:ext uri="{FF2B5EF4-FFF2-40B4-BE49-F238E27FC236}">
                <a16:creationId xmlns:a16="http://schemas.microsoft.com/office/drawing/2014/main" id="{81FBC3C4-8A6C-7D1B-F873-3B73B300D9C0}"/>
              </a:ext>
            </a:extLst>
          </p:cNvPr>
          <p:cNvSpPr>
            <a:spLocks noGrp="1"/>
          </p:cNvSpPr>
          <p:nvPr>
            <p:ph type="subTitle" idx="1"/>
          </p:nvPr>
        </p:nvSpPr>
        <p:spPr/>
        <p:txBody>
          <a:bodyPr/>
          <a:lstStyle/>
          <a:p>
            <a:endParaRPr kumimoji="1" lang="ja-JP" altLang="en-US"/>
          </a:p>
        </p:txBody>
      </p:sp>
      <p:pic>
        <p:nvPicPr>
          <p:cNvPr id="7" name="図 6">
            <a:extLst>
              <a:ext uri="{FF2B5EF4-FFF2-40B4-BE49-F238E27FC236}">
                <a16:creationId xmlns:a16="http://schemas.microsoft.com/office/drawing/2014/main" id="{A0EB3F74-04C0-CFFD-EE4D-260781A77A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1"/>
          </a:xfrm>
          <a:prstGeom prst="rect">
            <a:avLst/>
          </a:prstGeom>
        </p:spPr>
      </p:pic>
      <p:sp>
        <p:nvSpPr>
          <p:cNvPr id="8" name="正方形/長方形 7">
            <a:extLst>
              <a:ext uri="{FF2B5EF4-FFF2-40B4-BE49-F238E27FC236}">
                <a16:creationId xmlns:a16="http://schemas.microsoft.com/office/drawing/2014/main" id="{ED86F288-AF30-5706-A0A7-0122D6BEB39A}"/>
              </a:ext>
            </a:extLst>
          </p:cNvPr>
          <p:cNvSpPr/>
          <p:nvPr/>
        </p:nvSpPr>
        <p:spPr>
          <a:xfrm>
            <a:off x="7092563" y="0"/>
            <a:ext cx="5099437" cy="6858000"/>
          </a:xfrm>
          <a:prstGeom prst="rect">
            <a:avLst/>
          </a:prstGeom>
          <a:blipFill>
            <a:blip r:embed="rId4"/>
            <a:tile tx="0" ty="0" sx="100000" sy="100000" flip="none" algn="tl"/>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3600" dirty="0">
                <a:solidFill>
                  <a:schemeClr val="bg1"/>
                </a:solidFill>
                <a:latin typeface="ＭＳ Ｐゴシック" panose="020B0600070205080204" pitchFamily="50" charset="-128"/>
                <a:ea typeface="ＭＳ Ｐゴシック" panose="020B0600070205080204" pitchFamily="50" charset="-128"/>
              </a:rPr>
              <a:t>道産トドマツ建築材の</a:t>
            </a:r>
            <a:endParaRPr kumimoji="1" lang="en-US" altLang="ja-JP" sz="3600" dirty="0">
              <a:solidFill>
                <a:schemeClr val="bg1"/>
              </a:solidFill>
              <a:latin typeface="ＭＳ Ｐゴシック" panose="020B0600070205080204" pitchFamily="50" charset="-128"/>
              <a:ea typeface="ＭＳ Ｐゴシック" panose="020B0600070205080204" pitchFamily="50" charset="-128"/>
            </a:endParaRPr>
          </a:p>
          <a:p>
            <a:pPr algn="ctr"/>
            <a:r>
              <a:rPr kumimoji="1" lang="ja-JP" altLang="en-US" sz="3600" dirty="0">
                <a:solidFill>
                  <a:schemeClr val="bg1"/>
                </a:solidFill>
                <a:latin typeface="ＭＳ Ｐゴシック" panose="020B0600070205080204" pitchFamily="50" charset="-128"/>
                <a:ea typeface="ＭＳ Ｐゴシック" panose="020B0600070205080204" pitchFamily="50" charset="-128"/>
              </a:rPr>
              <a:t>販売最前線から・・・</a:t>
            </a:r>
          </a:p>
        </p:txBody>
      </p:sp>
      <p:sp>
        <p:nvSpPr>
          <p:cNvPr id="9" name="正方形/長方形 8">
            <a:extLst>
              <a:ext uri="{FF2B5EF4-FFF2-40B4-BE49-F238E27FC236}">
                <a16:creationId xmlns:a16="http://schemas.microsoft.com/office/drawing/2014/main" id="{B816457D-D021-93E5-B9BE-7828116E1655}"/>
              </a:ext>
            </a:extLst>
          </p:cNvPr>
          <p:cNvSpPr/>
          <p:nvPr/>
        </p:nvSpPr>
        <p:spPr>
          <a:xfrm>
            <a:off x="9112195" y="5645426"/>
            <a:ext cx="3339548" cy="101776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dirty="0">
                <a:latin typeface="ＭＳ Ｐゴシック" panose="020B0600070205080204" pitchFamily="50" charset="-128"/>
                <a:ea typeface="ＭＳ Ｐゴシック" panose="020B0600070205080204" pitchFamily="50" charset="-128"/>
              </a:rPr>
              <a:t>三津橋産業株式会社</a:t>
            </a:r>
            <a:endParaRPr kumimoji="1" lang="en-US" altLang="ja-JP" dirty="0">
              <a:latin typeface="ＭＳ Ｐゴシック" panose="020B0600070205080204" pitchFamily="50" charset="-128"/>
              <a:ea typeface="ＭＳ Ｐゴシック" panose="020B0600070205080204" pitchFamily="50" charset="-128"/>
            </a:endParaRPr>
          </a:p>
          <a:p>
            <a:pPr algn="ctr"/>
            <a:r>
              <a:rPr lang="ja-JP" altLang="en-US" dirty="0">
                <a:latin typeface="ＭＳ Ｐゴシック" panose="020B0600070205080204" pitchFamily="50" charset="-128"/>
                <a:ea typeface="ＭＳ Ｐゴシック" panose="020B0600070205080204" pitchFamily="50" charset="-128"/>
              </a:rPr>
              <a:t>近岡　大志</a:t>
            </a:r>
            <a:endParaRPr kumimoji="1" lang="ja-JP" altLang="en-US" dirty="0">
              <a:latin typeface="ＭＳ Ｐゴシック" panose="020B0600070205080204" pitchFamily="50" charset="-128"/>
              <a:ea typeface="ＭＳ Ｐゴシック" panose="020B0600070205080204" pitchFamily="50" charset="-128"/>
            </a:endParaRPr>
          </a:p>
        </p:txBody>
      </p:sp>
      <p:sp>
        <p:nvSpPr>
          <p:cNvPr id="10" name="正方形/長方形 9">
            <a:extLst>
              <a:ext uri="{FF2B5EF4-FFF2-40B4-BE49-F238E27FC236}">
                <a16:creationId xmlns:a16="http://schemas.microsoft.com/office/drawing/2014/main" id="{BCECA70B-6B10-89FB-8478-01A62180FAD5}"/>
              </a:ext>
            </a:extLst>
          </p:cNvPr>
          <p:cNvSpPr/>
          <p:nvPr/>
        </p:nvSpPr>
        <p:spPr>
          <a:xfrm>
            <a:off x="9121471" y="104692"/>
            <a:ext cx="2956560" cy="101776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dirty="0">
                <a:latin typeface="ＭＳ Ｐゴシック" panose="020B0600070205080204" pitchFamily="50" charset="-128"/>
                <a:ea typeface="ＭＳ Ｐゴシック" panose="020B0600070205080204" pitchFamily="50" charset="-128"/>
              </a:rPr>
              <a:t>2024</a:t>
            </a:r>
            <a:r>
              <a:rPr kumimoji="1" lang="ja-JP" altLang="en-US" dirty="0">
                <a:latin typeface="ＭＳ Ｐゴシック" panose="020B0600070205080204" pitchFamily="50" charset="-128"/>
                <a:ea typeface="ＭＳ Ｐゴシック" panose="020B0600070205080204" pitchFamily="50" charset="-128"/>
              </a:rPr>
              <a:t>年</a:t>
            </a:r>
            <a:r>
              <a:rPr kumimoji="1" lang="en-US" altLang="ja-JP" dirty="0">
                <a:latin typeface="ＭＳ Ｐゴシック" panose="020B0600070205080204" pitchFamily="50" charset="-128"/>
                <a:ea typeface="ＭＳ Ｐゴシック" panose="020B0600070205080204" pitchFamily="50" charset="-128"/>
              </a:rPr>
              <a:t>3</a:t>
            </a:r>
            <a:r>
              <a:rPr kumimoji="1" lang="ja-JP" altLang="en-US" dirty="0">
                <a:latin typeface="ＭＳ Ｐゴシック" panose="020B0600070205080204" pitchFamily="50" charset="-128"/>
                <a:ea typeface="ＭＳ Ｐゴシック" panose="020B0600070205080204" pitchFamily="50" charset="-128"/>
              </a:rPr>
              <a:t>月</a:t>
            </a:r>
            <a:r>
              <a:rPr kumimoji="1" lang="en-US" altLang="ja-JP" dirty="0">
                <a:latin typeface="ＭＳ Ｐゴシック" panose="020B0600070205080204" pitchFamily="50" charset="-128"/>
                <a:ea typeface="ＭＳ Ｐゴシック" panose="020B0600070205080204" pitchFamily="50" charset="-128"/>
              </a:rPr>
              <a:t>4</a:t>
            </a:r>
            <a:r>
              <a:rPr kumimoji="1" lang="ja-JP" altLang="en-US" dirty="0">
                <a:latin typeface="ＭＳ Ｐゴシック" panose="020B0600070205080204" pitchFamily="50" charset="-128"/>
                <a:ea typeface="ＭＳ Ｐゴシック" panose="020B0600070205080204" pitchFamily="50" charset="-128"/>
              </a:rPr>
              <a:t>日</a:t>
            </a:r>
            <a:endParaRPr kumimoji="1" lang="en-US" altLang="ja-JP" dirty="0">
              <a:latin typeface="ＭＳ Ｐゴシック" panose="020B0600070205080204" pitchFamily="50" charset="-128"/>
              <a:ea typeface="ＭＳ Ｐゴシック" panose="020B0600070205080204" pitchFamily="50" charset="-128"/>
            </a:endParaRPr>
          </a:p>
          <a:p>
            <a:pPr algn="ctr"/>
            <a:r>
              <a:rPr lang="en-US" altLang="ja-JP" dirty="0">
                <a:latin typeface="ＭＳ Ｐゴシック" panose="020B0600070205080204" pitchFamily="50" charset="-128"/>
                <a:ea typeface="ＭＳ Ｐゴシック" panose="020B0600070205080204" pitchFamily="50" charset="-128"/>
              </a:rPr>
              <a:t>TKP</a:t>
            </a:r>
            <a:r>
              <a:rPr lang="ja-JP" altLang="en-US" dirty="0">
                <a:latin typeface="ＭＳ Ｐゴシック" panose="020B0600070205080204" pitchFamily="50" charset="-128"/>
                <a:ea typeface="ＭＳ Ｐゴシック" panose="020B0600070205080204" pitchFamily="50" charset="-128"/>
              </a:rPr>
              <a:t>ガーデンシティ札幌駅前</a:t>
            </a:r>
            <a:endParaRPr kumimoji="1" lang="ja-JP" altLang="en-US" dirty="0">
              <a:latin typeface="ＭＳ Ｐゴシック" panose="020B0600070205080204" pitchFamily="50" charset="-128"/>
              <a:ea typeface="ＭＳ Ｐゴシック" panose="020B0600070205080204" pitchFamily="50" charset="-128"/>
            </a:endParaRPr>
          </a:p>
        </p:txBody>
      </p:sp>
      <p:pic>
        <p:nvPicPr>
          <p:cNvPr id="5" name="図 4">
            <a:extLst>
              <a:ext uri="{FF2B5EF4-FFF2-40B4-BE49-F238E27FC236}">
                <a16:creationId xmlns:a16="http://schemas.microsoft.com/office/drawing/2014/main" id="{F9704D5D-8DE8-7CEE-FEA3-2859E0719D0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83928" y="5817874"/>
            <a:ext cx="758353" cy="758353"/>
          </a:xfrm>
          <a:prstGeom prst="rect">
            <a:avLst/>
          </a:prstGeom>
        </p:spPr>
      </p:pic>
    </p:spTree>
    <p:extLst>
      <p:ext uri="{BB962C8B-B14F-4D97-AF65-F5344CB8AC3E}">
        <p14:creationId xmlns:p14="http://schemas.microsoft.com/office/powerpoint/2010/main" val="28435689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a:extLst>
              <a:ext uri="{FF2B5EF4-FFF2-40B4-BE49-F238E27FC236}">
                <a16:creationId xmlns:a16="http://schemas.microsoft.com/office/drawing/2014/main" id="{63E9ED00-00C1-61C2-1F07-A94B10E07B57}"/>
              </a:ext>
            </a:extLst>
          </p:cNvPr>
          <p:cNvPicPr>
            <a:picLocks noChangeAspect="1"/>
          </p:cNvPicPr>
          <p:nvPr/>
        </p:nvPicPr>
        <p:blipFill rotWithShape="1">
          <a:blip r:embed="rId3">
            <a:extLst>
              <a:ext uri="{28A0092B-C50C-407E-A947-70E740481C1C}">
                <a14:useLocalDpi xmlns:a14="http://schemas.microsoft.com/office/drawing/2010/main" val="0"/>
              </a:ext>
            </a:extLst>
          </a:blip>
          <a:srcRect t="1365" b="13224"/>
          <a:stretch/>
        </p:blipFill>
        <p:spPr>
          <a:xfrm>
            <a:off x="0" y="0"/>
            <a:ext cx="12192000" cy="6942221"/>
          </a:xfrm>
          <a:prstGeom prst="rect">
            <a:avLst/>
          </a:prstGeom>
        </p:spPr>
      </p:pic>
      <p:sp>
        <p:nvSpPr>
          <p:cNvPr id="3" name="正方形/長方形 2">
            <a:extLst>
              <a:ext uri="{FF2B5EF4-FFF2-40B4-BE49-F238E27FC236}">
                <a16:creationId xmlns:a16="http://schemas.microsoft.com/office/drawing/2014/main" id="{65A3B1E5-0D76-7063-1745-4D4A562329B3}"/>
              </a:ext>
            </a:extLst>
          </p:cNvPr>
          <p:cNvSpPr/>
          <p:nvPr/>
        </p:nvSpPr>
        <p:spPr>
          <a:xfrm>
            <a:off x="8353926" y="589547"/>
            <a:ext cx="3838074" cy="105877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3600" b="1" dirty="0"/>
              <a:t>本日の話題</a:t>
            </a:r>
          </a:p>
        </p:txBody>
      </p:sp>
      <p:sp>
        <p:nvSpPr>
          <p:cNvPr id="4" name="正方形/長方形 3">
            <a:extLst>
              <a:ext uri="{FF2B5EF4-FFF2-40B4-BE49-F238E27FC236}">
                <a16:creationId xmlns:a16="http://schemas.microsoft.com/office/drawing/2014/main" id="{5E18401E-4C90-02ED-C786-413281574478}"/>
              </a:ext>
            </a:extLst>
          </p:cNvPr>
          <p:cNvSpPr/>
          <p:nvPr/>
        </p:nvSpPr>
        <p:spPr>
          <a:xfrm>
            <a:off x="8373979" y="1824791"/>
            <a:ext cx="3649580" cy="105877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2400" b="1" dirty="0"/>
              <a:t>１</a:t>
            </a:r>
            <a:r>
              <a:rPr kumimoji="1" lang="en-US" altLang="ja-JP" sz="2400" b="1" dirty="0"/>
              <a:t>)</a:t>
            </a:r>
            <a:r>
              <a:rPr kumimoji="1" lang="ja-JP" altLang="en-US" sz="2400" b="1" dirty="0"/>
              <a:t>　</a:t>
            </a:r>
            <a:r>
              <a:rPr kumimoji="1" lang="en-US" altLang="ja-JP" sz="2400" b="1" dirty="0"/>
              <a:t>KD</a:t>
            </a:r>
            <a:r>
              <a:rPr kumimoji="1" lang="ja-JP" altLang="en-US" sz="2400" b="1" dirty="0"/>
              <a:t>材普及の背景と</a:t>
            </a:r>
            <a:endParaRPr kumimoji="1" lang="en-US" altLang="ja-JP" sz="2400" b="1" dirty="0"/>
          </a:p>
          <a:p>
            <a:r>
              <a:rPr kumimoji="1" lang="ja-JP" altLang="en-US" sz="2400" b="1" dirty="0"/>
              <a:t>　　トドマツ乾燥材製品</a:t>
            </a:r>
            <a:endParaRPr kumimoji="1" lang="en-US" altLang="ja-JP" sz="2400" b="1" dirty="0"/>
          </a:p>
          <a:p>
            <a:r>
              <a:rPr lang="ja-JP" altLang="en-US" sz="2400" b="1" dirty="0"/>
              <a:t>　　 </a:t>
            </a:r>
            <a:r>
              <a:rPr kumimoji="1" lang="ja-JP" altLang="en-US" sz="2400" b="1" dirty="0"/>
              <a:t>開発の歩み</a:t>
            </a:r>
          </a:p>
        </p:txBody>
      </p:sp>
      <p:sp>
        <p:nvSpPr>
          <p:cNvPr id="7" name="正方形/長方形 6">
            <a:extLst>
              <a:ext uri="{FF2B5EF4-FFF2-40B4-BE49-F238E27FC236}">
                <a16:creationId xmlns:a16="http://schemas.microsoft.com/office/drawing/2014/main" id="{C39717F3-DE67-AE2B-5BAD-E0F14C42106D}"/>
              </a:ext>
            </a:extLst>
          </p:cNvPr>
          <p:cNvSpPr/>
          <p:nvPr/>
        </p:nvSpPr>
        <p:spPr>
          <a:xfrm>
            <a:off x="8369968" y="3324727"/>
            <a:ext cx="3822032" cy="105877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2400" b="1" dirty="0"/>
              <a:t>２</a:t>
            </a:r>
            <a:r>
              <a:rPr kumimoji="1" lang="en-US" altLang="ja-JP" sz="2400" b="1" dirty="0"/>
              <a:t>)</a:t>
            </a:r>
            <a:r>
              <a:rPr kumimoji="1" lang="ja-JP" altLang="en-US" sz="2400" b="1" dirty="0"/>
              <a:t>　道産トドマツの供給</a:t>
            </a:r>
            <a:endParaRPr kumimoji="1" lang="en-US" altLang="ja-JP" sz="2400" b="1" dirty="0"/>
          </a:p>
          <a:p>
            <a:r>
              <a:rPr lang="ja-JP" altLang="en-US" sz="2400" b="1" dirty="0"/>
              <a:t>　　 </a:t>
            </a:r>
            <a:r>
              <a:rPr kumimoji="1" lang="ja-JP" altLang="en-US" sz="2400" b="1" dirty="0"/>
              <a:t>力強化への課題</a:t>
            </a:r>
          </a:p>
        </p:txBody>
      </p:sp>
      <p:sp>
        <p:nvSpPr>
          <p:cNvPr id="8" name="正方形/長方形 7">
            <a:extLst>
              <a:ext uri="{FF2B5EF4-FFF2-40B4-BE49-F238E27FC236}">
                <a16:creationId xmlns:a16="http://schemas.microsoft.com/office/drawing/2014/main" id="{4E09C150-4CBF-6ED8-1205-B1524AAB57C0}"/>
              </a:ext>
            </a:extLst>
          </p:cNvPr>
          <p:cNvSpPr/>
          <p:nvPr/>
        </p:nvSpPr>
        <p:spPr>
          <a:xfrm>
            <a:off x="8398043" y="4740442"/>
            <a:ext cx="3685673" cy="105877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2400" b="1" dirty="0"/>
              <a:t>３</a:t>
            </a:r>
            <a:r>
              <a:rPr kumimoji="1" lang="en-US" altLang="ja-JP" sz="2400" b="1" dirty="0"/>
              <a:t>)</a:t>
            </a:r>
            <a:r>
              <a:rPr kumimoji="1" lang="ja-JP" altLang="en-US" sz="2400" b="1" dirty="0"/>
              <a:t>　道産トドマツの今後</a:t>
            </a:r>
            <a:endParaRPr kumimoji="1" lang="en-US" altLang="ja-JP" sz="2400" b="1" dirty="0"/>
          </a:p>
          <a:p>
            <a:r>
              <a:rPr kumimoji="1" lang="ja-JP" altLang="en-US" sz="2400" b="1" dirty="0"/>
              <a:t>　　 への取り組み</a:t>
            </a:r>
          </a:p>
        </p:txBody>
      </p:sp>
    </p:spTree>
    <p:extLst>
      <p:ext uri="{BB962C8B-B14F-4D97-AF65-F5344CB8AC3E}">
        <p14:creationId xmlns:p14="http://schemas.microsoft.com/office/powerpoint/2010/main" val="1060766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0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2500"/>
                            </p:stCondLst>
                            <p:childTnLst>
                              <p:par>
                                <p:cTn id="9" presetID="10" presetClass="entr" presetSubtype="0" fill="hold" grpId="0" nodeType="afterEffect">
                                  <p:stCondLst>
                                    <p:cond delay="400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7000"/>
                            </p:stCondLst>
                            <p:childTnLst>
                              <p:par>
                                <p:cTn id="13" presetID="10" presetClass="entr" presetSubtype="0" fill="hold" grpId="0" nodeType="afterEffect">
                                  <p:stCondLst>
                                    <p:cond delay="300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6E8B63-67BD-5EDD-81D8-942C0F2F6B04}"/>
            </a:ext>
          </a:extLst>
        </p:cNvPr>
        <p:cNvGrpSpPr/>
        <p:nvPr/>
      </p:nvGrpSpPr>
      <p:grpSpPr>
        <a:xfrm>
          <a:off x="0" y="0"/>
          <a:ext cx="0" cy="0"/>
          <a:chOff x="0" y="0"/>
          <a:chExt cx="0" cy="0"/>
        </a:xfrm>
      </p:grpSpPr>
      <p:pic>
        <p:nvPicPr>
          <p:cNvPr id="28" name="図 27">
            <a:extLst>
              <a:ext uri="{FF2B5EF4-FFF2-40B4-BE49-F238E27FC236}">
                <a16:creationId xmlns:a16="http://schemas.microsoft.com/office/drawing/2014/main" id="{BC64CFDC-A1E0-23D2-25DF-318212A11E4B}"/>
              </a:ext>
            </a:extLst>
          </p:cNvPr>
          <p:cNvPicPr>
            <a:picLocks noChangeAspect="1"/>
          </p:cNvPicPr>
          <p:nvPr/>
        </p:nvPicPr>
        <p:blipFill rotWithShape="1">
          <a:blip r:embed="rId3">
            <a:extLst>
              <a:ext uri="{28A0092B-C50C-407E-A947-70E740481C1C}">
                <a14:useLocalDpi xmlns:a14="http://schemas.microsoft.com/office/drawing/2010/main" val="0"/>
              </a:ext>
            </a:extLst>
          </a:blip>
          <a:srcRect t="13117" b="16358"/>
          <a:stretch/>
        </p:blipFill>
        <p:spPr>
          <a:xfrm>
            <a:off x="-17162" y="773300"/>
            <a:ext cx="12209162" cy="6084700"/>
          </a:xfrm>
          <a:prstGeom prst="rect">
            <a:avLst/>
          </a:prstGeom>
        </p:spPr>
      </p:pic>
      <p:sp>
        <p:nvSpPr>
          <p:cNvPr id="6" name="正方形/長方形 5">
            <a:extLst>
              <a:ext uri="{FF2B5EF4-FFF2-40B4-BE49-F238E27FC236}">
                <a16:creationId xmlns:a16="http://schemas.microsoft.com/office/drawing/2014/main" id="{CAB442B3-6E2E-7A90-0FB2-8B563C2A923D}"/>
              </a:ext>
            </a:extLst>
          </p:cNvPr>
          <p:cNvSpPr/>
          <p:nvPr/>
        </p:nvSpPr>
        <p:spPr>
          <a:xfrm>
            <a:off x="0" y="1"/>
            <a:ext cx="12192000" cy="763570"/>
          </a:xfrm>
          <a:prstGeom prst="rect">
            <a:avLst/>
          </a:prstGeom>
          <a:blipFill>
            <a:blip r:embed="rId4"/>
            <a:tile tx="0" ty="0" sx="100000" sy="100000" flip="none" algn="tl"/>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3600" dirty="0">
                <a:solidFill>
                  <a:schemeClr val="bg1"/>
                </a:solidFill>
                <a:latin typeface="ＭＳ Ｐゴシック" panose="020B0600070205080204" pitchFamily="50" charset="-128"/>
                <a:ea typeface="ＭＳ Ｐゴシック" panose="020B0600070205080204" pitchFamily="50" charset="-128"/>
              </a:rPr>
              <a:t>　１９９２</a:t>
            </a:r>
            <a:r>
              <a:rPr kumimoji="1" lang="ja-JP" altLang="en-US" sz="3600" dirty="0">
                <a:solidFill>
                  <a:schemeClr val="bg1"/>
                </a:solidFill>
                <a:latin typeface="ＭＳ Ｐゴシック" panose="020B0600070205080204" pitchFamily="50" charset="-128"/>
                <a:ea typeface="ＭＳ Ｐゴシック" panose="020B0600070205080204" pitchFamily="50" charset="-128"/>
              </a:rPr>
              <a:t>年</a:t>
            </a:r>
          </a:p>
        </p:txBody>
      </p:sp>
      <p:grpSp>
        <p:nvGrpSpPr>
          <p:cNvPr id="10" name="グループ化 9">
            <a:extLst>
              <a:ext uri="{FF2B5EF4-FFF2-40B4-BE49-F238E27FC236}">
                <a16:creationId xmlns:a16="http://schemas.microsoft.com/office/drawing/2014/main" id="{F548D308-C8EE-134B-D5AE-35E1072BBCBD}"/>
              </a:ext>
            </a:extLst>
          </p:cNvPr>
          <p:cNvGrpSpPr/>
          <p:nvPr/>
        </p:nvGrpSpPr>
        <p:grpSpPr>
          <a:xfrm>
            <a:off x="5332444" y="2961314"/>
            <a:ext cx="3039379" cy="1478934"/>
            <a:chOff x="5332444" y="2961314"/>
            <a:chExt cx="3039379" cy="1478934"/>
          </a:xfrm>
        </p:grpSpPr>
        <p:grpSp>
          <p:nvGrpSpPr>
            <p:cNvPr id="15" name="グループ化 14">
              <a:extLst>
                <a:ext uri="{FF2B5EF4-FFF2-40B4-BE49-F238E27FC236}">
                  <a16:creationId xmlns:a16="http://schemas.microsoft.com/office/drawing/2014/main" id="{52FE154B-F376-BB82-A07D-57B2873A18F6}"/>
                </a:ext>
              </a:extLst>
            </p:cNvPr>
            <p:cNvGrpSpPr/>
            <p:nvPr/>
          </p:nvGrpSpPr>
          <p:grpSpPr>
            <a:xfrm>
              <a:off x="5332444" y="3214593"/>
              <a:ext cx="3039379" cy="1225655"/>
              <a:chOff x="5332444" y="3214593"/>
              <a:chExt cx="3039379" cy="1225655"/>
            </a:xfrm>
          </p:grpSpPr>
          <p:pic>
            <p:nvPicPr>
              <p:cNvPr id="14" name="図 13">
                <a:extLst>
                  <a:ext uri="{FF2B5EF4-FFF2-40B4-BE49-F238E27FC236}">
                    <a16:creationId xmlns:a16="http://schemas.microsoft.com/office/drawing/2014/main" id="{37370E09-FBC5-8763-FD1F-17A54A075040}"/>
                  </a:ext>
                </a:extLst>
              </p:cNvPr>
              <p:cNvPicPr>
                <a:picLocks noChangeAspect="1"/>
              </p:cNvPicPr>
              <p:nvPr/>
            </p:nvPicPr>
            <p:blipFill>
              <a:blip r:embed="rId5"/>
              <a:stretch>
                <a:fillRect/>
              </a:stretch>
            </p:blipFill>
            <p:spPr>
              <a:xfrm>
                <a:off x="7026441" y="3407746"/>
                <a:ext cx="1345382" cy="1032502"/>
              </a:xfrm>
              <a:prstGeom prst="rect">
                <a:avLst/>
              </a:prstGeom>
            </p:spPr>
          </p:pic>
          <p:sp>
            <p:nvSpPr>
              <p:cNvPr id="13" name="矢印: 右 12">
                <a:extLst>
                  <a:ext uri="{FF2B5EF4-FFF2-40B4-BE49-F238E27FC236}">
                    <a16:creationId xmlns:a16="http://schemas.microsoft.com/office/drawing/2014/main" id="{677D6D22-40D1-998C-183E-8F09EEB1823D}"/>
                  </a:ext>
                </a:extLst>
              </p:cNvPr>
              <p:cNvSpPr/>
              <p:nvPr/>
            </p:nvSpPr>
            <p:spPr>
              <a:xfrm rot="10374045">
                <a:off x="5332444" y="3214593"/>
                <a:ext cx="3002069" cy="318782"/>
              </a:xfrm>
              <a:prstGeom prst="rightArrow">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16" name="図 15">
              <a:extLst>
                <a:ext uri="{FF2B5EF4-FFF2-40B4-BE49-F238E27FC236}">
                  <a16:creationId xmlns:a16="http://schemas.microsoft.com/office/drawing/2014/main" id="{EEC0D73A-0150-732F-B1AC-5D2A75D2BBA8}"/>
                </a:ext>
              </a:extLst>
            </p:cNvPr>
            <p:cNvPicPr>
              <a:picLocks noChangeAspect="1"/>
            </p:cNvPicPr>
            <p:nvPr/>
          </p:nvPicPr>
          <p:blipFill>
            <a:blip r:embed="rId6"/>
            <a:stretch>
              <a:fillRect/>
            </a:stretch>
          </p:blipFill>
          <p:spPr>
            <a:xfrm>
              <a:off x="6469021" y="2961314"/>
              <a:ext cx="687475" cy="740454"/>
            </a:xfrm>
            <a:prstGeom prst="rect">
              <a:avLst/>
            </a:prstGeom>
          </p:spPr>
        </p:pic>
      </p:grpSp>
      <p:pic>
        <p:nvPicPr>
          <p:cNvPr id="3" name="図 2">
            <a:extLst>
              <a:ext uri="{FF2B5EF4-FFF2-40B4-BE49-F238E27FC236}">
                <a16:creationId xmlns:a16="http://schemas.microsoft.com/office/drawing/2014/main" id="{50B0C958-BB2D-B040-E497-3846CDF0B507}"/>
              </a:ext>
            </a:extLst>
          </p:cNvPr>
          <p:cNvPicPr>
            <a:picLocks noChangeAspect="1"/>
          </p:cNvPicPr>
          <p:nvPr/>
        </p:nvPicPr>
        <p:blipFill>
          <a:blip r:embed="rId7"/>
          <a:stretch>
            <a:fillRect/>
          </a:stretch>
        </p:blipFill>
        <p:spPr>
          <a:xfrm>
            <a:off x="8477408" y="2088340"/>
            <a:ext cx="3623547" cy="3164699"/>
          </a:xfrm>
          <a:prstGeom prst="rect">
            <a:avLst/>
          </a:prstGeom>
        </p:spPr>
      </p:pic>
      <p:grpSp>
        <p:nvGrpSpPr>
          <p:cNvPr id="5" name="グループ化 4">
            <a:extLst>
              <a:ext uri="{FF2B5EF4-FFF2-40B4-BE49-F238E27FC236}">
                <a16:creationId xmlns:a16="http://schemas.microsoft.com/office/drawing/2014/main" id="{E4FE49B2-94A5-C754-C262-CA1043135DD6}"/>
              </a:ext>
            </a:extLst>
          </p:cNvPr>
          <p:cNvGrpSpPr/>
          <p:nvPr/>
        </p:nvGrpSpPr>
        <p:grpSpPr>
          <a:xfrm>
            <a:off x="125328" y="986591"/>
            <a:ext cx="4891840" cy="5751094"/>
            <a:chOff x="1148013" y="770021"/>
            <a:chExt cx="4891840" cy="5751094"/>
          </a:xfrm>
        </p:grpSpPr>
        <p:pic>
          <p:nvPicPr>
            <p:cNvPr id="2050" name="Picture 2" descr="男性作業員の表情のイラスト「ひらめいた顔・焦った顔・驚いた顔・悩んだ顔」 | かわいいフリー素材集 いらすとや">
              <a:extLst>
                <a:ext uri="{FF2B5EF4-FFF2-40B4-BE49-F238E27FC236}">
                  <a16:creationId xmlns:a16="http://schemas.microsoft.com/office/drawing/2014/main" id="{11E8E9A2-9840-E65F-1DCF-42918ADDAED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48013" y="3128210"/>
              <a:ext cx="2657776" cy="3392905"/>
            </a:xfrm>
            <a:prstGeom prst="rect">
              <a:avLst/>
            </a:prstGeom>
            <a:noFill/>
            <a:extLst>
              <a:ext uri="{909E8E84-426E-40DD-AFC4-6F175D3DCCD1}">
                <a14:hiddenFill xmlns:a14="http://schemas.microsoft.com/office/drawing/2010/main">
                  <a:solidFill>
                    <a:srgbClr val="FFFFFF"/>
                  </a:solidFill>
                </a14:hiddenFill>
              </a:ext>
            </a:extLst>
          </p:spPr>
        </p:pic>
        <p:sp>
          <p:nvSpPr>
            <p:cNvPr id="2" name="思考の吹き出し: 雲形 1">
              <a:extLst>
                <a:ext uri="{FF2B5EF4-FFF2-40B4-BE49-F238E27FC236}">
                  <a16:creationId xmlns:a16="http://schemas.microsoft.com/office/drawing/2014/main" id="{CBBD5F66-C828-FB9E-A8A6-53A7831C6F24}"/>
                </a:ext>
              </a:extLst>
            </p:cNvPr>
            <p:cNvSpPr/>
            <p:nvPr/>
          </p:nvSpPr>
          <p:spPr>
            <a:xfrm>
              <a:off x="1624264" y="770021"/>
              <a:ext cx="4415589" cy="2177716"/>
            </a:xfrm>
            <a:prstGeom prst="cloudCallou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a:t>資源の供給不安など毛頭考えもしなかった</a:t>
              </a:r>
            </a:p>
          </p:txBody>
        </p:sp>
        <p:sp>
          <p:nvSpPr>
            <p:cNvPr id="4" name="正方形/長方形 3">
              <a:extLst>
                <a:ext uri="{FF2B5EF4-FFF2-40B4-BE49-F238E27FC236}">
                  <a16:creationId xmlns:a16="http://schemas.microsoft.com/office/drawing/2014/main" id="{A9DBDCA2-6B9C-FA4A-37D7-DC8D4DC20CAF}"/>
                </a:ext>
              </a:extLst>
            </p:cNvPr>
            <p:cNvSpPr/>
            <p:nvPr/>
          </p:nvSpPr>
          <p:spPr>
            <a:xfrm>
              <a:off x="2009276" y="1203158"/>
              <a:ext cx="3705726" cy="125128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solidFill>
                    <a:schemeClr val="tx1"/>
                  </a:solidFill>
                </a:rPr>
                <a:t>原木の供給不安など</a:t>
              </a:r>
              <a:endParaRPr kumimoji="1" lang="en-US" altLang="ja-JP" sz="2400" b="1" dirty="0">
                <a:solidFill>
                  <a:schemeClr val="tx1"/>
                </a:solidFill>
              </a:endParaRPr>
            </a:p>
            <a:p>
              <a:pPr algn="ctr"/>
              <a:r>
                <a:rPr kumimoji="1" lang="ja-JP" altLang="en-US" sz="2400" b="1" dirty="0">
                  <a:solidFill>
                    <a:schemeClr val="tx1"/>
                  </a:solidFill>
                </a:rPr>
                <a:t>考えもしなかった・・・</a:t>
              </a:r>
            </a:p>
          </p:txBody>
        </p:sp>
      </p:grpSp>
      <p:grpSp>
        <p:nvGrpSpPr>
          <p:cNvPr id="17" name="グループ化 16">
            <a:extLst>
              <a:ext uri="{FF2B5EF4-FFF2-40B4-BE49-F238E27FC236}">
                <a16:creationId xmlns:a16="http://schemas.microsoft.com/office/drawing/2014/main" id="{9AFBD023-9F65-A4B9-6B6D-4460E8D8E442}"/>
              </a:ext>
            </a:extLst>
          </p:cNvPr>
          <p:cNvGrpSpPr/>
          <p:nvPr/>
        </p:nvGrpSpPr>
        <p:grpSpPr>
          <a:xfrm>
            <a:off x="4355431" y="3619039"/>
            <a:ext cx="4006516" cy="2769729"/>
            <a:chOff x="4355431" y="3619039"/>
            <a:chExt cx="4006516" cy="2769729"/>
          </a:xfrm>
        </p:grpSpPr>
        <p:grpSp>
          <p:nvGrpSpPr>
            <p:cNvPr id="11" name="グループ化 10">
              <a:extLst>
                <a:ext uri="{FF2B5EF4-FFF2-40B4-BE49-F238E27FC236}">
                  <a16:creationId xmlns:a16="http://schemas.microsoft.com/office/drawing/2014/main" id="{DC90C3DE-B122-B312-312C-006C10C218FB}"/>
                </a:ext>
              </a:extLst>
            </p:cNvPr>
            <p:cNvGrpSpPr/>
            <p:nvPr/>
          </p:nvGrpSpPr>
          <p:grpSpPr>
            <a:xfrm>
              <a:off x="4576053" y="3619039"/>
              <a:ext cx="1650139" cy="1936136"/>
              <a:chOff x="4576053" y="3619039"/>
              <a:chExt cx="1650139" cy="1936136"/>
            </a:xfrm>
          </p:grpSpPr>
          <p:sp>
            <p:nvSpPr>
              <p:cNvPr id="7" name="矢印: 上 6">
                <a:extLst>
                  <a:ext uri="{FF2B5EF4-FFF2-40B4-BE49-F238E27FC236}">
                    <a16:creationId xmlns:a16="http://schemas.microsoft.com/office/drawing/2014/main" id="{89C0E122-659F-14BD-446B-EEE74493D43D}"/>
                  </a:ext>
                </a:extLst>
              </p:cNvPr>
              <p:cNvSpPr/>
              <p:nvPr/>
            </p:nvSpPr>
            <p:spPr>
              <a:xfrm rot="2129900">
                <a:off x="4764505" y="3669633"/>
                <a:ext cx="252663" cy="842210"/>
              </a:xfrm>
              <a:prstGeom prst="upArrow">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8" name="図 7">
                <a:extLst>
                  <a:ext uri="{FF2B5EF4-FFF2-40B4-BE49-F238E27FC236}">
                    <a16:creationId xmlns:a16="http://schemas.microsoft.com/office/drawing/2014/main" id="{84B3898C-418D-CEF3-57D8-01F41A3576A5}"/>
                  </a:ext>
                </a:extLst>
              </p:cNvPr>
              <p:cNvPicPr>
                <a:picLocks noChangeAspect="1"/>
              </p:cNvPicPr>
              <p:nvPr/>
            </p:nvPicPr>
            <p:blipFill>
              <a:blip r:embed="rId5"/>
              <a:stretch>
                <a:fillRect/>
              </a:stretch>
            </p:blipFill>
            <p:spPr>
              <a:xfrm>
                <a:off x="4880810" y="4522673"/>
                <a:ext cx="1345382" cy="1032502"/>
              </a:xfrm>
              <a:prstGeom prst="rect">
                <a:avLst/>
              </a:prstGeom>
            </p:spPr>
          </p:pic>
          <p:pic>
            <p:nvPicPr>
              <p:cNvPr id="9" name="図 8">
                <a:extLst>
                  <a:ext uri="{FF2B5EF4-FFF2-40B4-BE49-F238E27FC236}">
                    <a16:creationId xmlns:a16="http://schemas.microsoft.com/office/drawing/2014/main" id="{DEFBA9AF-268D-2705-70B0-4AD0A566D596}"/>
                  </a:ext>
                </a:extLst>
              </p:cNvPr>
              <p:cNvPicPr>
                <a:picLocks noChangeAspect="1"/>
              </p:cNvPicPr>
              <p:nvPr/>
            </p:nvPicPr>
            <p:blipFill>
              <a:blip r:embed="rId6"/>
              <a:stretch>
                <a:fillRect/>
              </a:stretch>
            </p:blipFill>
            <p:spPr>
              <a:xfrm rot="1377294">
                <a:off x="4576053" y="3619039"/>
                <a:ext cx="687475" cy="740454"/>
              </a:xfrm>
              <a:prstGeom prst="rect">
                <a:avLst/>
              </a:prstGeom>
            </p:spPr>
          </p:pic>
        </p:grpSp>
        <p:sp>
          <p:nvSpPr>
            <p:cNvPr id="12" name="正方形/長方形 11">
              <a:extLst>
                <a:ext uri="{FF2B5EF4-FFF2-40B4-BE49-F238E27FC236}">
                  <a16:creationId xmlns:a16="http://schemas.microsoft.com/office/drawing/2014/main" id="{B076306A-5E8F-8297-DC59-18D672A4D98D}"/>
                </a:ext>
              </a:extLst>
            </p:cNvPr>
            <p:cNvSpPr/>
            <p:nvPr/>
          </p:nvSpPr>
          <p:spPr>
            <a:xfrm>
              <a:off x="4355431" y="5654842"/>
              <a:ext cx="4006516" cy="733926"/>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2000" b="1" dirty="0">
                  <a:solidFill>
                    <a:schemeClr val="tx1"/>
                  </a:solidFill>
                </a:rPr>
                <a:t>1993</a:t>
              </a:r>
              <a:r>
                <a:rPr kumimoji="1" lang="ja-JP" altLang="en-US" sz="2000" b="1" dirty="0">
                  <a:solidFill>
                    <a:schemeClr val="tx1"/>
                  </a:solidFill>
                </a:rPr>
                <a:t>年マレーシア・サバ州</a:t>
              </a:r>
              <a:endParaRPr kumimoji="1" lang="en-US" altLang="ja-JP" sz="2000" b="1" dirty="0">
                <a:solidFill>
                  <a:schemeClr val="tx1"/>
                </a:solidFill>
              </a:endParaRPr>
            </a:p>
            <a:p>
              <a:pPr algn="ctr"/>
              <a:r>
                <a:rPr kumimoji="1" lang="ja-JP" altLang="en-US" sz="2000" b="1" dirty="0">
                  <a:solidFill>
                    <a:schemeClr val="tx1"/>
                  </a:solidFill>
                </a:rPr>
                <a:t>も原木輸出禁止</a:t>
              </a:r>
            </a:p>
          </p:txBody>
        </p:sp>
      </p:grpSp>
      <p:sp>
        <p:nvSpPr>
          <p:cNvPr id="18" name="正方形/長方形 17">
            <a:extLst>
              <a:ext uri="{FF2B5EF4-FFF2-40B4-BE49-F238E27FC236}">
                <a16:creationId xmlns:a16="http://schemas.microsoft.com/office/drawing/2014/main" id="{2EB77B4B-D006-1B7D-AA94-D79AC426384A}"/>
              </a:ext>
            </a:extLst>
          </p:cNvPr>
          <p:cNvSpPr/>
          <p:nvPr/>
        </p:nvSpPr>
        <p:spPr>
          <a:xfrm>
            <a:off x="5342019" y="846306"/>
            <a:ext cx="5484865" cy="1174999"/>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solidFill>
                  <a:schemeClr val="tx1"/>
                </a:solidFill>
              </a:rPr>
              <a:t>始めて原料の海外依存に不安を覚える。</a:t>
            </a:r>
            <a:endParaRPr kumimoji="1" lang="en-US" altLang="ja-JP" sz="2000" b="1" dirty="0">
              <a:solidFill>
                <a:schemeClr val="tx1"/>
              </a:solidFill>
            </a:endParaRPr>
          </a:p>
          <a:p>
            <a:pPr algn="ctr"/>
            <a:r>
              <a:rPr lang="ja-JP" altLang="en-US" sz="2000" b="1" dirty="0">
                <a:solidFill>
                  <a:schemeClr val="tx1"/>
                </a:solidFill>
              </a:rPr>
              <a:t>その後、徐々にスプルース挽き立て工場や</a:t>
            </a:r>
            <a:endParaRPr lang="en-US" altLang="ja-JP" sz="2000" b="1" dirty="0">
              <a:solidFill>
                <a:schemeClr val="tx1"/>
              </a:solidFill>
            </a:endParaRPr>
          </a:p>
          <a:p>
            <a:pPr algn="ctr"/>
            <a:r>
              <a:rPr lang="ja-JP" altLang="en-US" sz="2000" b="1" dirty="0">
                <a:solidFill>
                  <a:schemeClr val="tx1"/>
                </a:solidFill>
              </a:rPr>
              <a:t>ラワン</a:t>
            </a:r>
            <a:r>
              <a:rPr kumimoji="1" lang="ja-JP" altLang="en-US" sz="2000" b="1" dirty="0">
                <a:solidFill>
                  <a:schemeClr val="tx1"/>
                </a:solidFill>
              </a:rPr>
              <a:t>合板工場</a:t>
            </a:r>
            <a:r>
              <a:rPr lang="ja-JP" altLang="en-US" sz="2000" b="1" dirty="0">
                <a:solidFill>
                  <a:schemeClr val="tx1"/>
                </a:solidFill>
              </a:rPr>
              <a:t>に多大な影響が出る事になる</a:t>
            </a:r>
            <a:endParaRPr kumimoji="1" lang="ja-JP" altLang="en-US" sz="2000" b="1" dirty="0">
              <a:solidFill>
                <a:schemeClr val="tx1"/>
              </a:solidFill>
            </a:endParaRPr>
          </a:p>
        </p:txBody>
      </p:sp>
    </p:spTree>
    <p:extLst>
      <p:ext uri="{BB962C8B-B14F-4D97-AF65-F5344CB8AC3E}">
        <p14:creationId xmlns:p14="http://schemas.microsoft.com/office/powerpoint/2010/main" val="2493421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1500"/>
                            </p:stCondLst>
                            <p:childTnLst>
                              <p:par>
                                <p:cTn id="9" presetID="10" presetClass="entr" presetSubtype="0" fill="hold" nodeType="afterEffect">
                                  <p:stCondLst>
                                    <p:cond delay="500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par>
                          <p:cTn id="12" fill="hold">
                            <p:stCondLst>
                              <p:cond delay="7000"/>
                            </p:stCondLst>
                            <p:childTnLst>
                              <p:par>
                                <p:cTn id="13" presetID="10" presetClass="entr" presetSubtype="0" fill="hold" nodeType="afterEffect">
                                  <p:stCondLst>
                                    <p:cond delay="300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par>
                          <p:cTn id="16" fill="hold">
                            <p:stCondLst>
                              <p:cond delay="10500"/>
                            </p:stCondLst>
                            <p:childTnLst>
                              <p:par>
                                <p:cTn id="17" presetID="26" presetClass="entr" presetSubtype="0" fill="hold" nodeType="afterEffect">
                                  <p:stCondLst>
                                    <p:cond delay="400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145">
                                          <p:stCondLst>
                                            <p:cond delay="0"/>
                                          </p:stCondLst>
                                        </p:cTn>
                                        <p:tgtEl>
                                          <p:spTgt spid="5"/>
                                        </p:tgtEl>
                                      </p:cBhvr>
                                    </p:animEffect>
                                    <p:anim calcmode="lin" valueType="num">
                                      <p:cBhvr>
                                        <p:cTn id="20" dur="455"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1" dur="166"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2" dur="166" tmFilter="0, 0; 0.125,0.2665; 0.25,0.4; 0.375,0.465; 0.5,0.5;  0.625,0.535; 0.75,0.6; 0.875,0.7335; 1,1">
                                          <p:stCondLst>
                                            <p:cond delay="166"/>
                                          </p:stCondLst>
                                        </p:cTn>
                                        <p:tgtEl>
                                          <p:spTgt spid="5"/>
                                        </p:tgtEl>
                                        <p:attrNameLst>
                                          <p:attrName>ppt_y</p:attrName>
                                        </p:attrNameLst>
                                      </p:cBhvr>
                                      <p:tavLst>
                                        <p:tav tm="0" fmla="#ppt_y-sin(pi*$)/9">
                                          <p:val>
                                            <p:fltVal val="0"/>
                                          </p:val>
                                        </p:tav>
                                        <p:tav tm="100000">
                                          <p:val>
                                            <p:fltVal val="1"/>
                                          </p:val>
                                        </p:tav>
                                      </p:tavLst>
                                    </p:anim>
                                    <p:anim calcmode="lin" valueType="num">
                                      <p:cBhvr>
                                        <p:cTn id="23" dur="83" tmFilter="0, 0; 0.125,0.2665; 0.25,0.4; 0.375,0.465; 0.5,0.5;  0.625,0.535; 0.75,0.6; 0.875,0.7335; 1,1">
                                          <p:stCondLst>
                                            <p:cond delay="331"/>
                                          </p:stCondLst>
                                        </p:cTn>
                                        <p:tgtEl>
                                          <p:spTgt spid="5"/>
                                        </p:tgtEl>
                                        <p:attrNameLst>
                                          <p:attrName>ppt_y</p:attrName>
                                        </p:attrNameLst>
                                      </p:cBhvr>
                                      <p:tavLst>
                                        <p:tav tm="0" fmla="#ppt_y-sin(pi*$)/27">
                                          <p:val>
                                            <p:fltVal val="0"/>
                                          </p:val>
                                        </p:tav>
                                        <p:tav tm="100000">
                                          <p:val>
                                            <p:fltVal val="1"/>
                                          </p:val>
                                        </p:tav>
                                      </p:tavLst>
                                    </p:anim>
                                    <p:anim calcmode="lin" valueType="num">
                                      <p:cBhvr>
                                        <p:cTn id="24" dur="41" tmFilter="0, 0; 0.125,0.2665; 0.25,0.4; 0.375,0.465; 0.5,0.5;  0.625,0.535; 0.75,0.6; 0.875,0.7335; 1,1">
                                          <p:stCondLst>
                                            <p:cond delay="414"/>
                                          </p:stCondLst>
                                        </p:cTn>
                                        <p:tgtEl>
                                          <p:spTgt spid="5"/>
                                        </p:tgtEl>
                                        <p:attrNameLst>
                                          <p:attrName>ppt_y</p:attrName>
                                        </p:attrNameLst>
                                      </p:cBhvr>
                                      <p:tavLst>
                                        <p:tav tm="0" fmla="#ppt_y-sin(pi*$)/81">
                                          <p:val>
                                            <p:fltVal val="0"/>
                                          </p:val>
                                        </p:tav>
                                        <p:tav tm="100000">
                                          <p:val>
                                            <p:fltVal val="1"/>
                                          </p:val>
                                        </p:tav>
                                      </p:tavLst>
                                    </p:anim>
                                    <p:animScale>
                                      <p:cBhvr>
                                        <p:cTn id="25" dur="6">
                                          <p:stCondLst>
                                            <p:cond delay="162"/>
                                          </p:stCondLst>
                                        </p:cTn>
                                        <p:tgtEl>
                                          <p:spTgt spid="5"/>
                                        </p:tgtEl>
                                      </p:cBhvr>
                                      <p:to x="100000" y="60000"/>
                                    </p:animScale>
                                    <p:animScale>
                                      <p:cBhvr>
                                        <p:cTn id="26" dur="41" decel="50000">
                                          <p:stCondLst>
                                            <p:cond delay="169"/>
                                          </p:stCondLst>
                                        </p:cTn>
                                        <p:tgtEl>
                                          <p:spTgt spid="5"/>
                                        </p:tgtEl>
                                      </p:cBhvr>
                                      <p:to x="100000" y="100000"/>
                                    </p:animScale>
                                    <p:animScale>
                                      <p:cBhvr>
                                        <p:cTn id="27" dur="6">
                                          <p:stCondLst>
                                            <p:cond delay="328"/>
                                          </p:stCondLst>
                                        </p:cTn>
                                        <p:tgtEl>
                                          <p:spTgt spid="5"/>
                                        </p:tgtEl>
                                      </p:cBhvr>
                                      <p:to x="100000" y="80000"/>
                                    </p:animScale>
                                    <p:animScale>
                                      <p:cBhvr>
                                        <p:cTn id="28" dur="41" decel="50000">
                                          <p:stCondLst>
                                            <p:cond delay="334"/>
                                          </p:stCondLst>
                                        </p:cTn>
                                        <p:tgtEl>
                                          <p:spTgt spid="5"/>
                                        </p:tgtEl>
                                      </p:cBhvr>
                                      <p:to x="100000" y="100000"/>
                                    </p:animScale>
                                    <p:animScale>
                                      <p:cBhvr>
                                        <p:cTn id="29" dur="6">
                                          <p:stCondLst>
                                            <p:cond delay="410"/>
                                          </p:stCondLst>
                                        </p:cTn>
                                        <p:tgtEl>
                                          <p:spTgt spid="5"/>
                                        </p:tgtEl>
                                      </p:cBhvr>
                                      <p:to x="100000" y="90000"/>
                                    </p:animScale>
                                    <p:animScale>
                                      <p:cBhvr>
                                        <p:cTn id="30" dur="41" decel="50000">
                                          <p:stCondLst>
                                            <p:cond delay="417"/>
                                          </p:stCondLst>
                                        </p:cTn>
                                        <p:tgtEl>
                                          <p:spTgt spid="5"/>
                                        </p:tgtEl>
                                      </p:cBhvr>
                                      <p:to x="100000" y="100000"/>
                                    </p:animScale>
                                    <p:animScale>
                                      <p:cBhvr>
                                        <p:cTn id="31" dur="6">
                                          <p:stCondLst>
                                            <p:cond delay="452"/>
                                          </p:stCondLst>
                                        </p:cTn>
                                        <p:tgtEl>
                                          <p:spTgt spid="5"/>
                                        </p:tgtEl>
                                      </p:cBhvr>
                                      <p:to x="100000" y="95000"/>
                                    </p:animScale>
                                    <p:animScale>
                                      <p:cBhvr>
                                        <p:cTn id="32" dur="41" decel="50000">
                                          <p:stCondLst>
                                            <p:cond delay="458"/>
                                          </p:stCondLst>
                                        </p:cTn>
                                        <p:tgtEl>
                                          <p:spTgt spid="5"/>
                                        </p:tgtEl>
                                      </p:cBhvr>
                                      <p:to x="100000" y="100000"/>
                                    </p:animScale>
                                  </p:childTnLst>
                                </p:cTn>
                              </p:par>
                            </p:childTnLst>
                          </p:cTn>
                        </p:par>
                        <p:par>
                          <p:cTn id="33" fill="hold">
                            <p:stCondLst>
                              <p:cond delay="15000"/>
                            </p:stCondLst>
                            <p:childTnLst>
                              <p:par>
                                <p:cTn id="34" presetID="10" presetClass="entr" presetSubtype="0" fill="hold" grpId="0" nodeType="afterEffect">
                                  <p:stCondLst>
                                    <p:cond delay="600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EDD62C-1042-C996-A82D-E638C41A7353}"/>
            </a:ext>
          </a:extLst>
        </p:cNvPr>
        <p:cNvGrpSpPr/>
        <p:nvPr/>
      </p:nvGrpSpPr>
      <p:grpSpPr>
        <a:xfrm>
          <a:off x="0" y="0"/>
          <a:ext cx="0" cy="0"/>
          <a:chOff x="0" y="0"/>
          <a:chExt cx="0" cy="0"/>
        </a:xfrm>
      </p:grpSpPr>
      <p:pic>
        <p:nvPicPr>
          <p:cNvPr id="5" name="図 4">
            <a:extLst>
              <a:ext uri="{FF2B5EF4-FFF2-40B4-BE49-F238E27FC236}">
                <a16:creationId xmlns:a16="http://schemas.microsoft.com/office/drawing/2014/main" id="{85DCCC03-97AC-7346-10DC-F86C8A0A2E0D}"/>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5900"/>
                    </a14:imgEffect>
                    <a14:imgEffect>
                      <a14:saturation sat="33000"/>
                    </a14:imgEffect>
                  </a14:imgLayer>
                </a14:imgProps>
              </a:ext>
            </a:extLst>
          </a:blip>
          <a:srcRect t="8209" b="1154"/>
          <a:stretch/>
        </p:blipFill>
        <p:spPr>
          <a:xfrm>
            <a:off x="7687" y="757989"/>
            <a:ext cx="12184313" cy="6100011"/>
          </a:xfrm>
          <a:prstGeom prst="rect">
            <a:avLst/>
          </a:prstGeom>
        </p:spPr>
      </p:pic>
      <p:sp>
        <p:nvSpPr>
          <p:cNvPr id="6" name="正方形/長方形 5">
            <a:extLst>
              <a:ext uri="{FF2B5EF4-FFF2-40B4-BE49-F238E27FC236}">
                <a16:creationId xmlns:a16="http://schemas.microsoft.com/office/drawing/2014/main" id="{2B2BD0E2-032A-0DDB-FF77-5942C8B13BDB}"/>
              </a:ext>
            </a:extLst>
          </p:cNvPr>
          <p:cNvSpPr/>
          <p:nvPr/>
        </p:nvSpPr>
        <p:spPr>
          <a:xfrm>
            <a:off x="0" y="1"/>
            <a:ext cx="12192000" cy="763570"/>
          </a:xfrm>
          <a:prstGeom prst="rect">
            <a:avLst/>
          </a:prstGeom>
          <a:blipFill>
            <a:blip r:embed="rId5"/>
            <a:tile tx="0" ty="0" sx="100000" sy="100000" flip="none" algn="tl"/>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3600" dirty="0">
                <a:solidFill>
                  <a:schemeClr val="bg1"/>
                </a:solidFill>
                <a:latin typeface="ＭＳ Ｐゴシック" panose="020B0600070205080204" pitchFamily="50" charset="-128"/>
                <a:ea typeface="ＭＳ Ｐゴシック" panose="020B0600070205080204" pitchFamily="50" charset="-128"/>
              </a:rPr>
              <a:t>　１９９５年</a:t>
            </a:r>
          </a:p>
        </p:txBody>
      </p:sp>
      <p:pic>
        <p:nvPicPr>
          <p:cNvPr id="3" name="図 2">
            <a:extLst>
              <a:ext uri="{FF2B5EF4-FFF2-40B4-BE49-F238E27FC236}">
                <a16:creationId xmlns:a16="http://schemas.microsoft.com/office/drawing/2014/main" id="{56697895-CB7C-3B03-E644-C10972DE006D}"/>
              </a:ext>
            </a:extLst>
          </p:cNvPr>
          <p:cNvPicPr>
            <a:picLocks noChangeAspect="1"/>
          </p:cNvPicPr>
          <p:nvPr/>
        </p:nvPicPr>
        <p:blipFill>
          <a:blip r:embed="rId6"/>
          <a:stretch>
            <a:fillRect/>
          </a:stretch>
        </p:blipFill>
        <p:spPr>
          <a:xfrm>
            <a:off x="7015710" y="1555788"/>
            <a:ext cx="4705386" cy="4399841"/>
          </a:xfrm>
          <a:prstGeom prst="rect">
            <a:avLst/>
          </a:prstGeom>
        </p:spPr>
      </p:pic>
      <p:grpSp>
        <p:nvGrpSpPr>
          <p:cNvPr id="8" name="グループ化 7">
            <a:extLst>
              <a:ext uri="{FF2B5EF4-FFF2-40B4-BE49-F238E27FC236}">
                <a16:creationId xmlns:a16="http://schemas.microsoft.com/office/drawing/2014/main" id="{59A8C807-0091-B975-4576-2D67BEA394F0}"/>
              </a:ext>
            </a:extLst>
          </p:cNvPr>
          <p:cNvGrpSpPr/>
          <p:nvPr/>
        </p:nvGrpSpPr>
        <p:grpSpPr>
          <a:xfrm>
            <a:off x="336883" y="1828800"/>
            <a:ext cx="6108722" cy="3585411"/>
            <a:chOff x="336883" y="1828800"/>
            <a:chExt cx="6108722" cy="3585411"/>
          </a:xfrm>
        </p:grpSpPr>
        <p:pic>
          <p:nvPicPr>
            <p:cNvPr id="4" name="図 3">
              <a:extLst>
                <a:ext uri="{FF2B5EF4-FFF2-40B4-BE49-F238E27FC236}">
                  <a16:creationId xmlns:a16="http://schemas.microsoft.com/office/drawing/2014/main" id="{D3EBB811-BD4E-E422-6862-0B2E211F0B4B}"/>
                </a:ext>
              </a:extLst>
            </p:cNvPr>
            <p:cNvPicPr>
              <a:picLocks noChangeAspect="1"/>
            </p:cNvPicPr>
            <p:nvPr/>
          </p:nvPicPr>
          <p:blipFill>
            <a:blip r:embed="rId7"/>
            <a:stretch>
              <a:fillRect/>
            </a:stretch>
          </p:blipFill>
          <p:spPr>
            <a:xfrm>
              <a:off x="336884" y="2420816"/>
              <a:ext cx="6108721" cy="2993395"/>
            </a:xfrm>
            <a:prstGeom prst="rect">
              <a:avLst/>
            </a:prstGeom>
          </p:spPr>
        </p:pic>
        <p:sp>
          <p:nvSpPr>
            <p:cNvPr id="7" name="正方形/長方形 6">
              <a:extLst>
                <a:ext uri="{FF2B5EF4-FFF2-40B4-BE49-F238E27FC236}">
                  <a16:creationId xmlns:a16="http://schemas.microsoft.com/office/drawing/2014/main" id="{188E8E97-0743-9056-F408-8095BDEC6AD6}"/>
                </a:ext>
              </a:extLst>
            </p:cNvPr>
            <p:cNvSpPr/>
            <p:nvPr/>
          </p:nvSpPr>
          <p:spPr>
            <a:xfrm>
              <a:off x="336883" y="1828800"/>
              <a:ext cx="6100011" cy="577515"/>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solidFill>
                    <a:schemeClr val="bg1"/>
                  </a:solidFill>
                </a:rPr>
                <a:t>行き場の無い成長する資源</a:t>
              </a:r>
            </a:p>
          </p:txBody>
        </p:sp>
      </p:grpSp>
      <p:sp>
        <p:nvSpPr>
          <p:cNvPr id="2" name="正方形/長方形 1">
            <a:extLst>
              <a:ext uri="{FF2B5EF4-FFF2-40B4-BE49-F238E27FC236}">
                <a16:creationId xmlns:a16="http://schemas.microsoft.com/office/drawing/2014/main" id="{6F13E6A0-E8A0-EEAB-6834-5AD5E3EB1E76}"/>
              </a:ext>
            </a:extLst>
          </p:cNvPr>
          <p:cNvSpPr/>
          <p:nvPr/>
        </p:nvSpPr>
        <p:spPr>
          <a:xfrm>
            <a:off x="529389" y="926431"/>
            <a:ext cx="2213811" cy="63767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bg2">
                    <a:lumMod val="50000"/>
                  </a:schemeClr>
                </a:solidFill>
              </a:rPr>
              <a:t>日本の林業モデル</a:t>
            </a:r>
          </a:p>
        </p:txBody>
      </p:sp>
      <p:sp>
        <p:nvSpPr>
          <p:cNvPr id="9" name="正方形/長方形 8">
            <a:extLst>
              <a:ext uri="{FF2B5EF4-FFF2-40B4-BE49-F238E27FC236}">
                <a16:creationId xmlns:a16="http://schemas.microsoft.com/office/drawing/2014/main" id="{A2F2F16D-A402-C4B6-6468-A0C1F8930091}"/>
              </a:ext>
            </a:extLst>
          </p:cNvPr>
          <p:cNvSpPr/>
          <p:nvPr/>
        </p:nvSpPr>
        <p:spPr>
          <a:xfrm>
            <a:off x="3180945" y="1001949"/>
            <a:ext cx="5204298" cy="418290"/>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solidFill>
                  <a:schemeClr val="tx1"/>
                </a:solidFill>
              </a:rPr>
              <a:t>柱や梁を取る為に太く育てよう！</a:t>
            </a:r>
          </a:p>
        </p:txBody>
      </p:sp>
    </p:spTree>
    <p:extLst>
      <p:ext uri="{BB962C8B-B14F-4D97-AF65-F5344CB8AC3E}">
        <p14:creationId xmlns:p14="http://schemas.microsoft.com/office/powerpoint/2010/main" val="4260674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300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par>
                          <p:cTn id="10" fill="hold">
                            <p:stCondLst>
                              <p:cond delay="3500"/>
                            </p:stCondLst>
                            <p:childTnLst>
                              <p:par>
                                <p:cTn id="11" presetID="10" presetClass="entr" presetSubtype="0" fill="hold" nodeType="afterEffect">
                                  <p:stCondLst>
                                    <p:cond delay="400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par>
                          <p:cTn id="14" fill="hold">
                            <p:stCondLst>
                              <p:cond delay="8000"/>
                            </p:stCondLst>
                            <p:childTnLst>
                              <p:par>
                                <p:cTn id="15" presetID="10" presetClass="entr" presetSubtype="0" fill="hold" nodeType="afterEffect">
                                  <p:stCondLst>
                                    <p:cond delay="600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E18A5A47-32F5-453A-7912-6165EFA21FEA}"/>
              </a:ext>
            </a:extLst>
          </p:cNvPr>
          <p:cNvSpPr/>
          <p:nvPr/>
        </p:nvSpPr>
        <p:spPr>
          <a:xfrm>
            <a:off x="0" y="0"/>
            <a:ext cx="5099437" cy="6858000"/>
          </a:xfrm>
          <a:prstGeom prst="rect">
            <a:avLst/>
          </a:prstGeom>
          <a:blipFill>
            <a:blip r:embed="rId3"/>
            <a:tile tx="0" ty="0" sx="100000" sy="100000" flip="none" algn="tl"/>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kumimoji="1" lang="ja-JP" altLang="en-US" sz="3600" dirty="0">
                <a:solidFill>
                  <a:schemeClr val="bg1"/>
                </a:solidFill>
                <a:latin typeface="ＭＳ Ｐゴシック" panose="020B0600070205080204" pitchFamily="50" charset="-128"/>
                <a:ea typeface="ＭＳ Ｐゴシック" panose="020B0600070205080204" pitchFamily="50" charset="-128"/>
              </a:rPr>
              <a:t>　</a:t>
            </a:r>
            <a:r>
              <a:rPr kumimoji="1" lang="ja-JP" altLang="en-US" sz="2400" dirty="0">
                <a:solidFill>
                  <a:schemeClr val="bg1"/>
                </a:solidFill>
                <a:latin typeface="ＭＳ Ｐゴシック" panose="020B0600070205080204" pitchFamily="50" charset="-128"/>
                <a:ea typeface="ＭＳ Ｐゴシック" panose="020B0600070205080204" pitchFamily="50" charset="-128"/>
              </a:rPr>
              <a:t>　</a:t>
            </a:r>
            <a:endParaRPr lang="en-US" altLang="ja-JP" sz="2400" dirty="0">
              <a:solidFill>
                <a:schemeClr val="bg1"/>
              </a:solidFill>
              <a:latin typeface="ＭＳ Ｐゴシック" panose="020B0600070205080204" pitchFamily="50" charset="-128"/>
              <a:ea typeface="ＭＳ Ｐゴシック" panose="020B0600070205080204" pitchFamily="50" charset="-128"/>
            </a:endParaRPr>
          </a:p>
          <a:p>
            <a:endParaRPr kumimoji="1" lang="en-US" altLang="ja-JP" sz="2400" dirty="0">
              <a:solidFill>
                <a:schemeClr val="bg1"/>
              </a:solidFill>
              <a:latin typeface="ＭＳ Ｐゴシック" panose="020B0600070205080204" pitchFamily="50" charset="-128"/>
              <a:ea typeface="ＭＳ Ｐゴシック" panose="020B0600070205080204" pitchFamily="50" charset="-128"/>
            </a:endParaRPr>
          </a:p>
          <a:p>
            <a:r>
              <a:rPr lang="ja-JP" altLang="en-US" sz="2400" dirty="0">
                <a:solidFill>
                  <a:schemeClr val="bg1"/>
                </a:solidFill>
                <a:latin typeface="ＭＳ Ｐゴシック" panose="020B0600070205080204" pitchFamily="50" charset="-128"/>
                <a:ea typeface="ＭＳ Ｐゴシック" panose="020B0600070205080204" pitchFamily="50" charset="-128"/>
              </a:rPr>
              <a:t>　　　</a:t>
            </a:r>
            <a:endParaRPr lang="en-US" altLang="ja-JP" sz="2400" dirty="0">
              <a:solidFill>
                <a:schemeClr val="bg1"/>
              </a:solidFill>
              <a:latin typeface="ＭＳ Ｐゴシック" panose="020B0600070205080204" pitchFamily="50" charset="-128"/>
              <a:ea typeface="ＭＳ Ｐゴシック" panose="020B0600070205080204" pitchFamily="50" charset="-128"/>
            </a:endParaRPr>
          </a:p>
          <a:p>
            <a:endParaRPr lang="en-US" altLang="ja-JP" sz="2400" dirty="0">
              <a:solidFill>
                <a:schemeClr val="bg1"/>
              </a:solidFill>
              <a:latin typeface="ＭＳ Ｐゴシック" panose="020B0600070205080204" pitchFamily="50" charset="-128"/>
              <a:ea typeface="ＭＳ Ｐゴシック" panose="020B0600070205080204" pitchFamily="50" charset="-128"/>
            </a:endParaRPr>
          </a:p>
          <a:p>
            <a:r>
              <a:rPr lang="ja-JP" altLang="en-US" sz="2400" dirty="0">
                <a:solidFill>
                  <a:schemeClr val="bg1"/>
                </a:solidFill>
                <a:latin typeface="ＭＳ Ｐゴシック" panose="020B0600070205080204" pitchFamily="50" charset="-128"/>
                <a:ea typeface="ＭＳ Ｐゴシック" panose="020B0600070205080204" pitchFamily="50" charset="-128"/>
              </a:rPr>
              <a:t>　　　　</a:t>
            </a:r>
            <a:endParaRPr lang="en-US" altLang="ja-JP" sz="2400" dirty="0">
              <a:solidFill>
                <a:schemeClr val="bg1"/>
              </a:solidFill>
              <a:latin typeface="ＭＳ Ｐゴシック" panose="020B0600070205080204" pitchFamily="50" charset="-128"/>
              <a:ea typeface="ＭＳ Ｐゴシック" panose="020B0600070205080204" pitchFamily="50" charset="-128"/>
            </a:endParaRPr>
          </a:p>
          <a:p>
            <a:endParaRPr kumimoji="1" lang="en-US" altLang="ja-JP" sz="2400" dirty="0">
              <a:solidFill>
                <a:schemeClr val="bg1"/>
              </a:solidFill>
              <a:latin typeface="ＭＳ Ｐゴシック" panose="020B0600070205080204" pitchFamily="50" charset="-128"/>
              <a:ea typeface="ＭＳ Ｐゴシック" panose="020B0600070205080204" pitchFamily="50" charset="-128"/>
            </a:endParaRPr>
          </a:p>
          <a:p>
            <a:r>
              <a:rPr lang="ja-JP" altLang="en-US" sz="2400" dirty="0">
                <a:solidFill>
                  <a:schemeClr val="bg1"/>
                </a:solidFill>
                <a:latin typeface="ＭＳ Ｐゴシック" panose="020B0600070205080204" pitchFamily="50" charset="-128"/>
                <a:ea typeface="ＭＳ Ｐゴシック" panose="020B0600070205080204" pitchFamily="50" charset="-128"/>
              </a:rPr>
              <a:t>　　　</a:t>
            </a:r>
            <a:endParaRPr lang="en-US" altLang="ja-JP" sz="2400" dirty="0">
              <a:solidFill>
                <a:schemeClr val="bg1"/>
              </a:solidFill>
              <a:latin typeface="ＭＳ Ｐゴシック" panose="020B0600070205080204" pitchFamily="50" charset="-128"/>
              <a:ea typeface="ＭＳ Ｐゴシック" panose="020B0600070205080204" pitchFamily="50" charset="-128"/>
            </a:endParaRPr>
          </a:p>
          <a:p>
            <a:endParaRPr kumimoji="1" lang="en-US" altLang="ja-JP" sz="2400" dirty="0">
              <a:solidFill>
                <a:schemeClr val="bg1"/>
              </a:solidFill>
              <a:latin typeface="ＭＳ Ｐゴシック" panose="020B0600070205080204" pitchFamily="50" charset="-128"/>
              <a:ea typeface="ＭＳ Ｐゴシック" panose="020B0600070205080204" pitchFamily="50" charset="-128"/>
            </a:endParaRPr>
          </a:p>
          <a:p>
            <a:r>
              <a:rPr lang="ja-JP" altLang="en-US" sz="2400" dirty="0">
                <a:solidFill>
                  <a:schemeClr val="bg1"/>
                </a:solidFill>
                <a:latin typeface="ＭＳ Ｐゴシック" panose="020B0600070205080204" pitchFamily="50" charset="-128"/>
                <a:ea typeface="ＭＳ Ｐゴシック" panose="020B0600070205080204" pitchFamily="50" charset="-128"/>
              </a:rPr>
              <a:t>　　　　</a:t>
            </a:r>
            <a:endParaRPr lang="en-US" altLang="ja-JP" sz="2400" dirty="0">
              <a:solidFill>
                <a:schemeClr val="bg1"/>
              </a:solidFill>
              <a:latin typeface="ＭＳ Ｐゴシック" panose="020B0600070205080204" pitchFamily="50" charset="-128"/>
              <a:ea typeface="ＭＳ Ｐゴシック" panose="020B0600070205080204" pitchFamily="50" charset="-128"/>
            </a:endParaRPr>
          </a:p>
          <a:p>
            <a:endParaRPr lang="en-US" altLang="ja-JP" sz="2400" dirty="0">
              <a:solidFill>
                <a:schemeClr val="bg1"/>
              </a:solidFill>
              <a:latin typeface="ＭＳ Ｐゴシック" panose="020B0600070205080204" pitchFamily="50" charset="-128"/>
              <a:ea typeface="ＭＳ Ｐゴシック" panose="020B0600070205080204" pitchFamily="50" charset="-128"/>
            </a:endParaRPr>
          </a:p>
          <a:p>
            <a:r>
              <a:rPr lang="ja-JP" altLang="en-US" sz="2400" dirty="0">
                <a:solidFill>
                  <a:schemeClr val="bg1"/>
                </a:solidFill>
                <a:latin typeface="ＭＳ Ｐゴシック" panose="020B0600070205080204" pitchFamily="50" charset="-128"/>
                <a:ea typeface="ＭＳ Ｐゴシック" panose="020B0600070205080204" pitchFamily="50" charset="-128"/>
              </a:rPr>
              <a:t>　　　　</a:t>
            </a:r>
            <a:endParaRPr lang="en-US" altLang="ja-JP" sz="2400" dirty="0">
              <a:solidFill>
                <a:schemeClr val="bg1"/>
              </a:solidFill>
              <a:latin typeface="ＭＳ Ｐゴシック" panose="020B0600070205080204" pitchFamily="50" charset="-128"/>
              <a:ea typeface="ＭＳ Ｐゴシック" panose="020B0600070205080204" pitchFamily="50" charset="-128"/>
            </a:endParaRPr>
          </a:p>
          <a:p>
            <a:endParaRPr kumimoji="1" lang="en-US" altLang="ja-JP" sz="2400" dirty="0">
              <a:solidFill>
                <a:schemeClr val="bg1"/>
              </a:solidFill>
              <a:latin typeface="ＭＳ Ｐゴシック" panose="020B0600070205080204" pitchFamily="50" charset="-128"/>
              <a:ea typeface="ＭＳ Ｐゴシック" panose="020B0600070205080204" pitchFamily="50" charset="-128"/>
            </a:endParaRPr>
          </a:p>
          <a:p>
            <a:r>
              <a:rPr lang="ja-JP" altLang="en-US" sz="2400" dirty="0">
                <a:solidFill>
                  <a:schemeClr val="bg1"/>
                </a:solidFill>
                <a:latin typeface="ＭＳ Ｐゴシック" panose="020B0600070205080204" pitchFamily="50" charset="-128"/>
                <a:ea typeface="ＭＳ Ｐゴシック" panose="020B0600070205080204" pitchFamily="50" charset="-128"/>
              </a:rPr>
              <a:t>　　　</a:t>
            </a:r>
            <a:endParaRPr kumimoji="1" lang="en-US" altLang="ja-JP" sz="2400" dirty="0">
              <a:solidFill>
                <a:schemeClr val="bg1"/>
              </a:solidFill>
              <a:latin typeface="ＭＳ Ｐゴシック" panose="020B0600070205080204" pitchFamily="50" charset="-128"/>
              <a:ea typeface="ＭＳ Ｐゴシック" panose="020B0600070205080204" pitchFamily="50" charset="-128"/>
            </a:endParaRPr>
          </a:p>
          <a:p>
            <a:r>
              <a:rPr lang="ja-JP" altLang="en-US" sz="2400" dirty="0">
                <a:solidFill>
                  <a:schemeClr val="bg1"/>
                </a:solidFill>
                <a:latin typeface="ＭＳ Ｐゴシック" panose="020B0600070205080204" pitchFamily="50" charset="-128"/>
                <a:ea typeface="ＭＳ Ｐゴシック" panose="020B0600070205080204" pitchFamily="50" charset="-128"/>
              </a:rPr>
              <a:t>　　　</a:t>
            </a:r>
            <a:endParaRPr kumimoji="1" lang="ja-JP" altLang="en-US" sz="2400" dirty="0">
              <a:solidFill>
                <a:schemeClr val="bg1"/>
              </a:solidFill>
              <a:latin typeface="ＭＳ Ｐゴシック" panose="020B0600070205080204" pitchFamily="50" charset="-128"/>
              <a:ea typeface="ＭＳ Ｐゴシック" panose="020B0600070205080204" pitchFamily="50" charset="-128"/>
            </a:endParaRPr>
          </a:p>
        </p:txBody>
      </p:sp>
      <p:sp>
        <p:nvSpPr>
          <p:cNvPr id="12" name="正方形/長方形 11">
            <a:extLst>
              <a:ext uri="{FF2B5EF4-FFF2-40B4-BE49-F238E27FC236}">
                <a16:creationId xmlns:a16="http://schemas.microsoft.com/office/drawing/2014/main" id="{3A75BCFA-8295-93EE-50E6-0F5F91C93150}"/>
              </a:ext>
            </a:extLst>
          </p:cNvPr>
          <p:cNvSpPr/>
          <p:nvPr/>
        </p:nvSpPr>
        <p:spPr>
          <a:xfrm>
            <a:off x="248654" y="2129589"/>
            <a:ext cx="4058652" cy="79007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2400" b="1" dirty="0">
                <a:solidFill>
                  <a:schemeClr val="bg1"/>
                </a:solidFill>
              </a:rPr>
              <a:t>②　</a:t>
            </a:r>
            <a:r>
              <a:rPr kumimoji="1" lang="zh-CN" altLang="en-US" sz="2400" b="1" dirty="0">
                <a:solidFill>
                  <a:schemeClr val="bg1"/>
                </a:solidFill>
              </a:rPr>
              <a:t>高温乾燥　</a:t>
            </a:r>
            <a:r>
              <a:rPr kumimoji="1" lang="en-US" altLang="zh-CN" sz="2400" b="1" dirty="0">
                <a:solidFill>
                  <a:schemeClr val="bg1"/>
                </a:solidFill>
              </a:rPr>
              <a:t>or </a:t>
            </a:r>
            <a:r>
              <a:rPr kumimoji="1" lang="zh-CN" altLang="en-US" sz="2400" b="1" dirty="0">
                <a:solidFill>
                  <a:schemeClr val="bg1"/>
                </a:solidFill>
              </a:rPr>
              <a:t>中温乾燥</a:t>
            </a:r>
            <a:endParaRPr kumimoji="1" lang="en-US" altLang="zh-CN" sz="2400" b="1" dirty="0">
              <a:solidFill>
                <a:schemeClr val="bg1"/>
              </a:solidFill>
            </a:endParaRPr>
          </a:p>
          <a:p>
            <a:r>
              <a:rPr lang="ja-JP" altLang="en-US" sz="2400" b="1" dirty="0">
                <a:solidFill>
                  <a:schemeClr val="bg1"/>
                </a:solidFill>
              </a:rPr>
              <a:t>　　材質の劣化</a:t>
            </a:r>
            <a:endParaRPr kumimoji="1" lang="en-US" altLang="zh-CN" sz="2400" b="1" dirty="0">
              <a:solidFill>
                <a:schemeClr val="bg1"/>
              </a:solidFill>
            </a:endParaRPr>
          </a:p>
          <a:p>
            <a:endParaRPr kumimoji="1" lang="ja-JP" altLang="en-US" sz="2400" b="1" dirty="0">
              <a:solidFill>
                <a:schemeClr val="bg1"/>
              </a:solidFill>
            </a:endParaRPr>
          </a:p>
        </p:txBody>
      </p:sp>
      <p:sp>
        <p:nvSpPr>
          <p:cNvPr id="14" name="正方形/長方形 13">
            <a:extLst>
              <a:ext uri="{FF2B5EF4-FFF2-40B4-BE49-F238E27FC236}">
                <a16:creationId xmlns:a16="http://schemas.microsoft.com/office/drawing/2014/main" id="{B1CA46DF-3134-22F2-89CE-BDCF5F78A778}"/>
              </a:ext>
            </a:extLst>
          </p:cNvPr>
          <p:cNvSpPr/>
          <p:nvPr/>
        </p:nvSpPr>
        <p:spPr>
          <a:xfrm>
            <a:off x="268704" y="2951746"/>
            <a:ext cx="4082715" cy="75799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2400" b="1" dirty="0">
                <a:solidFill>
                  <a:schemeClr val="bg1"/>
                </a:solidFill>
              </a:rPr>
              <a:t>③　</a:t>
            </a:r>
            <a:r>
              <a:rPr kumimoji="1" lang="en-US" altLang="ja-JP" sz="2400" b="1" dirty="0">
                <a:solidFill>
                  <a:schemeClr val="bg1"/>
                </a:solidFill>
              </a:rPr>
              <a:t>1</a:t>
            </a:r>
            <a:r>
              <a:rPr kumimoji="1" lang="zh-CN" altLang="en-US" sz="2400" b="1" dirty="0">
                <a:solidFill>
                  <a:schemeClr val="bg1"/>
                </a:solidFill>
              </a:rPr>
              <a:t>丁取</a:t>
            </a:r>
            <a:r>
              <a:rPr kumimoji="1" lang="ja-JP" altLang="en-US" sz="2400" b="1" dirty="0">
                <a:solidFill>
                  <a:schemeClr val="bg1"/>
                </a:solidFill>
              </a:rPr>
              <a:t>り  </a:t>
            </a:r>
            <a:r>
              <a:rPr kumimoji="1" lang="en-US" altLang="zh-CN" sz="2400" b="1" dirty="0">
                <a:solidFill>
                  <a:schemeClr val="bg1"/>
                </a:solidFill>
              </a:rPr>
              <a:t>or  </a:t>
            </a:r>
            <a:r>
              <a:rPr kumimoji="1" lang="zh-CN" altLang="en-US" sz="2400" b="1" dirty="0">
                <a:solidFill>
                  <a:schemeClr val="bg1"/>
                </a:solidFill>
              </a:rPr>
              <a:t>複数取</a:t>
            </a:r>
            <a:r>
              <a:rPr kumimoji="1" lang="ja-JP" altLang="en-US" sz="2400" b="1" dirty="0">
                <a:solidFill>
                  <a:schemeClr val="bg1"/>
                </a:solidFill>
              </a:rPr>
              <a:t>り</a:t>
            </a:r>
            <a:endParaRPr kumimoji="1" lang="en-US" altLang="ja-JP" sz="2400" b="1" dirty="0">
              <a:solidFill>
                <a:schemeClr val="bg1"/>
              </a:solidFill>
            </a:endParaRPr>
          </a:p>
          <a:p>
            <a:r>
              <a:rPr lang="ja-JP" altLang="en-US" sz="2400" b="1" dirty="0">
                <a:solidFill>
                  <a:schemeClr val="bg1"/>
                </a:solidFill>
              </a:rPr>
              <a:t>　　表面割れ防止</a:t>
            </a:r>
            <a:endParaRPr kumimoji="1" lang="ja-JP" altLang="en-US" sz="2400" b="1" dirty="0">
              <a:solidFill>
                <a:schemeClr val="bg1"/>
              </a:solidFill>
            </a:endParaRPr>
          </a:p>
        </p:txBody>
      </p:sp>
      <p:sp>
        <p:nvSpPr>
          <p:cNvPr id="5" name="正方形/長方形 4">
            <a:extLst>
              <a:ext uri="{FF2B5EF4-FFF2-40B4-BE49-F238E27FC236}">
                <a16:creationId xmlns:a16="http://schemas.microsoft.com/office/drawing/2014/main" id="{AA966C90-EF37-5039-F42F-D0401985F97B}"/>
              </a:ext>
            </a:extLst>
          </p:cNvPr>
          <p:cNvSpPr/>
          <p:nvPr/>
        </p:nvSpPr>
        <p:spPr>
          <a:xfrm>
            <a:off x="264694" y="1046746"/>
            <a:ext cx="4162927" cy="75799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2400" b="1" dirty="0">
                <a:solidFill>
                  <a:schemeClr val="bg1"/>
                </a:solidFill>
              </a:rPr>
              <a:t>①　心込み　</a:t>
            </a:r>
            <a:r>
              <a:rPr kumimoji="1" lang="en-US" altLang="ja-JP" sz="2400" b="1" dirty="0">
                <a:solidFill>
                  <a:schemeClr val="bg1"/>
                </a:solidFill>
              </a:rPr>
              <a:t>or  </a:t>
            </a:r>
            <a:r>
              <a:rPr kumimoji="1" lang="ja-JP" altLang="en-US" sz="2400" b="1" dirty="0">
                <a:solidFill>
                  <a:schemeClr val="bg1"/>
                </a:solidFill>
              </a:rPr>
              <a:t>心去り</a:t>
            </a:r>
            <a:endParaRPr kumimoji="1" lang="en-US" altLang="ja-JP" sz="2400" b="1" dirty="0">
              <a:solidFill>
                <a:schemeClr val="bg1"/>
              </a:solidFill>
            </a:endParaRPr>
          </a:p>
          <a:p>
            <a:r>
              <a:rPr lang="ja-JP" altLang="en-US" sz="2400" b="1" dirty="0">
                <a:solidFill>
                  <a:schemeClr val="bg1"/>
                </a:solidFill>
              </a:rPr>
              <a:t>　　捩じれ及び心割れの防止</a:t>
            </a:r>
            <a:endParaRPr kumimoji="1" lang="ja-JP" altLang="en-US" sz="2400" b="1" dirty="0">
              <a:solidFill>
                <a:schemeClr val="bg1"/>
              </a:solidFill>
            </a:endParaRPr>
          </a:p>
        </p:txBody>
      </p:sp>
      <p:grpSp>
        <p:nvGrpSpPr>
          <p:cNvPr id="21" name="グループ化 20">
            <a:extLst>
              <a:ext uri="{FF2B5EF4-FFF2-40B4-BE49-F238E27FC236}">
                <a16:creationId xmlns:a16="http://schemas.microsoft.com/office/drawing/2014/main" id="{E6908A23-CBC2-783D-613D-62E7A2BF0F6D}"/>
              </a:ext>
            </a:extLst>
          </p:cNvPr>
          <p:cNvGrpSpPr/>
          <p:nvPr/>
        </p:nvGrpSpPr>
        <p:grpSpPr>
          <a:xfrm>
            <a:off x="6124073" y="360948"/>
            <a:ext cx="5481217" cy="2105526"/>
            <a:chOff x="6124073" y="902368"/>
            <a:chExt cx="5481217" cy="2538664"/>
          </a:xfrm>
        </p:grpSpPr>
        <p:pic>
          <p:nvPicPr>
            <p:cNvPr id="16" name="図 15">
              <a:extLst>
                <a:ext uri="{FF2B5EF4-FFF2-40B4-BE49-F238E27FC236}">
                  <a16:creationId xmlns:a16="http://schemas.microsoft.com/office/drawing/2014/main" id="{58239CC1-4DF5-AB9C-40B1-ABA77B8E0E8B}"/>
                </a:ext>
              </a:extLst>
            </p:cNvPr>
            <p:cNvPicPr>
              <a:picLocks noChangeAspect="1"/>
            </p:cNvPicPr>
            <p:nvPr/>
          </p:nvPicPr>
          <p:blipFill>
            <a:blip r:embed="rId4"/>
            <a:stretch>
              <a:fillRect/>
            </a:stretch>
          </p:blipFill>
          <p:spPr>
            <a:xfrm>
              <a:off x="6124073" y="902368"/>
              <a:ext cx="3056021" cy="1888958"/>
            </a:xfrm>
            <a:prstGeom prst="rect">
              <a:avLst/>
            </a:prstGeom>
          </p:spPr>
        </p:pic>
        <p:pic>
          <p:nvPicPr>
            <p:cNvPr id="17" name="図 16">
              <a:extLst>
                <a:ext uri="{FF2B5EF4-FFF2-40B4-BE49-F238E27FC236}">
                  <a16:creationId xmlns:a16="http://schemas.microsoft.com/office/drawing/2014/main" id="{B593726F-FF1F-6FC6-5494-5B5F60DE3C88}"/>
                </a:ext>
              </a:extLst>
            </p:cNvPr>
            <p:cNvPicPr>
              <a:picLocks noChangeAspect="1"/>
            </p:cNvPicPr>
            <p:nvPr/>
          </p:nvPicPr>
          <p:blipFill>
            <a:blip r:embed="rId5"/>
            <a:stretch>
              <a:fillRect/>
            </a:stretch>
          </p:blipFill>
          <p:spPr>
            <a:xfrm>
              <a:off x="9056941" y="974900"/>
              <a:ext cx="2548349" cy="1819068"/>
            </a:xfrm>
            <a:prstGeom prst="rect">
              <a:avLst/>
            </a:prstGeom>
          </p:spPr>
        </p:pic>
        <p:sp>
          <p:nvSpPr>
            <p:cNvPr id="19" name="正方形/長方形 18">
              <a:extLst>
                <a:ext uri="{FF2B5EF4-FFF2-40B4-BE49-F238E27FC236}">
                  <a16:creationId xmlns:a16="http://schemas.microsoft.com/office/drawing/2014/main" id="{F46F968F-28B3-392C-E604-75F5C9A3FEA0}"/>
                </a:ext>
              </a:extLst>
            </p:cNvPr>
            <p:cNvSpPr/>
            <p:nvPr/>
          </p:nvSpPr>
          <p:spPr>
            <a:xfrm>
              <a:off x="6340641" y="2971800"/>
              <a:ext cx="1263316" cy="46923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rPr>
                <a:t>心込み</a:t>
              </a:r>
            </a:p>
          </p:txBody>
        </p:sp>
        <p:sp>
          <p:nvSpPr>
            <p:cNvPr id="20" name="正方形/長方形 19">
              <a:extLst>
                <a:ext uri="{FF2B5EF4-FFF2-40B4-BE49-F238E27FC236}">
                  <a16:creationId xmlns:a16="http://schemas.microsoft.com/office/drawing/2014/main" id="{FE406B98-11EC-024E-D42F-7D2B4C7AAA6E}"/>
                </a:ext>
              </a:extLst>
            </p:cNvPr>
            <p:cNvSpPr/>
            <p:nvPr/>
          </p:nvSpPr>
          <p:spPr>
            <a:xfrm>
              <a:off x="9019673" y="2919663"/>
              <a:ext cx="1263316" cy="46923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rPr>
                <a:t>心去り</a:t>
              </a:r>
            </a:p>
          </p:txBody>
        </p:sp>
      </p:grpSp>
      <p:pic>
        <p:nvPicPr>
          <p:cNvPr id="53" name="図 52">
            <a:extLst>
              <a:ext uri="{FF2B5EF4-FFF2-40B4-BE49-F238E27FC236}">
                <a16:creationId xmlns:a16="http://schemas.microsoft.com/office/drawing/2014/main" id="{A4BBCDD1-0608-1BAD-CFE3-13534B73C105}"/>
              </a:ext>
            </a:extLst>
          </p:cNvPr>
          <p:cNvPicPr>
            <a:picLocks noChangeAspect="1"/>
          </p:cNvPicPr>
          <p:nvPr/>
        </p:nvPicPr>
        <p:blipFill>
          <a:blip r:embed="rId6"/>
          <a:stretch>
            <a:fillRect/>
          </a:stretch>
        </p:blipFill>
        <p:spPr>
          <a:xfrm>
            <a:off x="6332578" y="2625994"/>
            <a:ext cx="4700423" cy="1970069"/>
          </a:xfrm>
          <a:prstGeom prst="rect">
            <a:avLst/>
          </a:prstGeom>
        </p:spPr>
      </p:pic>
      <p:pic>
        <p:nvPicPr>
          <p:cNvPr id="64" name="図 63">
            <a:extLst>
              <a:ext uri="{FF2B5EF4-FFF2-40B4-BE49-F238E27FC236}">
                <a16:creationId xmlns:a16="http://schemas.microsoft.com/office/drawing/2014/main" id="{7591EEC2-3026-F14D-DD52-6E26645D9143}"/>
              </a:ext>
            </a:extLst>
          </p:cNvPr>
          <p:cNvPicPr>
            <a:picLocks noChangeAspect="1"/>
          </p:cNvPicPr>
          <p:nvPr/>
        </p:nvPicPr>
        <p:blipFill>
          <a:blip r:embed="rId7"/>
          <a:stretch>
            <a:fillRect/>
          </a:stretch>
        </p:blipFill>
        <p:spPr>
          <a:xfrm>
            <a:off x="6749847" y="4313768"/>
            <a:ext cx="4371211" cy="2658086"/>
          </a:xfrm>
          <a:prstGeom prst="rect">
            <a:avLst/>
          </a:prstGeom>
        </p:spPr>
      </p:pic>
      <p:sp>
        <p:nvSpPr>
          <p:cNvPr id="65" name="正方形/長方形 64">
            <a:extLst>
              <a:ext uri="{FF2B5EF4-FFF2-40B4-BE49-F238E27FC236}">
                <a16:creationId xmlns:a16="http://schemas.microsoft.com/office/drawing/2014/main" id="{9E52A832-AA92-89C2-98E2-1E081D90DD1E}"/>
              </a:ext>
            </a:extLst>
          </p:cNvPr>
          <p:cNvSpPr/>
          <p:nvPr/>
        </p:nvSpPr>
        <p:spPr>
          <a:xfrm>
            <a:off x="276726" y="3934327"/>
            <a:ext cx="4082715" cy="75799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2400" b="1" dirty="0">
                <a:solidFill>
                  <a:schemeClr val="bg1"/>
                </a:solidFill>
              </a:rPr>
              <a:t>④　柾目取り　</a:t>
            </a:r>
            <a:r>
              <a:rPr lang="en-US" altLang="ja-JP" sz="2400" b="1" dirty="0">
                <a:solidFill>
                  <a:schemeClr val="bg1"/>
                </a:solidFill>
              </a:rPr>
              <a:t>or  </a:t>
            </a:r>
            <a:r>
              <a:rPr lang="ja-JP" altLang="en-US" sz="2400" b="1" dirty="0">
                <a:solidFill>
                  <a:schemeClr val="bg1"/>
                </a:solidFill>
              </a:rPr>
              <a:t>板目取り</a:t>
            </a:r>
            <a:endParaRPr lang="en-US" altLang="ja-JP" sz="2400" b="1" dirty="0">
              <a:solidFill>
                <a:schemeClr val="bg1"/>
              </a:solidFill>
            </a:endParaRPr>
          </a:p>
          <a:p>
            <a:r>
              <a:rPr kumimoji="1" lang="ja-JP" altLang="en-US" sz="2400" b="1" dirty="0">
                <a:solidFill>
                  <a:schemeClr val="bg1"/>
                </a:solidFill>
              </a:rPr>
              <a:t>　　曲がり防止</a:t>
            </a:r>
          </a:p>
        </p:txBody>
      </p:sp>
      <p:sp>
        <p:nvSpPr>
          <p:cNvPr id="66" name="正方形/長方形 65">
            <a:extLst>
              <a:ext uri="{FF2B5EF4-FFF2-40B4-BE49-F238E27FC236}">
                <a16:creationId xmlns:a16="http://schemas.microsoft.com/office/drawing/2014/main" id="{CFE438A8-48EB-9EEE-CDC9-4B60B679850A}"/>
              </a:ext>
            </a:extLst>
          </p:cNvPr>
          <p:cNvSpPr/>
          <p:nvPr/>
        </p:nvSpPr>
        <p:spPr>
          <a:xfrm>
            <a:off x="300790" y="5061285"/>
            <a:ext cx="4082715" cy="109888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2400" b="1" dirty="0">
                <a:solidFill>
                  <a:schemeClr val="bg1"/>
                </a:solidFill>
              </a:rPr>
              <a:t>➄　天乾　</a:t>
            </a:r>
            <a:r>
              <a:rPr lang="en-US" altLang="ja-JP" sz="2400" b="1" dirty="0">
                <a:solidFill>
                  <a:schemeClr val="bg1"/>
                </a:solidFill>
              </a:rPr>
              <a:t>or  </a:t>
            </a:r>
            <a:r>
              <a:rPr lang="ja-JP" altLang="en-US" sz="2400" b="1" dirty="0">
                <a:solidFill>
                  <a:schemeClr val="bg1"/>
                </a:solidFill>
              </a:rPr>
              <a:t>即釜入れ</a:t>
            </a:r>
            <a:endParaRPr lang="en-US" altLang="ja-JP" sz="2400" b="1" dirty="0">
              <a:solidFill>
                <a:schemeClr val="bg1"/>
              </a:solidFill>
            </a:endParaRPr>
          </a:p>
          <a:p>
            <a:r>
              <a:rPr kumimoji="1" lang="ja-JP" altLang="en-US" sz="2400" b="1" dirty="0">
                <a:solidFill>
                  <a:schemeClr val="bg1"/>
                </a:solidFill>
              </a:rPr>
              <a:t>　　天乾</a:t>
            </a:r>
            <a:r>
              <a:rPr kumimoji="1" lang="en-US" altLang="ja-JP" sz="2400" b="1" dirty="0">
                <a:solidFill>
                  <a:schemeClr val="bg1"/>
                </a:solidFill>
              </a:rPr>
              <a:t>(</a:t>
            </a:r>
            <a:r>
              <a:rPr kumimoji="1" lang="ja-JP" altLang="en-US" sz="2400" b="1" dirty="0">
                <a:solidFill>
                  <a:schemeClr val="bg1"/>
                </a:solidFill>
              </a:rPr>
              <a:t>異常乾燥）期間の</a:t>
            </a:r>
            <a:endParaRPr kumimoji="1" lang="en-US" altLang="ja-JP" sz="2400" b="1" dirty="0">
              <a:solidFill>
                <a:schemeClr val="bg1"/>
              </a:solidFill>
            </a:endParaRPr>
          </a:p>
          <a:p>
            <a:r>
              <a:rPr lang="ja-JP" altLang="en-US" sz="2400" b="1" dirty="0">
                <a:solidFill>
                  <a:schemeClr val="bg1"/>
                </a:solidFill>
              </a:rPr>
              <a:t>　　</a:t>
            </a:r>
            <a:r>
              <a:rPr kumimoji="1" lang="ja-JP" altLang="en-US" sz="2400" b="1" dirty="0">
                <a:solidFill>
                  <a:schemeClr val="bg1"/>
                </a:solidFill>
              </a:rPr>
              <a:t>干割れ防止、養生期間</a:t>
            </a:r>
            <a:endParaRPr kumimoji="1" lang="en-US" altLang="ja-JP" sz="2400" b="1" dirty="0">
              <a:solidFill>
                <a:schemeClr val="bg1"/>
              </a:solidFill>
            </a:endParaRPr>
          </a:p>
          <a:p>
            <a:r>
              <a:rPr lang="ja-JP" altLang="en-US" sz="2400" b="1" dirty="0">
                <a:solidFill>
                  <a:schemeClr val="bg1"/>
                </a:solidFill>
              </a:rPr>
              <a:t>　　の確保</a:t>
            </a:r>
            <a:r>
              <a:rPr kumimoji="1" lang="ja-JP" altLang="en-US" sz="2400" b="1" dirty="0">
                <a:solidFill>
                  <a:schemeClr val="bg1"/>
                </a:solidFill>
              </a:rPr>
              <a:t>を優先</a:t>
            </a:r>
          </a:p>
        </p:txBody>
      </p:sp>
      <p:sp>
        <p:nvSpPr>
          <p:cNvPr id="67" name="正方形/長方形 66">
            <a:extLst>
              <a:ext uri="{FF2B5EF4-FFF2-40B4-BE49-F238E27FC236}">
                <a16:creationId xmlns:a16="http://schemas.microsoft.com/office/drawing/2014/main" id="{3158EFED-C7CC-76F0-F021-7B6342607AFE}"/>
              </a:ext>
            </a:extLst>
          </p:cNvPr>
          <p:cNvSpPr/>
          <p:nvPr/>
        </p:nvSpPr>
        <p:spPr>
          <a:xfrm>
            <a:off x="433137" y="176462"/>
            <a:ext cx="4271211" cy="75799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2800" b="1" dirty="0">
                <a:solidFill>
                  <a:schemeClr val="bg1"/>
                </a:solidFill>
              </a:rPr>
              <a:t>収縮異方性への取り組み</a:t>
            </a:r>
            <a:endParaRPr kumimoji="1" lang="ja-JP" altLang="en-US" sz="2800" b="1" dirty="0">
              <a:solidFill>
                <a:schemeClr val="bg1"/>
              </a:solidFill>
            </a:endParaRPr>
          </a:p>
        </p:txBody>
      </p:sp>
      <p:sp>
        <p:nvSpPr>
          <p:cNvPr id="2" name="楕円 1">
            <a:extLst>
              <a:ext uri="{FF2B5EF4-FFF2-40B4-BE49-F238E27FC236}">
                <a16:creationId xmlns:a16="http://schemas.microsoft.com/office/drawing/2014/main" id="{6083ABE6-C8F8-4DF0-E195-EAA4FD5A2F2B}"/>
              </a:ext>
            </a:extLst>
          </p:cNvPr>
          <p:cNvSpPr/>
          <p:nvPr/>
        </p:nvSpPr>
        <p:spPr>
          <a:xfrm>
            <a:off x="2418346" y="794084"/>
            <a:ext cx="1227222" cy="757989"/>
          </a:xfrm>
          <a:prstGeom prst="ellipse">
            <a:avLst/>
          </a:prstGeom>
          <a:noFill/>
          <a:ln w="381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楕円 2">
            <a:extLst>
              <a:ext uri="{FF2B5EF4-FFF2-40B4-BE49-F238E27FC236}">
                <a16:creationId xmlns:a16="http://schemas.microsoft.com/office/drawing/2014/main" id="{D8FCF2EA-9430-7480-47A4-F3C644830A54}"/>
              </a:ext>
            </a:extLst>
          </p:cNvPr>
          <p:cNvSpPr/>
          <p:nvPr/>
        </p:nvSpPr>
        <p:spPr>
          <a:xfrm>
            <a:off x="2803358" y="1732547"/>
            <a:ext cx="1443789" cy="890337"/>
          </a:xfrm>
          <a:prstGeom prst="ellipse">
            <a:avLst/>
          </a:prstGeom>
          <a:noFill/>
          <a:ln w="381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楕円 5">
            <a:extLst>
              <a:ext uri="{FF2B5EF4-FFF2-40B4-BE49-F238E27FC236}">
                <a16:creationId xmlns:a16="http://schemas.microsoft.com/office/drawing/2014/main" id="{40F15E1B-85F2-CD28-AD60-07B11B69480C}"/>
              </a:ext>
            </a:extLst>
          </p:cNvPr>
          <p:cNvSpPr/>
          <p:nvPr/>
        </p:nvSpPr>
        <p:spPr>
          <a:xfrm>
            <a:off x="906378" y="2683041"/>
            <a:ext cx="1163053" cy="794085"/>
          </a:xfrm>
          <a:prstGeom prst="ellipse">
            <a:avLst/>
          </a:prstGeom>
          <a:noFill/>
          <a:ln w="381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楕円 6">
            <a:extLst>
              <a:ext uri="{FF2B5EF4-FFF2-40B4-BE49-F238E27FC236}">
                <a16:creationId xmlns:a16="http://schemas.microsoft.com/office/drawing/2014/main" id="{B58AF727-516E-6EF3-86F8-4293A6D94D35}"/>
              </a:ext>
            </a:extLst>
          </p:cNvPr>
          <p:cNvSpPr/>
          <p:nvPr/>
        </p:nvSpPr>
        <p:spPr>
          <a:xfrm>
            <a:off x="2815388" y="3653589"/>
            <a:ext cx="1515980" cy="794085"/>
          </a:xfrm>
          <a:prstGeom prst="ellipse">
            <a:avLst/>
          </a:prstGeom>
          <a:noFill/>
          <a:ln w="381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楕円 7">
            <a:extLst>
              <a:ext uri="{FF2B5EF4-FFF2-40B4-BE49-F238E27FC236}">
                <a16:creationId xmlns:a16="http://schemas.microsoft.com/office/drawing/2014/main" id="{D17FF968-F85C-E5D9-98CF-87F80DBBA653}"/>
              </a:ext>
            </a:extLst>
          </p:cNvPr>
          <p:cNvSpPr/>
          <p:nvPr/>
        </p:nvSpPr>
        <p:spPr>
          <a:xfrm>
            <a:off x="2225841" y="4580019"/>
            <a:ext cx="1660359" cy="794085"/>
          </a:xfrm>
          <a:prstGeom prst="ellipse">
            <a:avLst/>
          </a:prstGeom>
          <a:noFill/>
          <a:ln w="381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987039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40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4500"/>
                            </p:stCondLst>
                            <p:childTnLst>
                              <p:par>
                                <p:cTn id="10" presetID="10" presetClass="entr" presetSubtype="0" fill="hold" nodeType="afterEffect">
                                  <p:stCondLst>
                                    <p:cond delay="300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par>
                          <p:cTn id="13" fill="hold">
                            <p:stCondLst>
                              <p:cond delay="8000"/>
                            </p:stCondLst>
                            <p:childTnLst>
                              <p:par>
                                <p:cTn id="14" presetID="21" presetClass="entr" presetSubtype="1" fill="hold" grpId="0" nodeType="afterEffect">
                                  <p:stCondLst>
                                    <p:cond delay="6000"/>
                                  </p:stCondLst>
                                  <p:childTnLst>
                                    <p:set>
                                      <p:cBhvr>
                                        <p:cTn id="15" dur="1" fill="hold">
                                          <p:stCondLst>
                                            <p:cond delay="0"/>
                                          </p:stCondLst>
                                        </p:cTn>
                                        <p:tgtEl>
                                          <p:spTgt spid="2"/>
                                        </p:tgtEl>
                                        <p:attrNameLst>
                                          <p:attrName>style.visibility</p:attrName>
                                        </p:attrNameLst>
                                      </p:cBhvr>
                                      <p:to>
                                        <p:strVal val="visible"/>
                                      </p:to>
                                    </p:set>
                                    <p:animEffect transition="in" filter="wheel(1)">
                                      <p:cBhvr>
                                        <p:cTn id="16" dur="2000"/>
                                        <p:tgtEl>
                                          <p:spTgt spid="2"/>
                                        </p:tgtEl>
                                      </p:cBhvr>
                                    </p:animEffect>
                                  </p:childTnLst>
                                </p:cTn>
                              </p:par>
                            </p:childTnLst>
                          </p:cTn>
                        </p:par>
                        <p:par>
                          <p:cTn id="17" fill="hold">
                            <p:stCondLst>
                              <p:cond delay="16000"/>
                            </p:stCondLst>
                            <p:childTnLst>
                              <p:par>
                                <p:cTn id="18" presetID="2" presetClass="entr" presetSubtype="4" fill="hold" grpId="0" nodeType="afterEffect">
                                  <p:stCondLst>
                                    <p:cond delay="2000"/>
                                  </p:stCondLst>
                                  <p:childTnLst>
                                    <p:set>
                                      <p:cBhvr>
                                        <p:cTn id="19" dur="1" fill="hold">
                                          <p:stCondLst>
                                            <p:cond delay="0"/>
                                          </p:stCondLst>
                                        </p:cTn>
                                        <p:tgtEl>
                                          <p:spTgt spid="12"/>
                                        </p:tgtEl>
                                        <p:attrNameLst>
                                          <p:attrName>style.visibility</p:attrName>
                                        </p:attrNameLst>
                                      </p:cBhvr>
                                      <p:to>
                                        <p:strVal val="visible"/>
                                      </p:to>
                                    </p:set>
                                    <p:anim calcmode="lin" valueType="num">
                                      <p:cBhvr additive="base">
                                        <p:cTn id="20" dur="500" fill="hold"/>
                                        <p:tgtEl>
                                          <p:spTgt spid="12"/>
                                        </p:tgtEl>
                                        <p:attrNameLst>
                                          <p:attrName>ppt_x</p:attrName>
                                        </p:attrNameLst>
                                      </p:cBhvr>
                                      <p:tavLst>
                                        <p:tav tm="0">
                                          <p:val>
                                            <p:strVal val="#ppt_x"/>
                                          </p:val>
                                        </p:tav>
                                        <p:tav tm="100000">
                                          <p:val>
                                            <p:strVal val="#ppt_x"/>
                                          </p:val>
                                        </p:tav>
                                      </p:tavLst>
                                    </p:anim>
                                    <p:anim calcmode="lin" valueType="num">
                                      <p:cBhvr additive="base">
                                        <p:cTn id="21" dur="500" fill="hold"/>
                                        <p:tgtEl>
                                          <p:spTgt spid="12"/>
                                        </p:tgtEl>
                                        <p:attrNameLst>
                                          <p:attrName>ppt_y</p:attrName>
                                        </p:attrNameLst>
                                      </p:cBhvr>
                                      <p:tavLst>
                                        <p:tav tm="0">
                                          <p:val>
                                            <p:strVal val="1+#ppt_h/2"/>
                                          </p:val>
                                        </p:tav>
                                        <p:tav tm="100000">
                                          <p:val>
                                            <p:strVal val="#ppt_y"/>
                                          </p:val>
                                        </p:tav>
                                      </p:tavLst>
                                    </p:anim>
                                  </p:childTnLst>
                                </p:cTn>
                              </p:par>
                            </p:childTnLst>
                          </p:cTn>
                        </p:par>
                        <p:par>
                          <p:cTn id="22" fill="hold">
                            <p:stCondLst>
                              <p:cond delay="18500"/>
                            </p:stCondLst>
                            <p:childTnLst>
                              <p:par>
                                <p:cTn id="23" presetID="21" presetClass="entr" presetSubtype="1" fill="hold" grpId="0" nodeType="afterEffect">
                                  <p:stCondLst>
                                    <p:cond delay="4000"/>
                                  </p:stCondLst>
                                  <p:childTnLst>
                                    <p:set>
                                      <p:cBhvr>
                                        <p:cTn id="24" dur="1" fill="hold">
                                          <p:stCondLst>
                                            <p:cond delay="0"/>
                                          </p:stCondLst>
                                        </p:cTn>
                                        <p:tgtEl>
                                          <p:spTgt spid="3"/>
                                        </p:tgtEl>
                                        <p:attrNameLst>
                                          <p:attrName>style.visibility</p:attrName>
                                        </p:attrNameLst>
                                      </p:cBhvr>
                                      <p:to>
                                        <p:strVal val="visible"/>
                                      </p:to>
                                    </p:set>
                                    <p:animEffect transition="in" filter="wheel(1)">
                                      <p:cBhvr>
                                        <p:cTn id="25" dur="2000"/>
                                        <p:tgtEl>
                                          <p:spTgt spid="3"/>
                                        </p:tgtEl>
                                      </p:cBhvr>
                                    </p:animEffect>
                                  </p:childTnLst>
                                </p:cTn>
                              </p:par>
                            </p:childTnLst>
                          </p:cTn>
                        </p:par>
                        <p:par>
                          <p:cTn id="26" fill="hold">
                            <p:stCondLst>
                              <p:cond delay="24500"/>
                            </p:stCondLst>
                            <p:childTnLst>
                              <p:par>
                                <p:cTn id="27" presetID="2" presetClass="entr" presetSubtype="4" fill="hold" grpId="0" nodeType="afterEffect">
                                  <p:stCondLst>
                                    <p:cond delay="300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fill="hold"/>
                                        <p:tgtEl>
                                          <p:spTgt spid="14"/>
                                        </p:tgtEl>
                                        <p:attrNameLst>
                                          <p:attrName>ppt_x</p:attrName>
                                        </p:attrNameLst>
                                      </p:cBhvr>
                                      <p:tavLst>
                                        <p:tav tm="0">
                                          <p:val>
                                            <p:strVal val="#ppt_x"/>
                                          </p:val>
                                        </p:tav>
                                        <p:tav tm="100000">
                                          <p:val>
                                            <p:strVal val="#ppt_x"/>
                                          </p:val>
                                        </p:tav>
                                      </p:tavLst>
                                    </p:anim>
                                    <p:anim calcmode="lin" valueType="num">
                                      <p:cBhvr additive="base">
                                        <p:cTn id="30" dur="500" fill="hold"/>
                                        <p:tgtEl>
                                          <p:spTgt spid="14"/>
                                        </p:tgtEl>
                                        <p:attrNameLst>
                                          <p:attrName>ppt_y</p:attrName>
                                        </p:attrNameLst>
                                      </p:cBhvr>
                                      <p:tavLst>
                                        <p:tav tm="0">
                                          <p:val>
                                            <p:strVal val="1+#ppt_h/2"/>
                                          </p:val>
                                        </p:tav>
                                        <p:tav tm="100000">
                                          <p:val>
                                            <p:strVal val="#ppt_y"/>
                                          </p:val>
                                        </p:tav>
                                      </p:tavLst>
                                    </p:anim>
                                  </p:childTnLst>
                                </p:cTn>
                              </p:par>
                            </p:childTnLst>
                          </p:cTn>
                        </p:par>
                        <p:par>
                          <p:cTn id="31" fill="hold">
                            <p:stCondLst>
                              <p:cond delay="28000"/>
                            </p:stCondLst>
                            <p:childTnLst>
                              <p:par>
                                <p:cTn id="32" presetID="10" presetClass="entr" presetSubtype="0" fill="hold" nodeType="afterEffect">
                                  <p:stCondLst>
                                    <p:cond delay="6000"/>
                                  </p:stCondLst>
                                  <p:childTnLst>
                                    <p:set>
                                      <p:cBhvr>
                                        <p:cTn id="33" dur="1" fill="hold">
                                          <p:stCondLst>
                                            <p:cond delay="0"/>
                                          </p:stCondLst>
                                        </p:cTn>
                                        <p:tgtEl>
                                          <p:spTgt spid="53"/>
                                        </p:tgtEl>
                                        <p:attrNameLst>
                                          <p:attrName>style.visibility</p:attrName>
                                        </p:attrNameLst>
                                      </p:cBhvr>
                                      <p:to>
                                        <p:strVal val="visible"/>
                                      </p:to>
                                    </p:set>
                                    <p:animEffect transition="in" filter="fade">
                                      <p:cBhvr>
                                        <p:cTn id="34" dur="500"/>
                                        <p:tgtEl>
                                          <p:spTgt spid="53"/>
                                        </p:tgtEl>
                                      </p:cBhvr>
                                    </p:animEffect>
                                  </p:childTnLst>
                                </p:cTn>
                              </p:par>
                            </p:childTnLst>
                          </p:cTn>
                        </p:par>
                        <p:par>
                          <p:cTn id="35" fill="hold">
                            <p:stCondLst>
                              <p:cond delay="34500"/>
                            </p:stCondLst>
                            <p:childTnLst>
                              <p:par>
                                <p:cTn id="36" presetID="21" presetClass="entr" presetSubtype="1" fill="hold" grpId="0" nodeType="afterEffect">
                                  <p:stCondLst>
                                    <p:cond delay="3000"/>
                                  </p:stCondLst>
                                  <p:childTnLst>
                                    <p:set>
                                      <p:cBhvr>
                                        <p:cTn id="37" dur="1" fill="hold">
                                          <p:stCondLst>
                                            <p:cond delay="0"/>
                                          </p:stCondLst>
                                        </p:cTn>
                                        <p:tgtEl>
                                          <p:spTgt spid="6"/>
                                        </p:tgtEl>
                                        <p:attrNameLst>
                                          <p:attrName>style.visibility</p:attrName>
                                        </p:attrNameLst>
                                      </p:cBhvr>
                                      <p:to>
                                        <p:strVal val="visible"/>
                                      </p:to>
                                    </p:set>
                                    <p:animEffect transition="in" filter="wheel(1)">
                                      <p:cBhvr>
                                        <p:cTn id="38" dur="2000"/>
                                        <p:tgtEl>
                                          <p:spTgt spid="6"/>
                                        </p:tgtEl>
                                      </p:cBhvr>
                                    </p:animEffect>
                                  </p:childTnLst>
                                </p:cTn>
                              </p:par>
                            </p:childTnLst>
                          </p:cTn>
                        </p:par>
                        <p:par>
                          <p:cTn id="39" fill="hold">
                            <p:stCondLst>
                              <p:cond delay="39500"/>
                            </p:stCondLst>
                            <p:childTnLst>
                              <p:par>
                                <p:cTn id="40" presetID="2" presetClass="entr" presetSubtype="4" fill="hold" grpId="0" nodeType="afterEffect">
                                  <p:stCondLst>
                                    <p:cond delay="3000"/>
                                  </p:stCondLst>
                                  <p:childTnLst>
                                    <p:set>
                                      <p:cBhvr>
                                        <p:cTn id="41" dur="1" fill="hold">
                                          <p:stCondLst>
                                            <p:cond delay="0"/>
                                          </p:stCondLst>
                                        </p:cTn>
                                        <p:tgtEl>
                                          <p:spTgt spid="65"/>
                                        </p:tgtEl>
                                        <p:attrNameLst>
                                          <p:attrName>style.visibility</p:attrName>
                                        </p:attrNameLst>
                                      </p:cBhvr>
                                      <p:to>
                                        <p:strVal val="visible"/>
                                      </p:to>
                                    </p:set>
                                    <p:anim calcmode="lin" valueType="num">
                                      <p:cBhvr additive="base">
                                        <p:cTn id="42" dur="500" fill="hold"/>
                                        <p:tgtEl>
                                          <p:spTgt spid="65"/>
                                        </p:tgtEl>
                                        <p:attrNameLst>
                                          <p:attrName>ppt_x</p:attrName>
                                        </p:attrNameLst>
                                      </p:cBhvr>
                                      <p:tavLst>
                                        <p:tav tm="0">
                                          <p:val>
                                            <p:strVal val="#ppt_x"/>
                                          </p:val>
                                        </p:tav>
                                        <p:tav tm="100000">
                                          <p:val>
                                            <p:strVal val="#ppt_x"/>
                                          </p:val>
                                        </p:tav>
                                      </p:tavLst>
                                    </p:anim>
                                    <p:anim calcmode="lin" valueType="num">
                                      <p:cBhvr additive="base">
                                        <p:cTn id="43" dur="500" fill="hold"/>
                                        <p:tgtEl>
                                          <p:spTgt spid="65"/>
                                        </p:tgtEl>
                                        <p:attrNameLst>
                                          <p:attrName>ppt_y</p:attrName>
                                        </p:attrNameLst>
                                      </p:cBhvr>
                                      <p:tavLst>
                                        <p:tav tm="0">
                                          <p:val>
                                            <p:strVal val="1+#ppt_h/2"/>
                                          </p:val>
                                        </p:tav>
                                        <p:tav tm="100000">
                                          <p:val>
                                            <p:strVal val="#ppt_y"/>
                                          </p:val>
                                        </p:tav>
                                      </p:tavLst>
                                    </p:anim>
                                  </p:childTnLst>
                                </p:cTn>
                              </p:par>
                            </p:childTnLst>
                          </p:cTn>
                        </p:par>
                        <p:par>
                          <p:cTn id="44" fill="hold">
                            <p:stCondLst>
                              <p:cond delay="43000"/>
                            </p:stCondLst>
                            <p:childTnLst>
                              <p:par>
                                <p:cTn id="45" presetID="10" presetClass="entr" presetSubtype="0" fill="hold" nodeType="afterEffect">
                                  <p:stCondLst>
                                    <p:cond delay="3000"/>
                                  </p:stCondLst>
                                  <p:childTnLst>
                                    <p:set>
                                      <p:cBhvr>
                                        <p:cTn id="46" dur="1" fill="hold">
                                          <p:stCondLst>
                                            <p:cond delay="0"/>
                                          </p:stCondLst>
                                        </p:cTn>
                                        <p:tgtEl>
                                          <p:spTgt spid="64"/>
                                        </p:tgtEl>
                                        <p:attrNameLst>
                                          <p:attrName>style.visibility</p:attrName>
                                        </p:attrNameLst>
                                      </p:cBhvr>
                                      <p:to>
                                        <p:strVal val="visible"/>
                                      </p:to>
                                    </p:set>
                                    <p:animEffect transition="in" filter="fade">
                                      <p:cBhvr>
                                        <p:cTn id="47" dur="500"/>
                                        <p:tgtEl>
                                          <p:spTgt spid="64"/>
                                        </p:tgtEl>
                                      </p:cBhvr>
                                    </p:animEffect>
                                  </p:childTnLst>
                                </p:cTn>
                              </p:par>
                            </p:childTnLst>
                          </p:cTn>
                        </p:par>
                        <p:par>
                          <p:cTn id="48" fill="hold">
                            <p:stCondLst>
                              <p:cond delay="46500"/>
                            </p:stCondLst>
                            <p:childTnLst>
                              <p:par>
                                <p:cTn id="49" presetID="21" presetClass="entr" presetSubtype="1" fill="hold" grpId="0" nodeType="afterEffect">
                                  <p:stCondLst>
                                    <p:cond delay="8000"/>
                                  </p:stCondLst>
                                  <p:childTnLst>
                                    <p:set>
                                      <p:cBhvr>
                                        <p:cTn id="50" dur="1" fill="hold">
                                          <p:stCondLst>
                                            <p:cond delay="0"/>
                                          </p:stCondLst>
                                        </p:cTn>
                                        <p:tgtEl>
                                          <p:spTgt spid="7"/>
                                        </p:tgtEl>
                                        <p:attrNameLst>
                                          <p:attrName>style.visibility</p:attrName>
                                        </p:attrNameLst>
                                      </p:cBhvr>
                                      <p:to>
                                        <p:strVal val="visible"/>
                                      </p:to>
                                    </p:set>
                                    <p:animEffect transition="in" filter="wheel(1)">
                                      <p:cBhvr>
                                        <p:cTn id="51" dur="2000"/>
                                        <p:tgtEl>
                                          <p:spTgt spid="7"/>
                                        </p:tgtEl>
                                      </p:cBhvr>
                                    </p:animEffect>
                                  </p:childTnLst>
                                </p:cTn>
                              </p:par>
                            </p:childTnLst>
                          </p:cTn>
                        </p:par>
                        <p:par>
                          <p:cTn id="52" fill="hold">
                            <p:stCondLst>
                              <p:cond delay="56500"/>
                            </p:stCondLst>
                            <p:childTnLst>
                              <p:par>
                                <p:cTn id="53" presetID="2" presetClass="entr" presetSubtype="4" fill="hold" grpId="0" nodeType="afterEffect">
                                  <p:stCondLst>
                                    <p:cond delay="3000"/>
                                  </p:stCondLst>
                                  <p:childTnLst>
                                    <p:set>
                                      <p:cBhvr>
                                        <p:cTn id="54" dur="1" fill="hold">
                                          <p:stCondLst>
                                            <p:cond delay="0"/>
                                          </p:stCondLst>
                                        </p:cTn>
                                        <p:tgtEl>
                                          <p:spTgt spid="66"/>
                                        </p:tgtEl>
                                        <p:attrNameLst>
                                          <p:attrName>style.visibility</p:attrName>
                                        </p:attrNameLst>
                                      </p:cBhvr>
                                      <p:to>
                                        <p:strVal val="visible"/>
                                      </p:to>
                                    </p:set>
                                    <p:anim calcmode="lin" valueType="num">
                                      <p:cBhvr additive="base">
                                        <p:cTn id="55" dur="500" fill="hold"/>
                                        <p:tgtEl>
                                          <p:spTgt spid="66"/>
                                        </p:tgtEl>
                                        <p:attrNameLst>
                                          <p:attrName>ppt_x</p:attrName>
                                        </p:attrNameLst>
                                      </p:cBhvr>
                                      <p:tavLst>
                                        <p:tav tm="0">
                                          <p:val>
                                            <p:strVal val="#ppt_x"/>
                                          </p:val>
                                        </p:tav>
                                        <p:tav tm="100000">
                                          <p:val>
                                            <p:strVal val="#ppt_x"/>
                                          </p:val>
                                        </p:tav>
                                      </p:tavLst>
                                    </p:anim>
                                    <p:anim calcmode="lin" valueType="num">
                                      <p:cBhvr additive="base">
                                        <p:cTn id="56" dur="500" fill="hold"/>
                                        <p:tgtEl>
                                          <p:spTgt spid="66"/>
                                        </p:tgtEl>
                                        <p:attrNameLst>
                                          <p:attrName>ppt_y</p:attrName>
                                        </p:attrNameLst>
                                      </p:cBhvr>
                                      <p:tavLst>
                                        <p:tav tm="0">
                                          <p:val>
                                            <p:strVal val="1+#ppt_h/2"/>
                                          </p:val>
                                        </p:tav>
                                        <p:tav tm="100000">
                                          <p:val>
                                            <p:strVal val="#ppt_y"/>
                                          </p:val>
                                        </p:tav>
                                      </p:tavLst>
                                    </p:anim>
                                  </p:childTnLst>
                                </p:cTn>
                              </p:par>
                            </p:childTnLst>
                          </p:cTn>
                        </p:par>
                        <p:par>
                          <p:cTn id="57" fill="hold">
                            <p:stCondLst>
                              <p:cond delay="60000"/>
                            </p:stCondLst>
                            <p:childTnLst>
                              <p:par>
                                <p:cTn id="58" presetID="21" presetClass="entr" presetSubtype="1" fill="hold" grpId="0" nodeType="afterEffect">
                                  <p:stCondLst>
                                    <p:cond delay="3000"/>
                                  </p:stCondLst>
                                  <p:childTnLst>
                                    <p:set>
                                      <p:cBhvr>
                                        <p:cTn id="59" dur="1" fill="hold">
                                          <p:stCondLst>
                                            <p:cond delay="0"/>
                                          </p:stCondLst>
                                        </p:cTn>
                                        <p:tgtEl>
                                          <p:spTgt spid="8"/>
                                        </p:tgtEl>
                                        <p:attrNameLst>
                                          <p:attrName>style.visibility</p:attrName>
                                        </p:attrNameLst>
                                      </p:cBhvr>
                                      <p:to>
                                        <p:strVal val="visible"/>
                                      </p:to>
                                    </p:set>
                                    <p:animEffect transition="in" filter="wheel(1)">
                                      <p:cBhvr>
                                        <p:cTn id="60"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5" grpId="0"/>
      <p:bldP spid="65" grpId="0"/>
      <p:bldP spid="66" grpId="0"/>
      <p:bldP spid="2" grpId="0" animBg="1"/>
      <p:bldP spid="3" grpId="0" animBg="1"/>
      <p:bldP spid="6" grpId="0" animBg="1"/>
      <p:bldP spid="7" grpId="0" animBg="1"/>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D26D396D-CC17-3D79-8139-E946BFFACF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46995" y="0"/>
            <a:ext cx="7145005" cy="3525625"/>
          </a:xfrm>
          <a:prstGeom prst="rect">
            <a:avLst/>
          </a:prstGeom>
        </p:spPr>
      </p:pic>
      <p:pic>
        <p:nvPicPr>
          <p:cNvPr id="5" name="図 4">
            <a:extLst>
              <a:ext uri="{FF2B5EF4-FFF2-40B4-BE49-F238E27FC236}">
                <a16:creationId xmlns:a16="http://schemas.microsoft.com/office/drawing/2014/main" id="{E59B29D3-9E51-5206-59FA-BC1D683E1AB3}"/>
              </a:ext>
            </a:extLst>
          </p:cNvPr>
          <p:cNvPicPr>
            <a:picLocks noChangeAspect="1"/>
          </p:cNvPicPr>
          <p:nvPr/>
        </p:nvPicPr>
        <p:blipFill rotWithShape="1">
          <a:blip r:embed="rId4"/>
          <a:srcRect t="8997" r="6561" b="6113"/>
          <a:stretch/>
        </p:blipFill>
        <p:spPr>
          <a:xfrm>
            <a:off x="5007823" y="3388936"/>
            <a:ext cx="7184177" cy="3469064"/>
          </a:xfrm>
          <a:prstGeom prst="rect">
            <a:avLst/>
          </a:prstGeom>
        </p:spPr>
      </p:pic>
      <p:sp>
        <p:nvSpPr>
          <p:cNvPr id="6" name="正方形/長方形 5">
            <a:extLst>
              <a:ext uri="{FF2B5EF4-FFF2-40B4-BE49-F238E27FC236}">
                <a16:creationId xmlns:a16="http://schemas.microsoft.com/office/drawing/2014/main" id="{F4E4EB8B-9A01-8A5F-9280-D20723F90343}"/>
              </a:ext>
            </a:extLst>
          </p:cNvPr>
          <p:cNvSpPr/>
          <p:nvPr/>
        </p:nvSpPr>
        <p:spPr>
          <a:xfrm>
            <a:off x="0" y="0"/>
            <a:ext cx="5099437" cy="6858000"/>
          </a:xfrm>
          <a:prstGeom prst="rect">
            <a:avLst/>
          </a:prstGeom>
          <a:blipFill>
            <a:blip r:embed="rId5"/>
            <a:tile tx="0" ty="0" sx="100000" sy="100000" flip="none" algn="tl"/>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kumimoji="1" lang="ja-JP" altLang="en-US" sz="3600" dirty="0">
                <a:solidFill>
                  <a:schemeClr val="bg1"/>
                </a:solidFill>
                <a:latin typeface="ＭＳ Ｐゴシック" panose="020B0600070205080204" pitchFamily="50" charset="-128"/>
                <a:ea typeface="ＭＳ Ｐゴシック" panose="020B0600070205080204" pitchFamily="50" charset="-128"/>
              </a:rPr>
              <a:t>　</a:t>
            </a:r>
            <a:r>
              <a:rPr kumimoji="1" lang="ja-JP" altLang="en-US" sz="2400" dirty="0">
                <a:solidFill>
                  <a:schemeClr val="bg1"/>
                </a:solidFill>
                <a:latin typeface="ＭＳ Ｐゴシック" panose="020B0600070205080204" pitchFamily="50" charset="-128"/>
                <a:ea typeface="ＭＳ Ｐゴシック" panose="020B0600070205080204" pitchFamily="50" charset="-128"/>
              </a:rPr>
              <a:t>　</a:t>
            </a:r>
            <a:endParaRPr lang="en-US" altLang="ja-JP" sz="2400" dirty="0">
              <a:solidFill>
                <a:schemeClr val="bg1"/>
              </a:solidFill>
              <a:latin typeface="ＭＳ Ｐゴシック" panose="020B0600070205080204" pitchFamily="50" charset="-128"/>
              <a:ea typeface="ＭＳ Ｐゴシック" panose="020B0600070205080204" pitchFamily="50" charset="-128"/>
            </a:endParaRPr>
          </a:p>
          <a:p>
            <a:endParaRPr lang="en-US" altLang="ja-JP" sz="2400" dirty="0">
              <a:solidFill>
                <a:schemeClr val="bg1"/>
              </a:solidFill>
              <a:latin typeface="ＭＳ Ｐゴシック" panose="020B0600070205080204" pitchFamily="50" charset="-128"/>
              <a:ea typeface="ＭＳ Ｐゴシック" panose="020B0600070205080204" pitchFamily="50" charset="-128"/>
            </a:endParaRPr>
          </a:p>
          <a:p>
            <a:endParaRPr lang="en-US" altLang="ja-JP" sz="2400" dirty="0">
              <a:solidFill>
                <a:schemeClr val="bg1"/>
              </a:solidFill>
              <a:latin typeface="ＭＳ Ｐゴシック" panose="020B0600070205080204" pitchFamily="50" charset="-128"/>
              <a:ea typeface="ＭＳ Ｐゴシック" panose="020B0600070205080204" pitchFamily="50" charset="-128"/>
            </a:endParaRPr>
          </a:p>
          <a:p>
            <a:endParaRPr lang="en-US" altLang="ja-JP" sz="2400" dirty="0">
              <a:solidFill>
                <a:schemeClr val="bg1"/>
              </a:solidFill>
              <a:latin typeface="ＭＳ Ｐゴシック" panose="020B0600070205080204" pitchFamily="50" charset="-128"/>
              <a:ea typeface="ＭＳ Ｐゴシック" panose="020B0600070205080204" pitchFamily="50" charset="-128"/>
            </a:endParaRPr>
          </a:p>
          <a:p>
            <a:endParaRPr lang="en-US" altLang="ja-JP" sz="2400" dirty="0">
              <a:solidFill>
                <a:schemeClr val="bg1"/>
              </a:solidFill>
              <a:latin typeface="ＭＳ Ｐゴシック" panose="020B0600070205080204" pitchFamily="50" charset="-128"/>
              <a:ea typeface="ＭＳ Ｐゴシック" panose="020B0600070205080204" pitchFamily="50" charset="-128"/>
            </a:endParaRPr>
          </a:p>
          <a:p>
            <a:r>
              <a:rPr lang="ja-JP" altLang="en-US" sz="2400" dirty="0">
                <a:solidFill>
                  <a:schemeClr val="bg1"/>
                </a:solidFill>
                <a:latin typeface="ＭＳ Ｐゴシック" panose="020B0600070205080204" pitchFamily="50" charset="-128"/>
                <a:ea typeface="ＭＳ Ｐゴシック" panose="020B0600070205080204" pitchFamily="50" charset="-128"/>
              </a:rPr>
              <a:t>　　</a:t>
            </a:r>
            <a:endParaRPr lang="en-US" altLang="ja-JP" sz="2400" dirty="0">
              <a:solidFill>
                <a:schemeClr val="bg1"/>
              </a:solidFill>
              <a:latin typeface="ＭＳ Ｐゴシック" panose="020B0600070205080204" pitchFamily="50" charset="-128"/>
              <a:ea typeface="ＭＳ Ｐゴシック" panose="020B0600070205080204" pitchFamily="50" charset="-128"/>
            </a:endParaRPr>
          </a:p>
          <a:p>
            <a:r>
              <a:rPr lang="ja-JP" altLang="en-US" sz="2400" dirty="0">
                <a:solidFill>
                  <a:schemeClr val="bg1"/>
                </a:solidFill>
                <a:latin typeface="ＭＳ Ｐゴシック" panose="020B0600070205080204" pitchFamily="50" charset="-128"/>
                <a:ea typeface="ＭＳ Ｐゴシック" panose="020B0600070205080204" pitchFamily="50" charset="-128"/>
              </a:rPr>
              <a:t>　　</a:t>
            </a:r>
            <a:endParaRPr lang="en-US" altLang="ja-JP" sz="2400" dirty="0">
              <a:solidFill>
                <a:schemeClr val="bg1"/>
              </a:solidFill>
              <a:latin typeface="ＭＳ Ｐゴシック" panose="020B0600070205080204" pitchFamily="50" charset="-128"/>
              <a:ea typeface="ＭＳ Ｐゴシック" panose="020B0600070205080204" pitchFamily="50" charset="-128"/>
            </a:endParaRPr>
          </a:p>
          <a:p>
            <a:r>
              <a:rPr lang="ja-JP" altLang="en-US" sz="2400" dirty="0">
                <a:solidFill>
                  <a:schemeClr val="bg1"/>
                </a:solidFill>
                <a:latin typeface="ＭＳ Ｐゴシック" panose="020B0600070205080204" pitchFamily="50" charset="-128"/>
                <a:ea typeface="ＭＳ Ｐゴシック" panose="020B0600070205080204" pitchFamily="50" charset="-128"/>
              </a:rPr>
              <a:t>　　</a:t>
            </a:r>
            <a:endParaRPr lang="en-US" altLang="ja-JP" sz="2400" dirty="0">
              <a:solidFill>
                <a:schemeClr val="bg1"/>
              </a:solidFill>
              <a:latin typeface="ＭＳ Ｐゴシック" panose="020B0600070205080204" pitchFamily="50" charset="-128"/>
              <a:ea typeface="ＭＳ Ｐゴシック" panose="020B0600070205080204" pitchFamily="50" charset="-128"/>
            </a:endParaRPr>
          </a:p>
          <a:p>
            <a:endParaRPr lang="en-US" altLang="ja-JP" sz="2400" dirty="0">
              <a:solidFill>
                <a:schemeClr val="bg1"/>
              </a:solidFill>
              <a:latin typeface="ＭＳ Ｐゴシック" panose="020B0600070205080204" pitchFamily="50" charset="-128"/>
              <a:ea typeface="ＭＳ Ｐゴシック" panose="020B0600070205080204" pitchFamily="50" charset="-128"/>
            </a:endParaRPr>
          </a:p>
          <a:p>
            <a:endParaRPr lang="en-US" altLang="ja-JP" sz="2400" dirty="0">
              <a:solidFill>
                <a:schemeClr val="bg1"/>
              </a:solidFill>
              <a:latin typeface="ＭＳ Ｐゴシック" panose="020B0600070205080204" pitchFamily="50" charset="-128"/>
              <a:ea typeface="ＭＳ Ｐゴシック" panose="020B0600070205080204" pitchFamily="50" charset="-128"/>
            </a:endParaRPr>
          </a:p>
          <a:p>
            <a:endParaRPr lang="en-US" altLang="ja-JP" sz="2400" dirty="0">
              <a:solidFill>
                <a:schemeClr val="bg1"/>
              </a:solidFill>
              <a:latin typeface="ＭＳ Ｐゴシック" panose="020B0600070205080204" pitchFamily="50" charset="-128"/>
              <a:ea typeface="ＭＳ Ｐゴシック" panose="020B0600070205080204" pitchFamily="50" charset="-128"/>
            </a:endParaRPr>
          </a:p>
          <a:p>
            <a:r>
              <a:rPr lang="ja-JP" altLang="en-US" sz="2400" dirty="0">
                <a:solidFill>
                  <a:schemeClr val="bg1"/>
                </a:solidFill>
                <a:latin typeface="ＭＳ Ｐゴシック" panose="020B0600070205080204" pitchFamily="50" charset="-128"/>
                <a:ea typeface="ＭＳ Ｐゴシック" panose="020B0600070205080204" pitchFamily="50" charset="-128"/>
              </a:rPr>
              <a:t>　　</a:t>
            </a:r>
            <a:r>
              <a:rPr kumimoji="1" lang="ja-JP" altLang="en-US" sz="2400" dirty="0">
                <a:solidFill>
                  <a:schemeClr val="bg1"/>
                </a:solidFill>
                <a:latin typeface="ＭＳ Ｐゴシック" panose="020B0600070205080204" pitchFamily="50" charset="-128"/>
                <a:ea typeface="ＭＳ Ｐゴシック" panose="020B0600070205080204" pitchFamily="50" charset="-128"/>
              </a:rPr>
              <a:t>　　</a:t>
            </a:r>
            <a:endParaRPr kumimoji="1" lang="en-US" altLang="ja-JP" sz="2400" dirty="0">
              <a:solidFill>
                <a:schemeClr val="bg1"/>
              </a:solidFill>
              <a:latin typeface="ＭＳ Ｐゴシック" panose="020B0600070205080204" pitchFamily="50" charset="-128"/>
              <a:ea typeface="ＭＳ Ｐゴシック" panose="020B0600070205080204" pitchFamily="50" charset="-128"/>
            </a:endParaRPr>
          </a:p>
          <a:p>
            <a:r>
              <a:rPr lang="ja-JP" altLang="en-US" sz="2400" dirty="0">
                <a:solidFill>
                  <a:schemeClr val="bg1"/>
                </a:solidFill>
                <a:latin typeface="ＭＳ Ｐゴシック" panose="020B0600070205080204" pitchFamily="50" charset="-128"/>
                <a:ea typeface="ＭＳ Ｐゴシック" panose="020B0600070205080204" pitchFamily="50" charset="-128"/>
              </a:rPr>
              <a:t>　　　　　　</a:t>
            </a:r>
            <a:endParaRPr kumimoji="1" lang="ja-JP" altLang="en-US" sz="2400" dirty="0">
              <a:solidFill>
                <a:schemeClr val="bg1"/>
              </a:solidFill>
              <a:latin typeface="ＭＳ Ｐゴシック" panose="020B0600070205080204" pitchFamily="50" charset="-128"/>
              <a:ea typeface="ＭＳ Ｐゴシック" panose="020B0600070205080204" pitchFamily="50" charset="-128"/>
            </a:endParaRPr>
          </a:p>
        </p:txBody>
      </p:sp>
      <p:sp>
        <p:nvSpPr>
          <p:cNvPr id="4" name="正方形/長方形 3">
            <a:extLst>
              <a:ext uri="{FF2B5EF4-FFF2-40B4-BE49-F238E27FC236}">
                <a16:creationId xmlns:a16="http://schemas.microsoft.com/office/drawing/2014/main" id="{CEF52C7D-2259-DF9F-25C8-960B6AE82BE1}"/>
              </a:ext>
            </a:extLst>
          </p:cNvPr>
          <p:cNvSpPr/>
          <p:nvPr/>
        </p:nvSpPr>
        <p:spPr>
          <a:xfrm>
            <a:off x="379178" y="1149971"/>
            <a:ext cx="4477732" cy="141402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4000" b="1" dirty="0"/>
              <a:t>乾燥後の室内養生期間の確保</a:t>
            </a:r>
          </a:p>
        </p:txBody>
      </p:sp>
      <p:grpSp>
        <p:nvGrpSpPr>
          <p:cNvPr id="20" name="グループ化 19">
            <a:extLst>
              <a:ext uri="{FF2B5EF4-FFF2-40B4-BE49-F238E27FC236}">
                <a16:creationId xmlns:a16="http://schemas.microsoft.com/office/drawing/2014/main" id="{9C9B16D6-E5EA-A4B4-0EA3-ABBEEEA6F2F1}"/>
              </a:ext>
            </a:extLst>
          </p:cNvPr>
          <p:cNvGrpSpPr/>
          <p:nvPr/>
        </p:nvGrpSpPr>
        <p:grpSpPr>
          <a:xfrm>
            <a:off x="5213023" y="2111605"/>
            <a:ext cx="6702457" cy="2535810"/>
            <a:chOff x="5213023" y="2111605"/>
            <a:chExt cx="6702457" cy="2535810"/>
          </a:xfrm>
        </p:grpSpPr>
        <p:grpSp>
          <p:nvGrpSpPr>
            <p:cNvPr id="17" name="グループ化 16">
              <a:extLst>
                <a:ext uri="{FF2B5EF4-FFF2-40B4-BE49-F238E27FC236}">
                  <a16:creationId xmlns:a16="http://schemas.microsoft.com/office/drawing/2014/main" id="{E07B351F-484C-18C2-949F-A16940834FE6}"/>
                </a:ext>
              </a:extLst>
            </p:cNvPr>
            <p:cNvGrpSpPr/>
            <p:nvPr/>
          </p:nvGrpSpPr>
          <p:grpSpPr>
            <a:xfrm>
              <a:off x="5213023" y="2111605"/>
              <a:ext cx="6702457" cy="2535810"/>
              <a:chOff x="5213023" y="2111605"/>
              <a:chExt cx="6702457" cy="2535810"/>
            </a:xfrm>
          </p:grpSpPr>
          <p:sp>
            <p:nvSpPr>
              <p:cNvPr id="7" name="正方形/長方形 6">
                <a:extLst>
                  <a:ext uri="{FF2B5EF4-FFF2-40B4-BE49-F238E27FC236}">
                    <a16:creationId xmlns:a16="http://schemas.microsoft.com/office/drawing/2014/main" id="{7C9B1CDE-08FE-7A12-6C1E-D7A4804837C5}"/>
                  </a:ext>
                </a:extLst>
              </p:cNvPr>
              <p:cNvSpPr/>
              <p:nvPr/>
            </p:nvSpPr>
            <p:spPr>
              <a:xfrm>
                <a:off x="5213023" y="2111605"/>
                <a:ext cx="6702457" cy="2535810"/>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6" name="グループ化 15">
                <a:extLst>
                  <a:ext uri="{FF2B5EF4-FFF2-40B4-BE49-F238E27FC236}">
                    <a16:creationId xmlns:a16="http://schemas.microsoft.com/office/drawing/2014/main" id="{7F602D05-698C-BAB8-299C-F4722CBF8979}"/>
                  </a:ext>
                </a:extLst>
              </p:cNvPr>
              <p:cNvGrpSpPr/>
              <p:nvPr/>
            </p:nvGrpSpPr>
            <p:grpSpPr>
              <a:xfrm>
                <a:off x="6023728" y="2488676"/>
                <a:ext cx="5071620" cy="1791093"/>
                <a:chOff x="5891753" y="2479249"/>
                <a:chExt cx="5071620" cy="1791093"/>
              </a:xfrm>
            </p:grpSpPr>
            <p:sp>
              <p:nvSpPr>
                <p:cNvPr id="8" name="直方体 7">
                  <a:extLst>
                    <a:ext uri="{FF2B5EF4-FFF2-40B4-BE49-F238E27FC236}">
                      <a16:creationId xmlns:a16="http://schemas.microsoft.com/office/drawing/2014/main" id="{81F7F7D0-7176-CC6C-09F1-F673086120B6}"/>
                    </a:ext>
                  </a:extLst>
                </p:cNvPr>
                <p:cNvSpPr/>
                <p:nvPr/>
              </p:nvSpPr>
              <p:spPr>
                <a:xfrm>
                  <a:off x="5891753" y="2479249"/>
                  <a:ext cx="5071620" cy="1791093"/>
                </a:xfrm>
                <a:prstGeom prst="cube">
                  <a:avLst>
                    <a:gd name="adj" fmla="val 81616"/>
                  </a:avLst>
                </a:prstGeom>
                <a:solidFill>
                  <a:schemeClr val="accent4">
                    <a:lumMod val="20000"/>
                    <a:lumOff val="80000"/>
                  </a:schemeClr>
                </a:solid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kumimoji="1" lang="ja-JP" altLang="en-US"/>
                </a:p>
              </p:txBody>
            </p:sp>
            <p:sp>
              <p:nvSpPr>
                <p:cNvPr id="9" name="楕円 8">
                  <a:extLst>
                    <a:ext uri="{FF2B5EF4-FFF2-40B4-BE49-F238E27FC236}">
                      <a16:creationId xmlns:a16="http://schemas.microsoft.com/office/drawing/2014/main" id="{2653D155-1247-B8A7-C6C4-DA65D6633FD0}"/>
                    </a:ext>
                  </a:extLst>
                </p:cNvPr>
                <p:cNvSpPr/>
                <p:nvPr/>
              </p:nvSpPr>
              <p:spPr>
                <a:xfrm>
                  <a:off x="7927941" y="3054284"/>
                  <a:ext cx="886120" cy="245097"/>
                </a:xfrm>
                <a:prstGeom prst="ellipse">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矢印: 右 9">
                  <a:extLst>
                    <a:ext uri="{FF2B5EF4-FFF2-40B4-BE49-F238E27FC236}">
                      <a16:creationId xmlns:a16="http://schemas.microsoft.com/office/drawing/2014/main" id="{42A46B4C-4F0F-DB0D-67F0-9E709C1DC2A5}"/>
                    </a:ext>
                  </a:extLst>
                </p:cNvPr>
                <p:cNvSpPr/>
                <p:nvPr/>
              </p:nvSpPr>
              <p:spPr>
                <a:xfrm>
                  <a:off x="8927183" y="3016578"/>
                  <a:ext cx="358219" cy="26395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矢印: 右 10">
                  <a:extLst>
                    <a:ext uri="{FF2B5EF4-FFF2-40B4-BE49-F238E27FC236}">
                      <a16:creationId xmlns:a16="http://schemas.microsoft.com/office/drawing/2014/main" id="{3D8CA06E-93EC-9350-21C4-A122ED0AFB9E}"/>
                    </a:ext>
                  </a:extLst>
                </p:cNvPr>
                <p:cNvSpPr/>
                <p:nvPr/>
              </p:nvSpPr>
              <p:spPr>
                <a:xfrm flipH="1">
                  <a:off x="7296346" y="3008722"/>
                  <a:ext cx="340935" cy="26395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矢印: 右 11">
                  <a:extLst>
                    <a:ext uri="{FF2B5EF4-FFF2-40B4-BE49-F238E27FC236}">
                      <a16:creationId xmlns:a16="http://schemas.microsoft.com/office/drawing/2014/main" id="{2F02FDCB-2C7B-E5BE-6793-B5D122A98B0C}"/>
                    </a:ext>
                  </a:extLst>
                </p:cNvPr>
                <p:cNvSpPr/>
                <p:nvPr/>
              </p:nvSpPr>
              <p:spPr>
                <a:xfrm rot="19877203" flipH="1">
                  <a:off x="7599575" y="3302524"/>
                  <a:ext cx="340935" cy="26395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矢印: 右 12">
                  <a:extLst>
                    <a:ext uri="{FF2B5EF4-FFF2-40B4-BE49-F238E27FC236}">
                      <a16:creationId xmlns:a16="http://schemas.microsoft.com/office/drawing/2014/main" id="{E3394ED8-D3B2-F9C8-4AD9-FF3EB48C00C5}"/>
                    </a:ext>
                  </a:extLst>
                </p:cNvPr>
                <p:cNvSpPr/>
                <p:nvPr/>
              </p:nvSpPr>
              <p:spPr>
                <a:xfrm rot="2469760" flipH="1">
                  <a:off x="7723694" y="2719633"/>
                  <a:ext cx="340935" cy="26395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矢印: 右 13">
                  <a:extLst>
                    <a:ext uri="{FF2B5EF4-FFF2-40B4-BE49-F238E27FC236}">
                      <a16:creationId xmlns:a16="http://schemas.microsoft.com/office/drawing/2014/main" id="{E012A4FF-3E6D-21DD-C712-E4C4EDC8AE53}"/>
                    </a:ext>
                  </a:extLst>
                </p:cNvPr>
                <p:cNvSpPr/>
                <p:nvPr/>
              </p:nvSpPr>
              <p:spPr>
                <a:xfrm rot="7518117" flipH="1">
                  <a:off x="8526544" y="2674071"/>
                  <a:ext cx="340935" cy="26395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矢印: 右 14">
                  <a:extLst>
                    <a:ext uri="{FF2B5EF4-FFF2-40B4-BE49-F238E27FC236}">
                      <a16:creationId xmlns:a16="http://schemas.microsoft.com/office/drawing/2014/main" id="{2F3A6E40-F6CF-442F-8CCB-B2768A54A4A4}"/>
                    </a:ext>
                  </a:extLst>
                </p:cNvPr>
                <p:cNvSpPr/>
                <p:nvPr/>
              </p:nvSpPr>
              <p:spPr>
                <a:xfrm rot="13165802" flipH="1">
                  <a:off x="8543826" y="3398362"/>
                  <a:ext cx="340935" cy="26395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sp>
          <p:nvSpPr>
            <p:cNvPr id="18" name="吹き出し: 折線 17">
              <a:extLst>
                <a:ext uri="{FF2B5EF4-FFF2-40B4-BE49-F238E27FC236}">
                  <a16:creationId xmlns:a16="http://schemas.microsoft.com/office/drawing/2014/main" id="{9113780E-F8D1-8C68-B243-3A7D915039B0}"/>
                </a:ext>
              </a:extLst>
            </p:cNvPr>
            <p:cNvSpPr/>
            <p:nvPr/>
          </p:nvSpPr>
          <p:spPr>
            <a:xfrm>
              <a:off x="5335571" y="2281287"/>
              <a:ext cx="1649691" cy="452486"/>
            </a:xfrm>
            <a:prstGeom prst="borderCallout2">
              <a:avLst>
                <a:gd name="adj1" fmla="val 75000"/>
                <a:gd name="adj2" fmla="val 102520"/>
                <a:gd name="adj3" fmla="val 135417"/>
                <a:gd name="adj4" fmla="val 123047"/>
                <a:gd name="adj5" fmla="val 206250"/>
                <a:gd name="adj6" fmla="val 189845"/>
              </a:avLst>
            </a:prstGeom>
            <a:solidFill>
              <a:schemeClr val="bg1"/>
            </a:solidFill>
            <a:ln w="19050">
              <a:tailEnd type="triangle" w="lg" len="lg"/>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rPr>
                <a:t>高含水率部分</a:t>
              </a:r>
            </a:p>
          </p:txBody>
        </p:sp>
        <p:sp>
          <p:nvSpPr>
            <p:cNvPr id="19" name="吹き出し: 円形 18">
              <a:extLst>
                <a:ext uri="{FF2B5EF4-FFF2-40B4-BE49-F238E27FC236}">
                  <a16:creationId xmlns:a16="http://schemas.microsoft.com/office/drawing/2014/main" id="{4052CE96-8D43-752B-0B4C-2D380E03FBF6}"/>
                </a:ext>
              </a:extLst>
            </p:cNvPr>
            <p:cNvSpPr/>
            <p:nvPr/>
          </p:nvSpPr>
          <p:spPr>
            <a:xfrm>
              <a:off x="9869863" y="3761295"/>
              <a:ext cx="1904215" cy="650450"/>
            </a:xfrm>
            <a:prstGeom prst="wedgeEllipseCallout">
              <a:avLst>
                <a:gd name="adj1" fmla="val -72813"/>
                <a:gd name="adj2" fmla="val -107065"/>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rPr>
                <a:t>周囲へ拡散</a:t>
              </a:r>
            </a:p>
          </p:txBody>
        </p:sp>
      </p:grpSp>
      <p:sp>
        <p:nvSpPr>
          <p:cNvPr id="3" name="正方形/長方形 2">
            <a:extLst>
              <a:ext uri="{FF2B5EF4-FFF2-40B4-BE49-F238E27FC236}">
                <a16:creationId xmlns:a16="http://schemas.microsoft.com/office/drawing/2014/main" id="{A012B45B-A982-237E-9664-526B3C9A61B7}"/>
              </a:ext>
            </a:extLst>
          </p:cNvPr>
          <p:cNvSpPr/>
          <p:nvPr/>
        </p:nvSpPr>
        <p:spPr>
          <a:xfrm>
            <a:off x="565484" y="322377"/>
            <a:ext cx="3831673" cy="75799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800" b="1" dirty="0">
                <a:solidFill>
                  <a:schemeClr val="bg1"/>
                </a:solidFill>
              </a:rPr>
              <a:t>水くい材への取り組み</a:t>
            </a:r>
          </a:p>
        </p:txBody>
      </p:sp>
      <p:sp>
        <p:nvSpPr>
          <p:cNvPr id="21" name="正方形/長方形 20">
            <a:extLst>
              <a:ext uri="{FF2B5EF4-FFF2-40B4-BE49-F238E27FC236}">
                <a16:creationId xmlns:a16="http://schemas.microsoft.com/office/drawing/2014/main" id="{299D11BB-60C9-8ECB-CE7C-1DC4726C9D5A}"/>
              </a:ext>
            </a:extLst>
          </p:cNvPr>
          <p:cNvSpPr/>
          <p:nvPr/>
        </p:nvSpPr>
        <p:spPr>
          <a:xfrm>
            <a:off x="272375" y="2665379"/>
            <a:ext cx="4679004" cy="166343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kumimoji="1" lang="ja-JP" altLang="en-US" dirty="0"/>
          </a:p>
        </p:txBody>
      </p:sp>
      <p:sp>
        <p:nvSpPr>
          <p:cNvPr id="22" name="正方形/長方形 21">
            <a:extLst>
              <a:ext uri="{FF2B5EF4-FFF2-40B4-BE49-F238E27FC236}">
                <a16:creationId xmlns:a16="http://schemas.microsoft.com/office/drawing/2014/main" id="{292B6976-43E3-8006-23A9-F82A9212D90E}"/>
              </a:ext>
            </a:extLst>
          </p:cNvPr>
          <p:cNvSpPr/>
          <p:nvPr/>
        </p:nvSpPr>
        <p:spPr>
          <a:xfrm>
            <a:off x="457199" y="2684834"/>
            <a:ext cx="4630367" cy="175097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2200" b="1" dirty="0">
                <a:solidFill>
                  <a:schemeClr val="bg1"/>
                </a:solidFill>
              </a:rPr>
              <a:t>水くい等の高含水率部分の散在</a:t>
            </a:r>
          </a:p>
          <a:p>
            <a:r>
              <a:rPr kumimoji="1" lang="ja-JP" altLang="en-US" sz="2200" b="1" dirty="0">
                <a:solidFill>
                  <a:schemeClr val="bg1"/>
                </a:solidFill>
              </a:rPr>
              <a:t>含水率ムラ・水分傾斜も含めて</a:t>
            </a:r>
          </a:p>
          <a:p>
            <a:r>
              <a:rPr kumimoji="1" lang="ja-JP" altLang="en-US" sz="2200" b="1" dirty="0">
                <a:solidFill>
                  <a:schemeClr val="bg1"/>
                </a:solidFill>
              </a:rPr>
              <a:t>乾燥後養生期間で材全体の含水</a:t>
            </a:r>
          </a:p>
          <a:p>
            <a:r>
              <a:rPr kumimoji="1" lang="ja-JP" altLang="en-US" sz="2200" b="1" dirty="0">
                <a:solidFill>
                  <a:schemeClr val="bg1"/>
                </a:solidFill>
              </a:rPr>
              <a:t>率を平均化する。</a:t>
            </a:r>
            <a:endParaRPr kumimoji="1" lang="en-US" altLang="ja-JP" sz="2200" b="1" dirty="0">
              <a:solidFill>
                <a:schemeClr val="bg1"/>
              </a:solidFill>
            </a:endParaRPr>
          </a:p>
        </p:txBody>
      </p:sp>
      <p:sp>
        <p:nvSpPr>
          <p:cNvPr id="23" name="正方形/長方形 22">
            <a:extLst>
              <a:ext uri="{FF2B5EF4-FFF2-40B4-BE49-F238E27FC236}">
                <a16:creationId xmlns:a16="http://schemas.microsoft.com/office/drawing/2014/main" id="{0496F05E-1293-1A13-449B-73C3273C6D35}"/>
              </a:ext>
            </a:extLst>
          </p:cNvPr>
          <p:cNvSpPr/>
          <p:nvPr/>
        </p:nvSpPr>
        <p:spPr>
          <a:xfrm>
            <a:off x="444229" y="4267200"/>
            <a:ext cx="4630367" cy="119001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2200" b="1" dirty="0">
                <a:solidFill>
                  <a:schemeClr val="bg1"/>
                </a:solidFill>
              </a:rPr>
              <a:t>乾燥後養生期間は根太</a:t>
            </a:r>
            <a:r>
              <a:rPr kumimoji="1" lang="en-US" altLang="ja-JP" sz="2200" b="1" dirty="0">
                <a:solidFill>
                  <a:schemeClr val="bg1"/>
                </a:solidFill>
              </a:rPr>
              <a:t>(45×105)</a:t>
            </a:r>
          </a:p>
          <a:p>
            <a:r>
              <a:rPr kumimoji="1" lang="ja-JP" altLang="en-US" sz="2200" b="1" dirty="0">
                <a:solidFill>
                  <a:schemeClr val="bg1"/>
                </a:solidFill>
              </a:rPr>
              <a:t>サイズで</a:t>
            </a:r>
            <a:r>
              <a:rPr kumimoji="1" lang="en-US" altLang="ja-JP" sz="2200" b="1" dirty="0">
                <a:solidFill>
                  <a:schemeClr val="bg1"/>
                </a:solidFill>
              </a:rPr>
              <a:t>1</a:t>
            </a:r>
            <a:r>
              <a:rPr kumimoji="1" lang="ja-JP" altLang="en-US" sz="2200" b="1" dirty="0">
                <a:solidFill>
                  <a:schemeClr val="bg1"/>
                </a:solidFill>
              </a:rPr>
              <a:t>ヶ月程度確保する。</a:t>
            </a:r>
          </a:p>
        </p:txBody>
      </p:sp>
      <p:sp>
        <p:nvSpPr>
          <p:cNvPr id="24" name="正方形/長方形 23">
            <a:extLst>
              <a:ext uri="{FF2B5EF4-FFF2-40B4-BE49-F238E27FC236}">
                <a16:creationId xmlns:a16="http://schemas.microsoft.com/office/drawing/2014/main" id="{5447759F-7499-5828-89F5-118A2687F10E}"/>
              </a:ext>
            </a:extLst>
          </p:cNvPr>
          <p:cNvSpPr/>
          <p:nvPr/>
        </p:nvSpPr>
        <p:spPr>
          <a:xfrm>
            <a:off x="434501" y="5230240"/>
            <a:ext cx="4630367" cy="117056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2200" b="1" dirty="0">
                <a:solidFill>
                  <a:schemeClr val="bg1"/>
                </a:solidFill>
              </a:rPr>
              <a:t>釜出し時の季節や天候に左右され</a:t>
            </a:r>
          </a:p>
          <a:p>
            <a:r>
              <a:rPr kumimoji="1" lang="ja-JP" altLang="en-US" sz="2200" b="1" dirty="0">
                <a:solidFill>
                  <a:schemeClr val="bg1"/>
                </a:solidFill>
              </a:rPr>
              <a:t>ない乾燥材に優しい環境を確保。</a:t>
            </a:r>
            <a:endParaRPr kumimoji="1" lang="en-US" altLang="ja-JP" sz="2200" b="1" dirty="0">
              <a:solidFill>
                <a:schemeClr val="bg1"/>
              </a:solidFill>
            </a:endParaRPr>
          </a:p>
        </p:txBody>
      </p:sp>
    </p:spTree>
    <p:extLst>
      <p:ext uri="{BB962C8B-B14F-4D97-AF65-F5344CB8AC3E}">
        <p14:creationId xmlns:p14="http://schemas.microsoft.com/office/powerpoint/2010/main" val="3330160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200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2500"/>
                            </p:stCondLst>
                            <p:childTnLst>
                              <p:par>
                                <p:cTn id="11" presetID="10" presetClass="entr" presetSubtype="0" fill="hold" grpId="0" nodeType="afterEffect">
                                  <p:stCondLst>
                                    <p:cond delay="400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childTnLst>
                                </p:cTn>
                              </p:par>
                            </p:childTnLst>
                          </p:cTn>
                        </p:par>
                        <p:par>
                          <p:cTn id="14" fill="hold">
                            <p:stCondLst>
                              <p:cond delay="7000"/>
                            </p:stCondLst>
                            <p:childTnLst>
                              <p:par>
                                <p:cTn id="15" presetID="10" presetClass="entr" presetSubtype="0" fill="hold" nodeType="afterEffect">
                                  <p:stCondLst>
                                    <p:cond delay="500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4000"/>
                                        <p:tgtEl>
                                          <p:spTgt spid="20"/>
                                        </p:tgtEl>
                                      </p:cBhvr>
                                    </p:animEffect>
                                  </p:childTnLst>
                                </p:cTn>
                              </p:par>
                            </p:childTnLst>
                          </p:cTn>
                        </p:par>
                        <p:par>
                          <p:cTn id="18" fill="hold">
                            <p:stCondLst>
                              <p:cond delay="16000"/>
                            </p:stCondLst>
                            <p:childTnLst>
                              <p:par>
                                <p:cTn id="19" presetID="10" presetClass="exit" presetSubtype="0" fill="hold" nodeType="afterEffect">
                                  <p:stCondLst>
                                    <p:cond delay="5000"/>
                                  </p:stCondLst>
                                  <p:childTnLst>
                                    <p:animEffect transition="out" filter="fade">
                                      <p:cBhvr>
                                        <p:cTn id="20" dur="4000"/>
                                        <p:tgtEl>
                                          <p:spTgt spid="20"/>
                                        </p:tgtEl>
                                      </p:cBhvr>
                                    </p:animEffect>
                                    <p:set>
                                      <p:cBhvr>
                                        <p:cTn id="21" dur="1" fill="hold">
                                          <p:stCondLst>
                                            <p:cond delay="3999"/>
                                          </p:stCondLst>
                                        </p:cTn>
                                        <p:tgtEl>
                                          <p:spTgt spid="20"/>
                                        </p:tgtEl>
                                        <p:attrNameLst>
                                          <p:attrName>style.visibility</p:attrName>
                                        </p:attrNameLst>
                                      </p:cBhvr>
                                      <p:to>
                                        <p:strVal val="hidden"/>
                                      </p:to>
                                    </p:set>
                                  </p:childTnLst>
                                </p:cTn>
                              </p:par>
                            </p:childTnLst>
                          </p:cTn>
                        </p:par>
                        <p:par>
                          <p:cTn id="22" fill="hold">
                            <p:stCondLst>
                              <p:cond delay="25000"/>
                            </p:stCondLst>
                            <p:childTnLst>
                              <p:par>
                                <p:cTn id="23" presetID="10" presetClass="entr" presetSubtype="0" fill="hold" grpId="0" nodeType="after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500"/>
                                        <p:tgtEl>
                                          <p:spTgt spid="23"/>
                                        </p:tgtEl>
                                      </p:cBhvr>
                                    </p:animEffect>
                                  </p:childTnLst>
                                </p:cTn>
                              </p:par>
                            </p:childTnLst>
                          </p:cTn>
                        </p:par>
                        <p:par>
                          <p:cTn id="26" fill="hold">
                            <p:stCondLst>
                              <p:cond delay="25500"/>
                            </p:stCondLst>
                            <p:childTnLst>
                              <p:par>
                                <p:cTn id="27" presetID="10" presetClass="entr" presetSubtype="0" fill="hold" grpId="0" nodeType="afterEffect">
                                  <p:stCondLst>
                                    <p:cond delay="4000"/>
                                  </p:stCondLst>
                                  <p:childTnLst>
                                    <p:set>
                                      <p:cBhvr>
                                        <p:cTn id="28" dur="1" fill="hold">
                                          <p:stCondLst>
                                            <p:cond delay="0"/>
                                          </p:stCondLst>
                                        </p:cTn>
                                        <p:tgtEl>
                                          <p:spTgt spid="24"/>
                                        </p:tgtEl>
                                        <p:attrNameLst>
                                          <p:attrName>style.visibility</p:attrName>
                                        </p:attrNameLst>
                                      </p:cBhvr>
                                      <p:to>
                                        <p:strVal val="visible"/>
                                      </p:to>
                                    </p:set>
                                    <p:animEffect transition="in" filter="fade">
                                      <p:cBhvr>
                                        <p:cTn id="2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2" grpId="0"/>
      <p:bldP spid="23" grpId="0"/>
      <p:bldP spid="2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9B5B15-30D2-086B-5E0D-75318EDF4FD6}"/>
            </a:ext>
          </a:extLst>
        </p:cNvPr>
        <p:cNvGrpSpPr/>
        <p:nvPr/>
      </p:nvGrpSpPr>
      <p:grpSpPr>
        <a:xfrm>
          <a:off x="0" y="0"/>
          <a:ext cx="0" cy="0"/>
          <a:chOff x="0" y="0"/>
          <a:chExt cx="0" cy="0"/>
        </a:xfrm>
      </p:grpSpPr>
      <p:pic>
        <p:nvPicPr>
          <p:cNvPr id="1030" name="Picture 6" descr="フリーイラスト 家と設計図と電卓">
            <a:extLst>
              <a:ext uri="{FF2B5EF4-FFF2-40B4-BE49-F238E27FC236}">
                <a16:creationId xmlns:a16="http://schemas.microsoft.com/office/drawing/2014/main" id="{0E36596E-73C4-1157-2FEF-9A65BCCE74F7}"/>
              </a:ext>
            </a:extLst>
          </p:cNvPr>
          <p:cNvPicPr>
            <a:picLocks noChangeAspect="1" noChangeArrowheads="1"/>
          </p:cNvPicPr>
          <p:nvPr/>
        </p:nvPicPr>
        <p:blipFill rotWithShape="1">
          <a:blip r:embed="rId3">
            <a:grayscl/>
            <a:extLst>
              <a:ext uri="{BEBA8EAE-BF5A-486C-A8C5-ECC9F3942E4B}">
                <a14:imgProps xmlns:a14="http://schemas.microsoft.com/office/drawing/2010/main">
                  <a14:imgLayer r:embed="rId4">
                    <a14:imgEffect>
                      <a14:sharpenSoften amount="-100000"/>
                    </a14:imgEffect>
                    <a14:imgEffect>
                      <a14:colorTemperature colorTemp="5900"/>
                    </a14:imgEffect>
                    <a14:imgEffect>
                      <a14:saturation sat="33000"/>
                    </a14:imgEffect>
                    <a14:imgEffect>
                      <a14:brightnessContrast bright="20000" contrast="20000"/>
                    </a14:imgEffect>
                  </a14:imgLayer>
                </a14:imgProps>
              </a:ext>
              <a:ext uri="{28A0092B-C50C-407E-A947-70E740481C1C}">
                <a14:useLocalDpi xmlns:a14="http://schemas.microsoft.com/office/drawing/2010/main" val="0"/>
              </a:ext>
            </a:extLst>
          </a:blip>
          <a:srcRect t="3939" b="3095"/>
          <a:stretch/>
        </p:blipFill>
        <p:spPr bwMode="auto">
          <a:xfrm>
            <a:off x="0" y="485480"/>
            <a:ext cx="12192000" cy="6372520"/>
          </a:xfrm>
          <a:prstGeom prst="rect">
            <a:avLst/>
          </a:prstGeom>
          <a:noFill/>
          <a:extLst>
            <a:ext uri="{909E8E84-426E-40DD-AFC4-6F175D3DCCD1}">
              <a14:hiddenFill xmlns:a14="http://schemas.microsoft.com/office/drawing/2010/main">
                <a:solidFill>
                  <a:srgbClr val="FFFFFF"/>
                </a:solidFill>
              </a14:hiddenFill>
            </a:ext>
          </a:extLst>
        </p:spPr>
      </p:pic>
      <p:sp>
        <p:nvSpPr>
          <p:cNvPr id="6" name="正方形/長方形 5">
            <a:extLst>
              <a:ext uri="{FF2B5EF4-FFF2-40B4-BE49-F238E27FC236}">
                <a16:creationId xmlns:a16="http://schemas.microsoft.com/office/drawing/2014/main" id="{74EC9073-8FD0-25A7-08A5-651644887E72}"/>
              </a:ext>
            </a:extLst>
          </p:cNvPr>
          <p:cNvSpPr/>
          <p:nvPr/>
        </p:nvSpPr>
        <p:spPr>
          <a:xfrm>
            <a:off x="0" y="1"/>
            <a:ext cx="12192000" cy="763570"/>
          </a:xfrm>
          <a:prstGeom prst="rect">
            <a:avLst/>
          </a:prstGeom>
          <a:blipFill>
            <a:blip r:embed="rId5"/>
            <a:tile tx="0" ty="0" sx="100000" sy="100000" flip="none" algn="tl"/>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3600" dirty="0">
                <a:solidFill>
                  <a:schemeClr val="bg1"/>
                </a:solidFill>
                <a:latin typeface="ＭＳ Ｐゴシック" panose="020B0600070205080204" pitchFamily="50" charset="-128"/>
                <a:ea typeface="ＭＳ Ｐゴシック" panose="020B0600070205080204" pitchFamily="50" charset="-128"/>
              </a:rPr>
              <a:t>　</a:t>
            </a:r>
            <a:r>
              <a:rPr lang="ja-JP" altLang="en-US" sz="3600" dirty="0">
                <a:solidFill>
                  <a:schemeClr val="bg1"/>
                </a:solidFill>
                <a:latin typeface="ＭＳ Ｐゴシック" panose="020B0600070205080204" pitchFamily="50" charset="-128"/>
                <a:ea typeface="ＭＳ Ｐゴシック" panose="020B0600070205080204" pitchFamily="50" charset="-128"/>
              </a:rPr>
              <a:t>２０００</a:t>
            </a:r>
            <a:r>
              <a:rPr kumimoji="1" lang="ja-JP" altLang="en-US" sz="3600" dirty="0">
                <a:solidFill>
                  <a:schemeClr val="bg1"/>
                </a:solidFill>
                <a:latin typeface="ＭＳ Ｐゴシック" panose="020B0600070205080204" pitchFamily="50" charset="-128"/>
                <a:ea typeface="ＭＳ Ｐゴシック" panose="020B0600070205080204" pitchFamily="50" charset="-128"/>
              </a:rPr>
              <a:t>年</a:t>
            </a:r>
          </a:p>
        </p:txBody>
      </p:sp>
      <p:grpSp>
        <p:nvGrpSpPr>
          <p:cNvPr id="3" name="グループ化 2">
            <a:extLst>
              <a:ext uri="{FF2B5EF4-FFF2-40B4-BE49-F238E27FC236}">
                <a16:creationId xmlns:a16="http://schemas.microsoft.com/office/drawing/2014/main" id="{0D2B99FD-DD14-2831-93AA-555EC26EEC25}"/>
              </a:ext>
            </a:extLst>
          </p:cNvPr>
          <p:cNvGrpSpPr/>
          <p:nvPr/>
        </p:nvGrpSpPr>
        <p:grpSpPr>
          <a:xfrm>
            <a:off x="197962" y="952107"/>
            <a:ext cx="2865749" cy="4510470"/>
            <a:chOff x="1725105" y="1668543"/>
            <a:chExt cx="2865749" cy="4510470"/>
          </a:xfrm>
        </p:grpSpPr>
        <p:pic>
          <p:nvPicPr>
            <p:cNvPr id="1026" name="Picture 2" descr="品確法 | iplanning">
              <a:extLst>
                <a:ext uri="{FF2B5EF4-FFF2-40B4-BE49-F238E27FC236}">
                  <a16:creationId xmlns:a16="http://schemas.microsoft.com/office/drawing/2014/main" id="{C173E283-98CA-031C-A6E6-D9F165997B9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32611" y="2130888"/>
              <a:ext cx="2857500" cy="404812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 name="正方形/長方形 1">
              <a:extLst>
                <a:ext uri="{FF2B5EF4-FFF2-40B4-BE49-F238E27FC236}">
                  <a16:creationId xmlns:a16="http://schemas.microsoft.com/office/drawing/2014/main" id="{A446061A-F317-4804-6B02-2B8CA2598CD2}"/>
                </a:ext>
              </a:extLst>
            </p:cNvPr>
            <p:cNvSpPr/>
            <p:nvPr/>
          </p:nvSpPr>
          <p:spPr>
            <a:xfrm>
              <a:off x="1725105" y="1668543"/>
              <a:ext cx="2865749" cy="471341"/>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solidFill>
                    <a:schemeClr val="bg1"/>
                  </a:solidFill>
                </a:rPr>
                <a:t>品確法の施行</a:t>
              </a:r>
            </a:p>
          </p:txBody>
        </p:sp>
      </p:grpSp>
      <p:grpSp>
        <p:nvGrpSpPr>
          <p:cNvPr id="10" name="グループ化 9">
            <a:extLst>
              <a:ext uri="{FF2B5EF4-FFF2-40B4-BE49-F238E27FC236}">
                <a16:creationId xmlns:a16="http://schemas.microsoft.com/office/drawing/2014/main" id="{F7AF4063-6D32-A0B7-A848-9FF85C247D12}"/>
              </a:ext>
            </a:extLst>
          </p:cNvPr>
          <p:cNvGrpSpPr/>
          <p:nvPr/>
        </p:nvGrpSpPr>
        <p:grpSpPr>
          <a:xfrm>
            <a:off x="3835592" y="1203158"/>
            <a:ext cx="1589906" cy="3704734"/>
            <a:chOff x="4220601" y="1636296"/>
            <a:chExt cx="1589906" cy="3704734"/>
          </a:xfrm>
        </p:grpSpPr>
        <p:sp>
          <p:nvSpPr>
            <p:cNvPr id="4" name="直方体 3">
              <a:extLst>
                <a:ext uri="{FF2B5EF4-FFF2-40B4-BE49-F238E27FC236}">
                  <a16:creationId xmlns:a16="http://schemas.microsoft.com/office/drawing/2014/main" id="{100525BE-0C35-A151-7BCB-91AB1E267D21}"/>
                </a:ext>
              </a:extLst>
            </p:cNvPr>
            <p:cNvSpPr/>
            <p:nvPr/>
          </p:nvSpPr>
          <p:spPr>
            <a:xfrm>
              <a:off x="4283365" y="1636296"/>
              <a:ext cx="1527142" cy="3704734"/>
            </a:xfrm>
            <a:prstGeom prst="cube">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 name="正方形/長方形 6">
              <a:extLst>
                <a:ext uri="{FF2B5EF4-FFF2-40B4-BE49-F238E27FC236}">
                  <a16:creationId xmlns:a16="http://schemas.microsoft.com/office/drawing/2014/main" id="{AB9DD41B-F0B9-D8AC-A17D-52BB72342A82}"/>
                </a:ext>
              </a:extLst>
            </p:cNvPr>
            <p:cNvSpPr/>
            <p:nvPr/>
          </p:nvSpPr>
          <p:spPr>
            <a:xfrm>
              <a:off x="4220601" y="3270482"/>
              <a:ext cx="1289861" cy="78416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2000" b="1" dirty="0">
                  <a:solidFill>
                    <a:schemeClr val="tx1"/>
                  </a:solidFill>
                </a:rPr>
                <a:t>100㎜</a:t>
              </a:r>
              <a:r>
                <a:rPr kumimoji="1" lang="ja-JP" altLang="en-US" sz="2000" b="1" dirty="0">
                  <a:solidFill>
                    <a:schemeClr val="tx1"/>
                  </a:solidFill>
                </a:rPr>
                <a:t>角</a:t>
              </a:r>
            </a:p>
          </p:txBody>
        </p:sp>
      </p:grpSp>
      <p:grpSp>
        <p:nvGrpSpPr>
          <p:cNvPr id="11" name="グループ化 10">
            <a:extLst>
              <a:ext uri="{FF2B5EF4-FFF2-40B4-BE49-F238E27FC236}">
                <a16:creationId xmlns:a16="http://schemas.microsoft.com/office/drawing/2014/main" id="{A23BA74B-B041-87B9-CA3F-4036A0F4647C}"/>
              </a:ext>
            </a:extLst>
          </p:cNvPr>
          <p:cNvGrpSpPr/>
          <p:nvPr/>
        </p:nvGrpSpPr>
        <p:grpSpPr>
          <a:xfrm>
            <a:off x="9303965" y="1066964"/>
            <a:ext cx="1714108" cy="3819427"/>
            <a:chOff x="8172997" y="1512133"/>
            <a:chExt cx="1714108" cy="3819427"/>
          </a:xfrm>
        </p:grpSpPr>
        <p:sp>
          <p:nvSpPr>
            <p:cNvPr id="5" name="直方体 4">
              <a:extLst>
                <a:ext uri="{FF2B5EF4-FFF2-40B4-BE49-F238E27FC236}">
                  <a16:creationId xmlns:a16="http://schemas.microsoft.com/office/drawing/2014/main" id="{E36C01AC-DBA7-515A-6310-0C4768943C04}"/>
                </a:ext>
              </a:extLst>
            </p:cNvPr>
            <p:cNvSpPr/>
            <p:nvPr/>
          </p:nvSpPr>
          <p:spPr>
            <a:xfrm>
              <a:off x="8172997" y="1512133"/>
              <a:ext cx="1714108" cy="3819427"/>
            </a:xfrm>
            <a:prstGeom prst="cube">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 name="正方形/長方形 7">
              <a:extLst>
                <a:ext uri="{FF2B5EF4-FFF2-40B4-BE49-F238E27FC236}">
                  <a16:creationId xmlns:a16="http://schemas.microsoft.com/office/drawing/2014/main" id="{73CEF2F8-806D-757D-8954-638D44B1F513}"/>
                </a:ext>
              </a:extLst>
            </p:cNvPr>
            <p:cNvSpPr/>
            <p:nvPr/>
          </p:nvSpPr>
          <p:spPr>
            <a:xfrm>
              <a:off x="8199045" y="3061935"/>
              <a:ext cx="1289861" cy="78416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2000" b="1" dirty="0">
                  <a:solidFill>
                    <a:schemeClr val="tx1"/>
                  </a:solidFill>
                </a:rPr>
                <a:t>105㎜</a:t>
              </a:r>
              <a:r>
                <a:rPr kumimoji="1" lang="ja-JP" altLang="en-US" sz="2000" b="1" dirty="0">
                  <a:solidFill>
                    <a:schemeClr val="tx1"/>
                  </a:solidFill>
                </a:rPr>
                <a:t>角</a:t>
              </a:r>
            </a:p>
          </p:txBody>
        </p:sp>
      </p:grpSp>
      <p:grpSp>
        <p:nvGrpSpPr>
          <p:cNvPr id="21" name="グループ化 20">
            <a:extLst>
              <a:ext uri="{FF2B5EF4-FFF2-40B4-BE49-F238E27FC236}">
                <a16:creationId xmlns:a16="http://schemas.microsoft.com/office/drawing/2014/main" id="{6310D78B-62D4-8953-361F-D84D06307DB0}"/>
              </a:ext>
            </a:extLst>
          </p:cNvPr>
          <p:cNvGrpSpPr/>
          <p:nvPr/>
        </p:nvGrpSpPr>
        <p:grpSpPr>
          <a:xfrm>
            <a:off x="5690937" y="1455821"/>
            <a:ext cx="3380873" cy="2165684"/>
            <a:chOff x="5727031" y="1455821"/>
            <a:chExt cx="3380873" cy="2165684"/>
          </a:xfrm>
        </p:grpSpPr>
        <p:sp>
          <p:nvSpPr>
            <p:cNvPr id="9" name="矢印: 右 8">
              <a:extLst>
                <a:ext uri="{FF2B5EF4-FFF2-40B4-BE49-F238E27FC236}">
                  <a16:creationId xmlns:a16="http://schemas.microsoft.com/office/drawing/2014/main" id="{EB9C7C50-9BFE-7091-38CA-CF5F41BFFD56}"/>
                </a:ext>
              </a:extLst>
            </p:cNvPr>
            <p:cNvSpPr/>
            <p:nvPr/>
          </p:nvSpPr>
          <p:spPr>
            <a:xfrm>
              <a:off x="5859379" y="2695073"/>
              <a:ext cx="2971800" cy="926432"/>
            </a:xfrm>
            <a:prstGeom prst="rightArrow">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a:extLst>
                <a:ext uri="{FF2B5EF4-FFF2-40B4-BE49-F238E27FC236}">
                  <a16:creationId xmlns:a16="http://schemas.microsoft.com/office/drawing/2014/main" id="{0C4BA15F-52A2-9D01-B325-0CA95473D72F}"/>
                </a:ext>
              </a:extLst>
            </p:cNvPr>
            <p:cNvSpPr/>
            <p:nvPr/>
          </p:nvSpPr>
          <p:spPr>
            <a:xfrm>
              <a:off x="5727031" y="1455821"/>
              <a:ext cx="3380873" cy="1130968"/>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solidFill>
                    <a:schemeClr val="tx1"/>
                  </a:solidFill>
                </a:rPr>
                <a:t>図面通りの仕上がり寸法が必要とされ・・・</a:t>
              </a:r>
            </a:p>
          </p:txBody>
        </p:sp>
      </p:grpSp>
      <p:sp>
        <p:nvSpPr>
          <p:cNvPr id="13" name="正方形/長方形 12">
            <a:extLst>
              <a:ext uri="{FF2B5EF4-FFF2-40B4-BE49-F238E27FC236}">
                <a16:creationId xmlns:a16="http://schemas.microsoft.com/office/drawing/2014/main" id="{5A28F828-BB29-35A1-4EC9-B45EF6046DF9}"/>
              </a:ext>
            </a:extLst>
          </p:cNvPr>
          <p:cNvSpPr/>
          <p:nvPr/>
        </p:nvSpPr>
        <p:spPr>
          <a:xfrm>
            <a:off x="3621505" y="5161547"/>
            <a:ext cx="1888958" cy="1143000"/>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rPr>
              <a:t>製材工場の</a:t>
            </a:r>
            <a:endParaRPr kumimoji="1" lang="en-US" altLang="ja-JP" b="1" dirty="0">
              <a:solidFill>
                <a:schemeClr val="tx1"/>
              </a:solidFill>
            </a:endParaRPr>
          </a:p>
          <a:p>
            <a:pPr algn="ctr"/>
            <a:r>
              <a:rPr kumimoji="1" lang="ja-JP" altLang="en-US" b="1" dirty="0">
                <a:solidFill>
                  <a:schemeClr val="tx1"/>
                </a:solidFill>
              </a:rPr>
              <a:t>挽き立て寸法</a:t>
            </a:r>
            <a:endParaRPr kumimoji="1" lang="en-US" altLang="ja-JP" b="1" dirty="0">
              <a:solidFill>
                <a:schemeClr val="tx1"/>
              </a:solidFill>
            </a:endParaRPr>
          </a:p>
          <a:p>
            <a:pPr algn="ctr"/>
            <a:r>
              <a:rPr lang="en-US" altLang="ja-JP" b="1" dirty="0">
                <a:solidFill>
                  <a:schemeClr val="tx1"/>
                </a:solidFill>
              </a:rPr>
              <a:t>105㎜</a:t>
            </a:r>
            <a:r>
              <a:rPr lang="ja-JP" altLang="en-US" b="1" dirty="0">
                <a:solidFill>
                  <a:schemeClr val="tx1"/>
                </a:solidFill>
              </a:rPr>
              <a:t>～</a:t>
            </a:r>
            <a:r>
              <a:rPr lang="en-US" altLang="ja-JP" b="1" dirty="0">
                <a:solidFill>
                  <a:schemeClr val="tx1"/>
                </a:solidFill>
              </a:rPr>
              <a:t>107㎜</a:t>
            </a:r>
            <a:endParaRPr kumimoji="1" lang="ja-JP" altLang="en-US" b="1" dirty="0">
              <a:solidFill>
                <a:schemeClr val="tx1"/>
              </a:solidFill>
            </a:endParaRPr>
          </a:p>
        </p:txBody>
      </p:sp>
      <p:grpSp>
        <p:nvGrpSpPr>
          <p:cNvPr id="19" name="グループ化 18">
            <a:extLst>
              <a:ext uri="{FF2B5EF4-FFF2-40B4-BE49-F238E27FC236}">
                <a16:creationId xmlns:a16="http://schemas.microsoft.com/office/drawing/2014/main" id="{771F33E2-3FE5-4DEE-6BD8-512A768BB473}"/>
              </a:ext>
            </a:extLst>
          </p:cNvPr>
          <p:cNvGrpSpPr/>
          <p:nvPr/>
        </p:nvGrpSpPr>
        <p:grpSpPr>
          <a:xfrm>
            <a:off x="5702968" y="5145505"/>
            <a:ext cx="2899611" cy="1143000"/>
            <a:chOff x="5702968" y="5145505"/>
            <a:chExt cx="2899611" cy="1143000"/>
          </a:xfrm>
        </p:grpSpPr>
        <p:sp>
          <p:nvSpPr>
            <p:cNvPr id="16" name="矢印: 右 15">
              <a:extLst>
                <a:ext uri="{FF2B5EF4-FFF2-40B4-BE49-F238E27FC236}">
                  <a16:creationId xmlns:a16="http://schemas.microsoft.com/office/drawing/2014/main" id="{30D30308-E8FA-213C-5954-553AF36F7E7A}"/>
                </a:ext>
              </a:extLst>
            </p:cNvPr>
            <p:cNvSpPr/>
            <p:nvPr/>
          </p:nvSpPr>
          <p:spPr>
            <a:xfrm>
              <a:off x="5702968" y="5498432"/>
              <a:ext cx="421106" cy="577515"/>
            </a:xfrm>
            <a:prstGeom prst="right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16">
              <a:extLst>
                <a:ext uri="{FF2B5EF4-FFF2-40B4-BE49-F238E27FC236}">
                  <a16:creationId xmlns:a16="http://schemas.microsoft.com/office/drawing/2014/main" id="{8C41C4CE-6E2A-5414-4AF5-3693DE2328E1}"/>
                </a:ext>
              </a:extLst>
            </p:cNvPr>
            <p:cNvSpPr/>
            <p:nvPr/>
          </p:nvSpPr>
          <p:spPr>
            <a:xfrm>
              <a:off x="6228347" y="5145505"/>
              <a:ext cx="2374232" cy="1143000"/>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rPr>
                <a:t>乾燥による収縮及びプレーナーの削り代を歩増しする必要</a:t>
              </a:r>
            </a:p>
          </p:txBody>
        </p:sp>
      </p:grpSp>
      <p:grpSp>
        <p:nvGrpSpPr>
          <p:cNvPr id="20" name="グループ化 19">
            <a:extLst>
              <a:ext uri="{FF2B5EF4-FFF2-40B4-BE49-F238E27FC236}">
                <a16:creationId xmlns:a16="http://schemas.microsoft.com/office/drawing/2014/main" id="{21007208-C2A3-E801-061C-0EA86EDAD74A}"/>
              </a:ext>
            </a:extLst>
          </p:cNvPr>
          <p:cNvGrpSpPr/>
          <p:nvPr/>
        </p:nvGrpSpPr>
        <p:grpSpPr>
          <a:xfrm>
            <a:off x="8694821" y="5121442"/>
            <a:ext cx="2418348" cy="1143000"/>
            <a:chOff x="8694821" y="5121442"/>
            <a:chExt cx="2418348" cy="1143000"/>
          </a:xfrm>
        </p:grpSpPr>
        <p:sp>
          <p:nvSpPr>
            <p:cNvPr id="15" name="正方形/長方形 14">
              <a:extLst>
                <a:ext uri="{FF2B5EF4-FFF2-40B4-BE49-F238E27FC236}">
                  <a16:creationId xmlns:a16="http://schemas.microsoft.com/office/drawing/2014/main" id="{000B09CF-202E-9543-9CFD-02D53E753EB0}"/>
                </a:ext>
              </a:extLst>
            </p:cNvPr>
            <p:cNvSpPr/>
            <p:nvPr/>
          </p:nvSpPr>
          <p:spPr>
            <a:xfrm>
              <a:off x="9224211" y="5121442"/>
              <a:ext cx="1888958" cy="1143000"/>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rPr>
                <a:t>製材工場の</a:t>
              </a:r>
              <a:endParaRPr kumimoji="1" lang="en-US" altLang="ja-JP" b="1" dirty="0">
                <a:solidFill>
                  <a:schemeClr val="tx1"/>
                </a:solidFill>
              </a:endParaRPr>
            </a:p>
            <a:p>
              <a:pPr algn="ctr"/>
              <a:r>
                <a:rPr kumimoji="1" lang="ja-JP" altLang="en-US" b="1" dirty="0">
                  <a:solidFill>
                    <a:schemeClr val="tx1"/>
                  </a:solidFill>
                </a:rPr>
                <a:t>挽き立て寸法</a:t>
              </a:r>
              <a:endParaRPr kumimoji="1" lang="en-US" altLang="ja-JP" b="1" dirty="0">
                <a:solidFill>
                  <a:schemeClr val="tx1"/>
                </a:solidFill>
              </a:endParaRPr>
            </a:p>
            <a:p>
              <a:pPr algn="ctr"/>
              <a:r>
                <a:rPr lang="en-US" altLang="ja-JP" b="1" dirty="0">
                  <a:solidFill>
                    <a:schemeClr val="tx1"/>
                  </a:solidFill>
                </a:rPr>
                <a:t>112㎜</a:t>
              </a:r>
              <a:r>
                <a:rPr lang="ja-JP" altLang="en-US" b="1" dirty="0">
                  <a:solidFill>
                    <a:schemeClr val="tx1"/>
                  </a:solidFill>
                </a:rPr>
                <a:t>～</a:t>
              </a:r>
              <a:r>
                <a:rPr lang="en-US" altLang="ja-JP" b="1" dirty="0">
                  <a:solidFill>
                    <a:schemeClr val="tx1"/>
                  </a:solidFill>
                </a:rPr>
                <a:t>115㎜</a:t>
              </a:r>
              <a:endParaRPr kumimoji="1" lang="ja-JP" altLang="en-US" b="1" dirty="0">
                <a:solidFill>
                  <a:schemeClr val="tx1"/>
                </a:solidFill>
              </a:endParaRPr>
            </a:p>
          </p:txBody>
        </p:sp>
        <p:sp>
          <p:nvSpPr>
            <p:cNvPr id="18" name="矢印: 右 17">
              <a:extLst>
                <a:ext uri="{FF2B5EF4-FFF2-40B4-BE49-F238E27FC236}">
                  <a16:creationId xmlns:a16="http://schemas.microsoft.com/office/drawing/2014/main" id="{10A5173C-8C45-4E52-FC23-5281C973A699}"/>
                </a:ext>
              </a:extLst>
            </p:cNvPr>
            <p:cNvSpPr/>
            <p:nvPr/>
          </p:nvSpPr>
          <p:spPr>
            <a:xfrm>
              <a:off x="8694821" y="5398169"/>
              <a:ext cx="421106" cy="577515"/>
            </a:xfrm>
            <a:prstGeom prst="right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4" name="正方形/長方形 13">
            <a:extLst>
              <a:ext uri="{FF2B5EF4-FFF2-40B4-BE49-F238E27FC236}">
                <a16:creationId xmlns:a16="http://schemas.microsoft.com/office/drawing/2014/main" id="{6598D9E4-9EE1-C035-F12A-B31ED545B22C}"/>
              </a:ext>
            </a:extLst>
          </p:cNvPr>
          <p:cNvSpPr/>
          <p:nvPr/>
        </p:nvSpPr>
        <p:spPr>
          <a:xfrm>
            <a:off x="5847348" y="3693695"/>
            <a:ext cx="3176336" cy="986589"/>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歩付きと歩無し製材の混合生産の弊害！</a:t>
            </a:r>
          </a:p>
        </p:txBody>
      </p:sp>
      <p:sp>
        <p:nvSpPr>
          <p:cNvPr id="22" name="正方形/長方形 21">
            <a:extLst>
              <a:ext uri="{FF2B5EF4-FFF2-40B4-BE49-F238E27FC236}">
                <a16:creationId xmlns:a16="http://schemas.microsoft.com/office/drawing/2014/main" id="{C484156E-FB1C-3F93-55E9-B72EBDAC5E07}"/>
              </a:ext>
            </a:extLst>
          </p:cNvPr>
          <p:cNvSpPr/>
          <p:nvPr/>
        </p:nvSpPr>
        <p:spPr>
          <a:xfrm>
            <a:off x="5836596" y="3706238"/>
            <a:ext cx="3200400" cy="982494"/>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solidFill>
                  <a:schemeClr val="tx1"/>
                </a:solidFill>
              </a:rPr>
              <a:t>乾燥用歩付製材への統一</a:t>
            </a:r>
          </a:p>
        </p:txBody>
      </p:sp>
    </p:spTree>
    <p:extLst>
      <p:ext uri="{BB962C8B-B14F-4D97-AF65-F5344CB8AC3E}">
        <p14:creationId xmlns:p14="http://schemas.microsoft.com/office/powerpoint/2010/main" val="1842326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300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3500"/>
                            </p:stCondLst>
                            <p:childTnLst>
                              <p:par>
                                <p:cTn id="11" presetID="10" presetClass="entr" presetSubtype="0" fill="hold" nodeType="afterEffect">
                                  <p:stCondLst>
                                    <p:cond delay="400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par>
                          <p:cTn id="14" fill="hold">
                            <p:stCondLst>
                              <p:cond delay="8000"/>
                            </p:stCondLst>
                            <p:childTnLst>
                              <p:par>
                                <p:cTn id="15" presetID="10" presetClass="entr" presetSubtype="0" fill="hold" nodeType="afterEffect">
                                  <p:stCondLst>
                                    <p:cond delay="300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par>
                          <p:cTn id="18" fill="hold">
                            <p:stCondLst>
                              <p:cond delay="11500"/>
                            </p:stCondLst>
                            <p:childTnLst>
                              <p:par>
                                <p:cTn id="19" presetID="53" presetClass="entr" presetSubtype="16" fill="hold" nodeType="afterEffect">
                                  <p:stCondLst>
                                    <p:cond delay="3000"/>
                                  </p:stCondLst>
                                  <p:childTnLst>
                                    <p:set>
                                      <p:cBhvr>
                                        <p:cTn id="20" dur="1" fill="hold">
                                          <p:stCondLst>
                                            <p:cond delay="0"/>
                                          </p:stCondLst>
                                        </p:cTn>
                                        <p:tgtEl>
                                          <p:spTgt spid="11"/>
                                        </p:tgtEl>
                                        <p:attrNameLst>
                                          <p:attrName>style.visibility</p:attrName>
                                        </p:attrNameLst>
                                      </p:cBhvr>
                                      <p:to>
                                        <p:strVal val="visible"/>
                                      </p:to>
                                    </p:set>
                                    <p:anim calcmode="lin" valueType="num">
                                      <p:cBhvr>
                                        <p:cTn id="21" dur="500" fill="hold"/>
                                        <p:tgtEl>
                                          <p:spTgt spid="11"/>
                                        </p:tgtEl>
                                        <p:attrNameLst>
                                          <p:attrName>ppt_w</p:attrName>
                                        </p:attrNameLst>
                                      </p:cBhvr>
                                      <p:tavLst>
                                        <p:tav tm="0">
                                          <p:val>
                                            <p:fltVal val="0"/>
                                          </p:val>
                                        </p:tav>
                                        <p:tav tm="100000">
                                          <p:val>
                                            <p:strVal val="#ppt_w"/>
                                          </p:val>
                                        </p:tav>
                                      </p:tavLst>
                                    </p:anim>
                                    <p:anim calcmode="lin" valueType="num">
                                      <p:cBhvr>
                                        <p:cTn id="22" dur="500" fill="hold"/>
                                        <p:tgtEl>
                                          <p:spTgt spid="11"/>
                                        </p:tgtEl>
                                        <p:attrNameLst>
                                          <p:attrName>ppt_h</p:attrName>
                                        </p:attrNameLst>
                                      </p:cBhvr>
                                      <p:tavLst>
                                        <p:tav tm="0">
                                          <p:val>
                                            <p:fltVal val="0"/>
                                          </p:val>
                                        </p:tav>
                                        <p:tav tm="100000">
                                          <p:val>
                                            <p:strVal val="#ppt_h"/>
                                          </p:val>
                                        </p:tav>
                                      </p:tavLst>
                                    </p:anim>
                                    <p:animEffect transition="in" filter="fade">
                                      <p:cBhvr>
                                        <p:cTn id="23" dur="500"/>
                                        <p:tgtEl>
                                          <p:spTgt spid="11"/>
                                        </p:tgtEl>
                                      </p:cBhvr>
                                    </p:animEffect>
                                  </p:childTnLst>
                                </p:cTn>
                              </p:par>
                            </p:childTnLst>
                          </p:cTn>
                        </p:par>
                        <p:par>
                          <p:cTn id="24" fill="hold">
                            <p:stCondLst>
                              <p:cond delay="15000"/>
                            </p:stCondLst>
                            <p:childTnLst>
                              <p:par>
                                <p:cTn id="25" presetID="10" presetClass="entr" presetSubtype="0" fill="hold" grpId="0" nodeType="afterEffect">
                                  <p:stCondLst>
                                    <p:cond delay="400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par>
                          <p:cTn id="28" fill="hold">
                            <p:stCondLst>
                              <p:cond delay="19500"/>
                            </p:stCondLst>
                            <p:childTnLst>
                              <p:par>
                                <p:cTn id="29" presetID="10" presetClass="entr" presetSubtype="0" fill="hold" nodeType="afterEffect">
                                  <p:stCondLst>
                                    <p:cond delay="400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cTn>
                              </p:par>
                            </p:childTnLst>
                          </p:cTn>
                        </p:par>
                        <p:par>
                          <p:cTn id="32" fill="hold">
                            <p:stCondLst>
                              <p:cond delay="24000"/>
                            </p:stCondLst>
                            <p:childTnLst>
                              <p:par>
                                <p:cTn id="33" presetID="10" presetClass="entr" presetSubtype="0" fill="hold" nodeType="afterEffect">
                                  <p:stCondLst>
                                    <p:cond delay="4000"/>
                                  </p:stCondLst>
                                  <p:childTnLst>
                                    <p:set>
                                      <p:cBhvr>
                                        <p:cTn id="34" dur="1" fill="hold">
                                          <p:stCondLst>
                                            <p:cond delay="0"/>
                                          </p:stCondLst>
                                        </p:cTn>
                                        <p:tgtEl>
                                          <p:spTgt spid="20"/>
                                        </p:tgtEl>
                                        <p:attrNameLst>
                                          <p:attrName>style.visibility</p:attrName>
                                        </p:attrNameLst>
                                      </p:cBhvr>
                                      <p:to>
                                        <p:strVal val="visible"/>
                                      </p:to>
                                    </p:set>
                                    <p:animEffect transition="in" filter="fade">
                                      <p:cBhvr>
                                        <p:cTn id="35" dur="500"/>
                                        <p:tgtEl>
                                          <p:spTgt spid="20"/>
                                        </p:tgtEl>
                                      </p:cBhvr>
                                    </p:animEffect>
                                  </p:childTnLst>
                                </p:cTn>
                              </p:par>
                            </p:childTnLst>
                          </p:cTn>
                        </p:par>
                        <p:par>
                          <p:cTn id="36" fill="hold">
                            <p:stCondLst>
                              <p:cond delay="28500"/>
                            </p:stCondLst>
                            <p:childTnLst>
                              <p:par>
                                <p:cTn id="37" presetID="53" presetClass="entr" presetSubtype="16" fill="hold" grpId="0" nodeType="afterEffect">
                                  <p:stCondLst>
                                    <p:cond delay="3000"/>
                                  </p:stCondLst>
                                  <p:childTnLst>
                                    <p:set>
                                      <p:cBhvr>
                                        <p:cTn id="38" dur="1" fill="hold">
                                          <p:stCondLst>
                                            <p:cond delay="0"/>
                                          </p:stCondLst>
                                        </p:cTn>
                                        <p:tgtEl>
                                          <p:spTgt spid="14"/>
                                        </p:tgtEl>
                                        <p:attrNameLst>
                                          <p:attrName>style.visibility</p:attrName>
                                        </p:attrNameLst>
                                      </p:cBhvr>
                                      <p:to>
                                        <p:strVal val="visible"/>
                                      </p:to>
                                    </p:set>
                                    <p:anim calcmode="lin" valueType="num">
                                      <p:cBhvr>
                                        <p:cTn id="39" dur="500" fill="hold"/>
                                        <p:tgtEl>
                                          <p:spTgt spid="14"/>
                                        </p:tgtEl>
                                        <p:attrNameLst>
                                          <p:attrName>ppt_w</p:attrName>
                                        </p:attrNameLst>
                                      </p:cBhvr>
                                      <p:tavLst>
                                        <p:tav tm="0">
                                          <p:val>
                                            <p:fltVal val="0"/>
                                          </p:val>
                                        </p:tav>
                                        <p:tav tm="100000">
                                          <p:val>
                                            <p:strVal val="#ppt_w"/>
                                          </p:val>
                                        </p:tav>
                                      </p:tavLst>
                                    </p:anim>
                                    <p:anim calcmode="lin" valueType="num">
                                      <p:cBhvr>
                                        <p:cTn id="40" dur="500" fill="hold"/>
                                        <p:tgtEl>
                                          <p:spTgt spid="14"/>
                                        </p:tgtEl>
                                        <p:attrNameLst>
                                          <p:attrName>ppt_h</p:attrName>
                                        </p:attrNameLst>
                                      </p:cBhvr>
                                      <p:tavLst>
                                        <p:tav tm="0">
                                          <p:val>
                                            <p:fltVal val="0"/>
                                          </p:val>
                                        </p:tav>
                                        <p:tav tm="100000">
                                          <p:val>
                                            <p:strVal val="#ppt_h"/>
                                          </p:val>
                                        </p:tav>
                                      </p:tavLst>
                                    </p:anim>
                                    <p:animEffect transition="in" filter="fade">
                                      <p:cBhvr>
                                        <p:cTn id="41" dur="500"/>
                                        <p:tgtEl>
                                          <p:spTgt spid="14"/>
                                        </p:tgtEl>
                                      </p:cBhvr>
                                    </p:animEffect>
                                  </p:childTnLst>
                                </p:cTn>
                              </p:par>
                            </p:childTnLst>
                          </p:cTn>
                        </p:par>
                        <p:par>
                          <p:cTn id="42" fill="hold">
                            <p:stCondLst>
                              <p:cond delay="32000"/>
                            </p:stCondLst>
                            <p:childTnLst>
                              <p:par>
                                <p:cTn id="43" presetID="10" presetClass="exit" presetSubtype="0" fill="hold" grpId="1" nodeType="afterEffect">
                                  <p:stCondLst>
                                    <p:cond delay="5000"/>
                                  </p:stCondLst>
                                  <p:childTnLst>
                                    <p:animEffect transition="out" filter="fade">
                                      <p:cBhvr>
                                        <p:cTn id="44" dur="500"/>
                                        <p:tgtEl>
                                          <p:spTgt spid="14"/>
                                        </p:tgtEl>
                                      </p:cBhvr>
                                    </p:animEffect>
                                    <p:set>
                                      <p:cBhvr>
                                        <p:cTn id="45" dur="1" fill="hold">
                                          <p:stCondLst>
                                            <p:cond delay="499"/>
                                          </p:stCondLst>
                                        </p:cTn>
                                        <p:tgtEl>
                                          <p:spTgt spid="14"/>
                                        </p:tgtEl>
                                        <p:attrNameLst>
                                          <p:attrName>style.visibility</p:attrName>
                                        </p:attrNameLst>
                                      </p:cBhvr>
                                      <p:to>
                                        <p:strVal val="hidden"/>
                                      </p:to>
                                    </p:set>
                                  </p:childTnLst>
                                </p:cTn>
                              </p:par>
                            </p:childTnLst>
                          </p:cTn>
                        </p:par>
                        <p:par>
                          <p:cTn id="46" fill="hold">
                            <p:stCondLst>
                              <p:cond delay="37500"/>
                            </p:stCondLst>
                            <p:childTnLst>
                              <p:par>
                                <p:cTn id="47" presetID="10" presetClass="entr" presetSubtype="0" fill="hold" grpId="0" nodeType="afterEffect">
                                  <p:stCondLst>
                                    <p:cond delay="1000"/>
                                  </p:stCondLst>
                                  <p:childTnLst>
                                    <p:set>
                                      <p:cBhvr>
                                        <p:cTn id="48" dur="1" fill="hold">
                                          <p:stCondLst>
                                            <p:cond delay="0"/>
                                          </p:stCondLst>
                                        </p:cTn>
                                        <p:tgtEl>
                                          <p:spTgt spid="22"/>
                                        </p:tgtEl>
                                        <p:attrNameLst>
                                          <p:attrName>style.visibility</p:attrName>
                                        </p:attrNameLst>
                                      </p:cBhvr>
                                      <p:to>
                                        <p:strVal val="visible"/>
                                      </p:to>
                                    </p:set>
                                    <p:animEffect transition="in" filter="fade">
                                      <p:cBhvr>
                                        <p:cTn id="4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4" grpId="1" animBg="1"/>
      <p:bldP spid="22" grpId="0" animBg="1"/>
    </p:bld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2769</TotalTime>
  <Words>1560</Words>
  <Application>Microsoft Office PowerPoint</Application>
  <PresentationFormat>ワイド画面</PresentationFormat>
  <Paragraphs>128</Paragraphs>
  <Slides>7</Slides>
  <Notes>7</Notes>
  <HiddenSlides>0</HiddenSlides>
  <MMClips>0</MMClips>
  <ScaleCrop>false</ScaleCrop>
  <HeadingPairs>
    <vt:vector size="6" baseType="variant">
      <vt:variant>
        <vt:lpstr>使用されているフォント</vt:lpstr>
      </vt:variant>
      <vt:variant>
        <vt:i4>4</vt:i4>
      </vt:variant>
      <vt:variant>
        <vt:lpstr>テーマ</vt:lpstr>
      </vt:variant>
      <vt:variant>
        <vt:i4>1</vt:i4>
      </vt:variant>
      <vt:variant>
        <vt:lpstr>スライド タイトル</vt:lpstr>
      </vt:variant>
      <vt:variant>
        <vt:i4>7</vt:i4>
      </vt:variant>
    </vt:vector>
  </HeadingPairs>
  <TitlesOfParts>
    <vt:vector size="12" baseType="lpstr">
      <vt:lpstr>ＭＳ Ｐゴシック</vt:lpstr>
      <vt:lpstr>游ゴシック</vt:lpstr>
      <vt:lpstr>游ゴシック Light</vt:lpstr>
      <vt:lpstr>Arial</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user msa27</dc:creator>
  <cp:lastModifiedBy>nouka</cp:lastModifiedBy>
  <cp:revision>16</cp:revision>
  <dcterms:created xsi:type="dcterms:W3CDTF">2024-02-22T06:16:03Z</dcterms:created>
  <dcterms:modified xsi:type="dcterms:W3CDTF">2024-03-06T01:24:42Z</dcterms:modified>
</cp:coreProperties>
</file>