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26" r:id="rId1"/>
    <p:sldMasterId id="2147483997" r:id="rId2"/>
  </p:sldMasterIdLst>
  <p:notesMasterIdLst>
    <p:notesMasterId r:id="rId15"/>
  </p:notesMasterIdLst>
  <p:handoutMasterIdLst>
    <p:handoutMasterId r:id="rId16"/>
  </p:handoutMasterIdLst>
  <p:sldIdLst>
    <p:sldId id="2016" r:id="rId3"/>
    <p:sldId id="2075" r:id="rId4"/>
    <p:sldId id="2091" r:id="rId5"/>
    <p:sldId id="2084" r:id="rId6"/>
    <p:sldId id="2082" r:id="rId7"/>
    <p:sldId id="2076" r:id="rId8"/>
    <p:sldId id="2085" r:id="rId9"/>
    <p:sldId id="2086" r:id="rId10"/>
    <p:sldId id="2092" r:id="rId11"/>
    <p:sldId id="2093" r:id="rId12"/>
    <p:sldId id="2094" r:id="rId13"/>
    <p:sldId id="2095" r:id="rId14"/>
  </p:sldIdLst>
  <p:sldSz cx="12192000" cy="6858000"/>
  <p:notesSz cx="10234613" cy="7099300"/>
  <p:defaultTextStyle>
    <a:defPPr>
      <a:defRPr lang="ja-JP"/>
    </a:defPPr>
    <a:lvl1pPr algn="l" rtl="0" fontAlgn="base">
      <a:lnSpc>
        <a:spcPct val="80000"/>
      </a:lnSpc>
      <a:spcBef>
        <a:spcPct val="20000"/>
      </a:spcBef>
      <a:spcAft>
        <a:spcPct val="0"/>
      </a:spcAft>
      <a:buClr>
        <a:srgbClr val="006600"/>
      </a:buClr>
      <a:buFont typeface="Wingdings" pitchFamily="2" charset="2"/>
      <a:buChar char="u"/>
      <a:defRPr kumimoji="1" sz="1000" kern="1200">
        <a:solidFill>
          <a:schemeClr val="tx1"/>
        </a:solidFill>
        <a:latin typeface="Verdana" pitchFamily="34" charset="0"/>
        <a:ea typeface="ＤＨＰ平成ゴシックW5" pitchFamily="2" charset="-128"/>
        <a:cs typeface="+mn-cs"/>
      </a:defRPr>
    </a:lvl1pPr>
    <a:lvl2pPr marL="457200" algn="l" rtl="0" fontAlgn="base">
      <a:lnSpc>
        <a:spcPct val="80000"/>
      </a:lnSpc>
      <a:spcBef>
        <a:spcPct val="20000"/>
      </a:spcBef>
      <a:spcAft>
        <a:spcPct val="0"/>
      </a:spcAft>
      <a:buClr>
        <a:srgbClr val="006600"/>
      </a:buClr>
      <a:buFont typeface="Wingdings" pitchFamily="2" charset="2"/>
      <a:buChar char="u"/>
      <a:defRPr kumimoji="1" sz="1000" kern="1200">
        <a:solidFill>
          <a:schemeClr val="tx1"/>
        </a:solidFill>
        <a:latin typeface="Verdana" pitchFamily="34" charset="0"/>
        <a:ea typeface="ＤＨＰ平成ゴシックW5" pitchFamily="2" charset="-128"/>
        <a:cs typeface="+mn-cs"/>
      </a:defRPr>
    </a:lvl2pPr>
    <a:lvl3pPr marL="914400" algn="l" rtl="0" fontAlgn="base">
      <a:lnSpc>
        <a:spcPct val="80000"/>
      </a:lnSpc>
      <a:spcBef>
        <a:spcPct val="20000"/>
      </a:spcBef>
      <a:spcAft>
        <a:spcPct val="0"/>
      </a:spcAft>
      <a:buClr>
        <a:srgbClr val="006600"/>
      </a:buClr>
      <a:buFont typeface="Wingdings" pitchFamily="2" charset="2"/>
      <a:buChar char="u"/>
      <a:defRPr kumimoji="1" sz="1000" kern="1200">
        <a:solidFill>
          <a:schemeClr val="tx1"/>
        </a:solidFill>
        <a:latin typeface="Verdana" pitchFamily="34" charset="0"/>
        <a:ea typeface="ＤＨＰ平成ゴシックW5" pitchFamily="2" charset="-128"/>
        <a:cs typeface="+mn-cs"/>
      </a:defRPr>
    </a:lvl3pPr>
    <a:lvl4pPr marL="1371600" algn="l" rtl="0" fontAlgn="base">
      <a:lnSpc>
        <a:spcPct val="80000"/>
      </a:lnSpc>
      <a:spcBef>
        <a:spcPct val="20000"/>
      </a:spcBef>
      <a:spcAft>
        <a:spcPct val="0"/>
      </a:spcAft>
      <a:buClr>
        <a:srgbClr val="006600"/>
      </a:buClr>
      <a:buFont typeface="Wingdings" pitchFamily="2" charset="2"/>
      <a:buChar char="u"/>
      <a:defRPr kumimoji="1" sz="1000" kern="1200">
        <a:solidFill>
          <a:schemeClr val="tx1"/>
        </a:solidFill>
        <a:latin typeface="Verdana" pitchFamily="34" charset="0"/>
        <a:ea typeface="ＤＨＰ平成ゴシックW5" pitchFamily="2" charset="-128"/>
        <a:cs typeface="+mn-cs"/>
      </a:defRPr>
    </a:lvl4pPr>
    <a:lvl5pPr marL="1828800" algn="l" rtl="0" fontAlgn="base">
      <a:lnSpc>
        <a:spcPct val="80000"/>
      </a:lnSpc>
      <a:spcBef>
        <a:spcPct val="20000"/>
      </a:spcBef>
      <a:spcAft>
        <a:spcPct val="0"/>
      </a:spcAft>
      <a:buClr>
        <a:srgbClr val="006600"/>
      </a:buClr>
      <a:buFont typeface="Wingdings" pitchFamily="2" charset="2"/>
      <a:buChar char="u"/>
      <a:defRPr kumimoji="1" sz="1000" kern="1200">
        <a:solidFill>
          <a:schemeClr val="tx1"/>
        </a:solidFill>
        <a:latin typeface="Verdana" pitchFamily="34" charset="0"/>
        <a:ea typeface="ＤＨＰ平成ゴシックW5" pitchFamily="2" charset="-128"/>
        <a:cs typeface="+mn-cs"/>
      </a:defRPr>
    </a:lvl5pPr>
    <a:lvl6pPr marL="2286000" algn="l" defTabSz="914400" rtl="0" eaLnBrk="1" latinLnBrk="0" hangingPunct="1">
      <a:defRPr kumimoji="1" sz="1000" kern="1200">
        <a:solidFill>
          <a:schemeClr val="tx1"/>
        </a:solidFill>
        <a:latin typeface="Verdana" pitchFamily="34" charset="0"/>
        <a:ea typeface="ＤＨＰ平成ゴシックW5" pitchFamily="2" charset="-128"/>
        <a:cs typeface="+mn-cs"/>
      </a:defRPr>
    </a:lvl6pPr>
    <a:lvl7pPr marL="2743200" algn="l" defTabSz="914400" rtl="0" eaLnBrk="1" latinLnBrk="0" hangingPunct="1">
      <a:defRPr kumimoji="1" sz="1000" kern="1200">
        <a:solidFill>
          <a:schemeClr val="tx1"/>
        </a:solidFill>
        <a:latin typeface="Verdana" pitchFamily="34" charset="0"/>
        <a:ea typeface="ＤＨＰ平成ゴシックW5" pitchFamily="2" charset="-128"/>
        <a:cs typeface="+mn-cs"/>
      </a:defRPr>
    </a:lvl7pPr>
    <a:lvl8pPr marL="3200400" algn="l" defTabSz="914400" rtl="0" eaLnBrk="1" latinLnBrk="0" hangingPunct="1">
      <a:defRPr kumimoji="1" sz="1000" kern="1200">
        <a:solidFill>
          <a:schemeClr val="tx1"/>
        </a:solidFill>
        <a:latin typeface="Verdana" pitchFamily="34" charset="0"/>
        <a:ea typeface="ＤＨＰ平成ゴシックW5" pitchFamily="2" charset="-128"/>
        <a:cs typeface="+mn-cs"/>
      </a:defRPr>
    </a:lvl8pPr>
    <a:lvl9pPr marL="3657600" algn="l" defTabSz="914400" rtl="0" eaLnBrk="1" latinLnBrk="0" hangingPunct="1">
      <a:defRPr kumimoji="1" sz="1000" kern="1200">
        <a:solidFill>
          <a:schemeClr val="tx1"/>
        </a:solidFill>
        <a:latin typeface="Verdana" pitchFamily="34" charset="0"/>
        <a:ea typeface="ＤＨＰ平成ゴシックW5" pitchFamily="2" charset="-128"/>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38" userDrawn="1">
          <p15:clr>
            <a:srgbClr val="A4A3A4"/>
          </p15:clr>
        </p15:guide>
        <p15:guide id="2" pos="322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95E78"/>
    <a:srgbClr val="FFCC66"/>
    <a:srgbClr val="A14D07"/>
    <a:srgbClr val="FFFFCC"/>
    <a:srgbClr val="FFEDB3"/>
    <a:srgbClr val="DD0806"/>
    <a:srgbClr val="6666FF"/>
    <a:srgbClr val="FFCCCC"/>
    <a:srgbClr val="FCF4D0"/>
    <a:srgbClr val="582A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37" autoAdjust="0"/>
    <p:restoredTop sz="77765" autoAdjust="0"/>
  </p:normalViewPr>
  <p:slideViewPr>
    <p:cSldViewPr snapToGrid="0">
      <p:cViewPr varScale="1">
        <p:scale>
          <a:sx n="70" d="100"/>
          <a:sy n="70" d="100"/>
        </p:scale>
        <p:origin x="816" y="54"/>
      </p:cViewPr>
      <p:guideLst>
        <p:guide orient="horz" pos="2183"/>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2736"/>
    </p:cViewPr>
  </p:sorterViewPr>
  <p:notesViewPr>
    <p:cSldViewPr snapToGrid="0">
      <p:cViewPr varScale="1">
        <p:scale>
          <a:sx n="76" d="100"/>
          <a:sy n="76" d="100"/>
        </p:scale>
        <p:origin x="-1056" y="-84"/>
      </p:cViewPr>
      <p:guideLst>
        <p:guide orient="horz" pos="2238"/>
        <p:guide pos="322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9679;&#21463;&#35351;_&#12488;&#12489;&#12510;&#12484;&#24314;&#31689;&#26448;&#29983;&#29987;\R05_&#21463;&#35351;_&#36947;&#26408;&#36899;\&#21021;&#23665;&#21029;&#12488;&#12489;&#12510;&#12484;&#35069;&#26448;&#35430;&#39443;\R5&#12488;&#12489;&#12510;&#12484;&#32701;&#26564;&#35519;&#26619;20240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533826666315537"/>
          <c:y val="2.9681831725468424E-2"/>
          <c:w val="0.8052470615086158"/>
          <c:h val="0.73898524273869726"/>
        </c:manualLayout>
      </c:layout>
      <c:barChart>
        <c:barDir val="bar"/>
        <c:grouping val="stacked"/>
        <c:varyColors val="0"/>
        <c:ser>
          <c:idx val="0"/>
          <c:order val="0"/>
          <c:tx>
            <c:strRef>
              <c:f>'データ整理【原木との比較・原木あて】 (2)'!$O$38</c:f>
              <c:strCache>
                <c:ptCount val="1"/>
                <c:pt idx="0">
                  <c:v>あてなし・軽微原木の製材</c:v>
                </c:pt>
              </c:strCache>
            </c:strRef>
          </c:tx>
          <c:spPr>
            <a:solidFill>
              <a:schemeClr val="accent2">
                <a:lumMod val="40000"/>
                <a:lumOff val="60000"/>
              </a:schemeClr>
            </a:solidFill>
            <a:ln>
              <a:noFill/>
            </a:ln>
            <a:effectLst/>
          </c:spPr>
          <c:invertIfNegative val="0"/>
          <c:cat>
            <c:strRef>
              <c:f>'データ整理【原木との比較・原木あて】 (2)'!$N$39:$N$40</c:f>
              <c:strCache>
                <c:ptCount val="2"/>
                <c:pt idx="0">
                  <c:v>適合</c:v>
                </c:pt>
                <c:pt idx="1">
                  <c:v>不適合</c:v>
                </c:pt>
              </c:strCache>
            </c:strRef>
          </c:cat>
          <c:val>
            <c:numRef>
              <c:f>'データ整理【原木との比較・原木あて】 (2)'!$O$39:$O$40</c:f>
              <c:numCache>
                <c:formatCode>0.0_ </c:formatCode>
                <c:ptCount val="2"/>
                <c:pt idx="0">
                  <c:v>11.529411764705882</c:v>
                </c:pt>
                <c:pt idx="1">
                  <c:v>0.23529411764705879</c:v>
                </c:pt>
              </c:numCache>
            </c:numRef>
          </c:val>
          <c:extLst>
            <c:ext xmlns:c16="http://schemas.microsoft.com/office/drawing/2014/chart" uri="{C3380CC4-5D6E-409C-BE32-E72D297353CC}">
              <c16:uniqueId val="{00000000-C05F-4802-AD97-4CF8AD1E281F}"/>
            </c:ext>
          </c:extLst>
        </c:ser>
        <c:ser>
          <c:idx val="1"/>
          <c:order val="1"/>
          <c:tx>
            <c:strRef>
              <c:f>'データ整理【原木との比較・原木あて】 (2)'!$P$38</c:f>
              <c:strCache>
                <c:ptCount val="1"/>
                <c:pt idx="0">
                  <c:v>一部にあて原木の製材</c:v>
                </c:pt>
              </c:strCache>
            </c:strRef>
          </c:tx>
          <c:spPr>
            <a:solidFill>
              <a:schemeClr val="accent2"/>
            </a:solidFill>
            <a:ln>
              <a:noFill/>
            </a:ln>
            <a:effectLst/>
          </c:spPr>
          <c:invertIfNegative val="0"/>
          <c:cat>
            <c:strRef>
              <c:f>'データ整理【原木との比較・原木あて】 (2)'!$N$39:$N$40</c:f>
              <c:strCache>
                <c:ptCount val="2"/>
                <c:pt idx="0">
                  <c:v>適合</c:v>
                </c:pt>
                <c:pt idx="1">
                  <c:v>不適合</c:v>
                </c:pt>
              </c:strCache>
            </c:strRef>
          </c:cat>
          <c:val>
            <c:numRef>
              <c:f>'データ整理【原木との比較・原木あて】 (2)'!$P$39:$P$40</c:f>
              <c:numCache>
                <c:formatCode>0.0_ </c:formatCode>
                <c:ptCount val="2"/>
                <c:pt idx="0">
                  <c:v>35.764705882352942</c:v>
                </c:pt>
                <c:pt idx="1">
                  <c:v>4</c:v>
                </c:pt>
              </c:numCache>
            </c:numRef>
          </c:val>
          <c:extLst>
            <c:ext xmlns:c16="http://schemas.microsoft.com/office/drawing/2014/chart" uri="{C3380CC4-5D6E-409C-BE32-E72D297353CC}">
              <c16:uniqueId val="{00000001-C05F-4802-AD97-4CF8AD1E281F}"/>
            </c:ext>
          </c:extLst>
        </c:ser>
        <c:ser>
          <c:idx val="2"/>
          <c:order val="2"/>
          <c:tx>
            <c:strRef>
              <c:f>'データ整理【原木との比較・原木あて】 (2)'!$Q$38</c:f>
              <c:strCache>
                <c:ptCount val="1"/>
                <c:pt idx="0">
                  <c:v>顕著なあて原木の製材</c:v>
                </c:pt>
              </c:strCache>
            </c:strRef>
          </c:tx>
          <c:spPr>
            <a:solidFill>
              <a:schemeClr val="accent2">
                <a:lumMod val="75000"/>
              </a:schemeClr>
            </a:solidFill>
            <a:ln>
              <a:noFill/>
            </a:ln>
            <a:effectLst/>
          </c:spPr>
          <c:invertIfNegative val="0"/>
          <c:cat>
            <c:strRef>
              <c:f>'データ整理【原木との比較・原木あて】 (2)'!$N$39:$N$40</c:f>
              <c:strCache>
                <c:ptCount val="2"/>
                <c:pt idx="0">
                  <c:v>適合</c:v>
                </c:pt>
                <c:pt idx="1">
                  <c:v>不適合</c:v>
                </c:pt>
              </c:strCache>
            </c:strRef>
          </c:cat>
          <c:val>
            <c:numRef>
              <c:f>'データ整理【原木との比較・原木あて】 (2)'!$Q$39:$Q$40</c:f>
              <c:numCache>
                <c:formatCode>0.0_ </c:formatCode>
                <c:ptCount val="2"/>
                <c:pt idx="0">
                  <c:v>46.117647058823529</c:v>
                </c:pt>
                <c:pt idx="1">
                  <c:v>2.3529411764705883</c:v>
                </c:pt>
              </c:numCache>
            </c:numRef>
          </c:val>
          <c:extLst>
            <c:ext xmlns:c16="http://schemas.microsoft.com/office/drawing/2014/chart" uri="{C3380CC4-5D6E-409C-BE32-E72D297353CC}">
              <c16:uniqueId val="{00000002-C05F-4802-AD97-4CF8AD1E281F}"/>
            </c:ext>
          </c:extLst>
        </c:ser>
        <c:dLbls>
          <c:showLegendKey val="0"/>
          <c:showVal val="0"/>
          <c:showCatName val="0"/>
          <c:showSerName val="0"/>
          <c:showPercent val="0"/>
          <c:showBubbleSize val="0"/>
        </c:dLbls>
        <c:gapWidth val="35"/>
        <c:overlap val="100"/>
        <c:axId val="769047072"/>
        <c:axId val="769043832"/>
      </c:barChart>
      <c:catAx>
        <c:axId val="769047072"/>
        <c:scaling>
          <c:orientation val="minMax"/>
        </c:scaling>
        <c:delete val="0"/>
        <c:axPos val="l"/>
        <c:numFmt formatCode="General" sourceLinked="1"/>
        <c:majorTickMark val="none"/>
        <c:minorTickMark val="none"/>
        <c:tickLblPos val="nextTo"/>
        <c:spPr>
          <a:noFill/>
          <a:ln w="1270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ＭＳ Ｐゴシック" panose="020B0600070205080204" pitchFamily="50" charset="-128"/>
                <a:cs typeface="+mn-cs"/>
              </a:defRPr>
            </a:pPr>
            <a:endParaRPr lang="ja-JP"/>
          </a:p>
        </c:txPr>
        <c:crossAx val="769043832"/>
        <c:crosses val="autoZero"/>
        <c:auto val="1"/>
        <c:lblAlgn val="ctr"/>
        <c:lblOffset val="100"/>
        <c:noMultiLvlLbl val="0"/>
      </c:catAx>
      <c:valAx>
        <c:axId val="769043832"/>
        <c:scaling>
          <c:orientation val="minMax"/>
          <c:max val="1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ＭＳ Ｐゴシック" panose="020B0600070205080204" pitchFamily="50" charset="-128"/>
                    <a:cs typeface="+mn-cs"/>
                  </a:defRPr>
                </a:pPr>
                <a:r>
                  <a:rPr lang="ja-JP" altLang="en-US"/>
                  <a:t>出現割合（％）</a:t>
                </a:r>
                <a:endParaRPr lang="ja-JP"/>
              </a:p>
            </c:rich>
          </c:tx>
          <c:layout>
            <c:manualLayout>
              <c:xMode val="edge"/>
              <c:yMode val="edge"/>
              <c:x val="0.45809969850422982"/>
              <c:y val="0.8825484764542936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ＭＳ Ｐゴシック" panose="020B0600070205080204" pitchFamily="50" charset="-128"/>
                  <a:cs typeface="+mn-cs"/>
                </a:defRPr>
              </a:pPr>
              <a:endParaRPr lang="ja-JP"/>
            </a:p>
          </c:txPr>
        </c:title>
        <c:numFmt formatCode="General" sourceLinked="0"/>
        <c:majorTickMark val="out"/>
        <c:minorTickMark val="none"/>
        <c:tickLblPos val="nextTo"/>
        <c:spPr>
          <a:noFill/>
          <a:ln w="12700"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ＭＳ Ｐゴシック" panose="020B0600070205080204" pitchFamily="50" charset="-128"/>
                <a:cs typeface="+mn-cs"/>
              </a:defRPr>
            </a:pPr>
            <a:endParaRPr lang="ja-JP"/>
          </a:p>
        </c:txPr>
        <c:crossAx val="769047072"/>
        <c:crosses val="autoZero"/>
        <c:crossBetween val="between"/>
        <c:majorUnit val="10"/>
      </c:valAx>
      <c:spPr>
        <a:solidFill>
          <a:schemeClr val="bg1"/>
        </a:solidFill>
        <a:ln w="12700">
          <a:solidFill>
            <a:sysClr val="windowText" lastClr="000000"/>
          </a:solidFill>
        </a:ln>
        <a:effectLst/>
      </c:spPr>
    </c:plotArea>
    <c:legend>
      <c:legendPos val="b"/>
      <c:layout>
        <c:manualLayout>
          <c:xMode val="edge"/>
          <c:yMode val="edge"/>
          <c:x val="0.52250368332211261"/>
          <c:y val="6.7080506903396078E-2"/>
          <c:w val="0.42699333587019095"/>
          <c:h val="0.28101348466760367"/>
        </c:manualLayout>
      </c:layout>
      <c:overlay val="0"/>
      <c:spPr>
        <a:solidFill>
          <a:schemeClr val="bg1"/>
        </a:solid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ＭＳ Ｐゴシック" panose="020B060007020508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aseline="0">
          <a:latin typeface="Arial" panose="020B0604020202020204" pitchFamily="34" charset="0"/>
          <a:ea typeface="ＭＳ Ｐゴシック" panose="020B0600070205080204" pitchFamily="50" charset="-128"/>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2" y="1"/>
            <a:ext cx="4434999" cy="35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58" tIns="47330" rIns="94658" bIns="47330" numCol="1" anchor="t" anchorCtr="0" compatLnSpc="1">
            <a:prstTxWarp prst="textNoShape">
              <a:avLst/>
            </a:prstTxWarp>
          </a:bodyPr>
          <a:lstStyle>
            <a:lvl1pPr defTabSz="947337">
              <a:lnSpc>
                <a:spcPct val="100000"/>
              </a:lnSpc>
              <a:spcBef>
                <a:spcPct val="0"/>
              </a:spcBef>
              <a:buClrTx/>
              <a:buFontTx/>
              <a:buNone/>
              <a:defRPr sz="1500">
                <a:latin typeface="Times" charset="0"/>
                <a:ea typeface="Osaka" charset="-128"/>
              </a:defRPr>
            </a:lvl1pPr>
          </a:lstStyle>
          <a:p>
            <a:pPr>
              <a:defRPr/>
            </a:pPr>
            <a:endParaRPr lang="en-US" altLang="ja-JP"/>
          </a:p>
        </p:txBody>
      </p:sp>
      <p:sp>
        <p:nvSpPr>
          <p:cNvPr id="84995" name="Rectangle 3"/>
          <p:cNvSpPr>
            <a:spLocks noGrp="1" noChangeArrowheads="1"/>
          </p:cNvSpPr>
          <p:nvPr>
            <p:ph type="dt" sz="quarter" idx="1"/>
          </p:nvPr>
        </p:nvSpPr>
        <p:spPr bwMode="auto">
          <a:xfrm>
            <a:off x="5799615" y="1"/>
            <a:ext cx="4432631" cy="35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58" tIns="47330" rIns="94658" bIns="47330" numCol="1" anchor="t" anchorCtr="0" compatLnSpc="1">
            <a:prstTxWarp prst="textNoShape">
              <a:avLst/>
            </a:prstTxWarp>
          </a:bodyPr>
          <a:lstStyle>
            <a:lvl1pPr algn="r" defTabSz="947337">
              <a:lnSpc>
                <a:spcPct val="100000"/>
              </a:lnSpc>
              <a:spcBef>
                <a:spcPct val="0"/>
              </a:spcBef>
              <a:buClrTx/>
              <a:buFontTx/>
              <a:buNone/>
              <a:defRPr sz="1500">
                <a:latin typeface="Times" charset="0"/>
                <a:ea typeface="Osaka" charset="-128"/>
              </a:defRPr>
            </a:lvl1pPr>
          </a:lstStyle>
          <a:p>
            <a:pPr>
              <a:defRPr/>
            </a:pPr>
            <a:endParaRPr lang="en-US" altLang="ja-JP"/>
          </a:p>
        </p:txBody>
      </p:sp>
      <p:sp>
        <p:nvSpPr>
          <p:cNvPr id="84996" name="Rectangle 4"/>
          <p:cNvSpPr>
            <a:spLocks noGrp="1" noChangeArrowheads="1"/>
          </p:cNvSpPr>
          <p:nvPr>
            <p:ph type="ftr" sz="quarter" idx="2"/>
          </p:nvPr>
        </p:nvSpPr>
        <p:spPr bwMode="auto">
          <a:xfrm>
            <a:off x="2" y="6742352"/>
            <a:ext cx="4434999" cy="35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58" tIns="47330" rIns="94658" bIns="47330" numCol="1" anchor="b" anchorCtr="0" compatLnSpc="1">
            <a:prstTxWarp prst="textNoShape">
              <a:avLst/>
            </a:prstTxWarp>
          </a:bodyPr>
          <a:lstStyle>
            <a:lvl1pPr defTabSz="947337">
              <a:lnSpc>
                <a:spcPct val="100000"/>
              </a:lnSpc>
              <a:spcBef>
                <a:spcPct val="0"/>
              </a:spcBef>
              <a:buClrTx/>
              <a:buFontTx/>
              <a:buNone/>
              <a:defRPr sz="1500">
                <a:latin typeface="Times" charset="0"/>
                <a:ea typeface="Osaka" charset="-128"/>
              </a:defRPr>
            </a:lvl1pPr>
          </a:lstStyle>
          <a:p>
            <a:pPr>
              <a:defRPr/>
            </a:pPr>
            <a:endParaRPr lang="en-US" altLang="ja-JP"/>
          </a:p>
        </p:txBody>
      </p:sp>
      <p:sp>
        <p:nvSpPr>
          <p:cNvPr id="84997" name="Rectangle 5"/>
          <p:cNvSpPr>
            <a:spLocks noGrp="1" noChangeArrowheads="1"/>
          </p:cNvSpPr>
          <p:nvPr>
            <p:ph type="sldNum" sz="quarter" idx="3"/>
          </p:nvPr>
        </p:nvSpPr>
        <p:spPr bwMode="auto">
          <a:xfrm>
            <a:off x="5799615" y="6742352"/>
            <a:ext cx="4432631" cy="35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58" tIns="47330" rIns="94658" bIns="47330" numCol="1" anchor="b" anchorCtr="0" compatLnSpc="1">
            <a:prstTxWarp prst="textNoShape">
              <a:avLst/>
            </a:prstTxWarp>
          </a:bodyPr>
          <a:lstStyle>
            <a:lvl1pPr algn="r" defTabSz="947337">
              <a:lnSpc>
                <a:spcPct val="100000"/>
              </a:lnSpc>
              <a:spcBef>
                <a:spcPct val="0"/>
              </a:spcBef>
              <a:buClrTx/>
              <a:buFontTx/>
              <a:buNone/>
              <a:defRPr sz="1500">
                <a:latin typeface="Times" charset="0"/>
                <a:ea typeface="Osaka" charset="-128"/>
              </a:defRPr>
            </a:lvl1pPr>
          </a:lstStyle>
          <a:p>
            <a:pPr>
              <a:defRPr/>
            </a:pPr>
            <a:fld id="{CB416630-69F0-4C53-A81F-7551F738FE57}" type="slidenum">
              <a:rPr lang="en-US" altLang="ja-JP"/>
              <a:pPr>
                <a:defRPr/>
              </a:pPr>
              <a:t>‹#›</a:t>
            </a:fld>
            <a:endParaRPr lang="en-US" altLang="ja-JP"/>
          </a:p>
        </p:txBody>
      </p:sp>
    </p:spTree>
    <p:extLst>
      <p:ext uri="{BB962C8B-B14F-4D97-AF65-F5344CB8AC3E}">
        <p14:creationId xmlns:p14="http://schemas.microsoft.com/office/powerpoint/2010/main" val="305965915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2" y="1"/>
            <a:ext cx="4434999" cy="35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58" tIns="47330" rIns="94658" bIns="47330" numCol="1" anchor="t" anchorCtr="0" compatLnSpc="1">
            <a:prstTxWarp prst="textNoShape">
              <a:avLst/>
            </a:prstTxWarp>
          </a:bodyPr>
          <a:lstStyle>
            <a:lvl1pPr defTabSz="947337">
              <a:lnSpc>
                <a:spcPct val="100000"/>
              </a:lnSpc>
              <a:spcBef>
                <a:spcPct val="0"/>
              </a:spcBef>
              <a:buClrTx/>
              <a:buFontTx/>
              <a:buNone/>
              <a:defRPr sz="1500">
                <a:latin typeface="Times" charset="0"/>
                <a:ea typeface="Osaka" charset="-128"/>
              </a:defRPr>
            </a:lvl1pPr>
          </a:lstStyle>
          <a:p>
            <a:pPr>
              <a:defRPr/>
            </a:pPr>
            <a:endParaRPr lang="en-US" altLang="ja-JP"/>
          </a:p>
        </p:txBody>
      </p:sp>
      <p:sp>
        <p:nvSpPr>
          <p:cNvPr id="23555" name="Rectangle 3"/>
          <p:cNvSpPr>
            <a:spLocks noGrp="1" noChangeArrowheads="1"/>
          </p:cNvSpPr>
          <p:nvPr>
            <p:ph type="dt" idx="1"/>
          </p:nvPr>
        </p:nvSpPr>
        <p:spPr bwMode="auto">
          <a:xfrm>
            <a:off x="5799615" y="1"/>
            <a:ext cx="4432631" cy="35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58" tIns="47330" rIns="94658" bIns="47330" numCol="1" anchor="t" anchorCtr="0" compatLnSpc="1">
            <a:prstTxWarp prst="textNoShape">
              <a:avLst/>
            </a:prstTxWarp>
          </a:bodyPr>
          <a:lstStyle>
            <a:lvl1pPr algn="r" defTabSz="947337">
              <a:lnSpc>
                <a:spcPct val="100000"/>
              </a:lnSpc>
              <a:spcBef>
                <a:spcPct val="0"/>
              </a:spcBef>
              <a:buClrTx/>
              <a:buFontTx/>
              <a:buNone/>
              <a:defRPr sz="1500">
                <a:latin typeface="Times" charset="0"/>
                <a:ea typeface="Osaka" charset="-128"/>
              </a:defRPr>
            </a:lvl1pPr>
          </a:lstStyle>
          <a:p>
            <a:pPr>
              <a:defRPr/>
            </a:pPr>
            <a:endParaRPr lang="en-US" altLang="ja-JP"/>
          </a:p>
        </p:txBody>
      </p:sp>
      <p:sp>
        <p:nvSpPr>
          <p:cNvPr id="19460" name="Rectangle 4"/>
          <p:cNvSpPr>
            <a:spLocks noGrp="1" noRot="1" noChangeAspect="1" noChangeArrowheads="1" noTextEdit="1"/>
          </p:cNvSpPr>
          <p:nvPr>
            <p:ph type="sldImg" idx="2"/>
          </p:nvPr>
        </p:nvSpPr>
        <p:spPr bwMode="auto">
          <a:xfrm>
            <a:off x="2759075" y="528638"/>
            <a:ext cx="4741863" cy="26685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1023463" y="3370045"/>
            <a:ext cx="8187690" cy="320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58" tIns="47330" rIns="94658" bIns="4733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3558" name="Rectangle 6"/>
          <p:cNvSpPr>
            <a:spLocks noGrp="1" noChangeArrowheads="1"/>
          </p:cNvSpPr>
          <p:nvPr>
            <p:ph type="ftr" sz="quarter" idx="4"/>
          </p:nvPr>
        </p:nvSpPr>
        <p:spPr bwMode="auto">
          <a:xfrm>
            <a:off x="2" y="6742352"/>
            <a:ext cx="4434999" cy="35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58" tIns="47330" rIns="94658" bIns="47330" numCol="1" anchor="b" anchorCtr="0" compatLnSpc="1">
            <a:prstTxWarp prst="textNoShape">
              <a:avLst/>
            </a:prstTxWarp>
          </a:bodyPr>
          <a:lstStyle>
            <a:lvl1pPr defTabSz="947337">
              <a:lnSpc>
                <a:spcPct val="100000"/>
              </a:lnSpc>
              <a:spcBef>
                <a:spcPct val="0"/>
              </a:spcBef>
              <a:buClrTx/>
              <a:buFontTx/>
              <a:buNone/>
              <a:defRPr sz="1500">
                <a:latin typeface="Times" charset="0"/>
                <a:ea typeface="Osaka" charset="-128"/>
              </a:defRPr>
            </a:lvl1pPr>
          </a:lstStyle>
          <a:p>
            <a:pPr>
              <a:defRPr/>
            </a:pPr>
            <a:endParaRPr lang="en-US" altLang="ja-JP"/>
          </a:p>
        </p:txBody>
      </p:sp>
      <p:sp>
        <p:nvSpPr>
          <p:cNvPr id="23559" name="Rectangle 7"/>
          <p:cNvSpPr>
            <a:spLocks noGrp="1" noChangeArrowheads="1"/>
          </p:cNvSpPr>
          <p:nvPr>
            <p:ph type="sldNum" sz="quarter" idx="5"/>
          </p:nvPr>
        </p:nvSpPr>
        <p:spPr bwMode="auto">
          <a:xfrm>
            <a:off x="5799615" y="6742352"/>
            <a:ext cx="4432631" cy="35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58" tIns="47330" rIns="94658" bIns="47330" numCol="1" anchor="b" anchorCtr="0" compatLnSpc="1">
            <a:prstTxWarp prst="textNoShape">
              <a:avLst/>
            </a:prstTxWarp>
          </a:bodyPr>
          <a:lstStyle>
            <a:lvl1pPr algn="r" defTabSz="947337">
              <a:lnSpc>
                <a:spcPct val="100000"/>
              </a:lnSpc>
              <a:spcBef>
                <a:spcPct val="0"/>
              </a:spcBef>
              <a:buClrTx/>
              <a:buFontTx/>
              <a:buNone/>
              <a:defRPr sz="1500">
                <a:latin typeface="Times" charset="0"/>
                <a:ea typeface="Osaka" charset="-128"/>
              </a:defRPr>
            </a:lvl1pPr>
          </a:lstStyle>
          <a:p>
            <a:pPr>
              <a:defRPr/>
            </a:pPr>
            <a:fld id="{0AA23903-C50E-47BA-A0B6-D8FE87687070}" type="slidenum">
              <a:rPr lang="en-US" altLang="ja-JP"/>
              <a:pPr>
                <a:defRPr/>
              </a:pPr>
              <a:t>‹#›</a:t>
            </a:fld>
            <a:endParaRPr lang="en-US" altLang="ja-JP"/>
          </a:p>
        </p:txBody>
      </p:sp>
    </p:spTree>
    <p:extLst>
      <p:ext uri="{BB962C8B-B14F-4D97-AF65-F5344CB8AC3E}">
        <p14:creationId xmlns:p14="http://schemas.microsoft.com/office/powerpoint/2010/main" val="372728871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HG丸ｺﾞｼｯｸM-PRO" pitchFamily="50" charset="-128"/>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HG丸ｺﾞｼｯｸM-PRO" pitchFamily="50" charset="-128"/>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HG丸ｺﾞｼｯｸM-PRO" pitchFamily="50" charset="-128"/>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HG丸ｺﾞｼｯｸM-PRO" pitchFamily="50" charset="-128"/>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HG丸ｺﾞｼｯｸM-PRO" pitchFamily="50"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7"/>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185527B1-4BCD-4CC8-A68D-A5FABCED36F7}" type="datetime1">
              <a:rPr lang="ja-JP" altLang="en-US" smtClean="0">
                <a:solidFill>
                  <a:prstClr val="black">
                    <a:tint val="75000"/>
                  </a:prstClr>
                </a:solidFill>
              </a:rPr>
              <a:t>2024/3/6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C205242-7355-469E-A598-5DB0FD449EF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88767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A86D953F-1A6F-4A93-BC9A-674252D28121}" type="datetime1">
              <a:rPr lang="ja-JP" altLang="en-US" smtClean="0">
                <a:solidFill>
                  <a:prstClr val="black">
                    <a:tint val="75000"/>
                  </a:prstClr>
                </a:solidFill>
              </a:rPr>
              <a:t>2024/3/6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E8EEEBF0-3930-4915-8A33-07B4F0297B6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230460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0"/>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40"/>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2995BC52-BB5B-45D6-B1ED-C9F50BD812C9}" type="datetime1">
              <a:rPr lang="ja-JP" altLang="en-US" smtClean="0">
                <a:solidFill>
                  <a:prstClr val="black">
                    <a:tint val="75000"/>
                  </a:prstClr>
                </a:solidFill>
              </a:rPr>
              <a:t>2024/3/6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85371CE-86E4-4D0D-A37F-E2662A73E79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55961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519171" name="Rectangle 3"/>
          <p:cNvSpPr>
            <a:spLocks noGrp="1" noChangeArrowheads="1"/>
          </p:cNvSpPr>
          <p:nvPr>
            <p:ph type="subTitle" idx="1"/>
          </p:nvPr>
        </p:nvSpPr>
        <p:spPr>
          <a:xfrm>
            <a:off x="1828800" y="3740150"/>
            <a:ext cx="8534400" cy="2209800"/>
          </a:xfrm>
        </p:spPr>
        <p:txBody>
          <a:bodyPr/>
          <a:lstStyle>
            <a:lvl1pPr marL="0" indent="0" algn="ctr">
              <a:buFont typeface="Wingdings" pitchFamily="2" charset="2"/>
              <a:buNone/>
              <a:defRPr sz="3000"/>
            </a:lvl1pPr>
          </a:lstStyle>
          <a:p>
            <a:r>
              <a:rPr lang="ja-JP" altLang="en-US"/>
              <a:t>マスタ サブタイトルの書式設定</a:t>
            </a:r>
          </a:p>
        </p:txBody>
      </p:sp>
      <p:sp>
        <p:nvSpPr>
          <p:cNvPr id="3" name="Rectangle 4"/>
          <p:cNvSpPr>
            <a:spLocks noGrp="1" noChangeArrowheads="1"/>
          </p:cNvSpPr>
          <p:nvPr>
            <p:ph type="dt" sz="half" idx="10"/>
          </p:nvPr>
        </p:nvSpPr>
        <p:spPr/>
        <p:txBody>
          <a:bodyPr/>
          <a:lstStyle>
            <a:lvl1pPr>
              <a:defRPr>
                <a:solidFill>
                  <a:prstClr val="black">
                    <a:tint val="75000"/>
                  </a:prstClr>
                </a:solidFill>
              </a:defRPr>
            </a:lvl1pPr>
          </a:lstStyle>
          <a:p>
            <a:pPr>
              <a:defRPr/>
            </a:pPr>
            <a:fld id="{F336FE05-D877-45C8-8E81-CE702EAB9B86}" type="datetime1">
              <a:rPr lang="ja-JP" altLang="en-US" smtClean="0"/>
              <a:t>2024/3/6</a:t>
            </a:fld>
            <a:endParaRPr lang="en-US" altLang="ja-JP" dirty="0"/>
          </a:p>
        </p:txBody>
      </p:sp>
      <p:sp>
        <p:nvSpPr>
          <p:cNvPr id="4" name="Rectangle 5"/>
          <p:cNvSpPr>
            <a:spLocks noGrp="1" noChangeArrowheads="1"/>
          </p:cNvSpPr>
          <p:nvPr>
            <p:ph type="ftr" sz="quarter" idx="11"/>
          </p:nvPr>
        </p:nvSpPr>
        <p:spPr/>
        <p:txBody>
          <a:bodyPr/>
          <a:lstStyle>
            <a:lvl1pPr>
              <a:defRPr>
                <a:solidFill>
                  <a:prstClr val="black">
                    <a:tint val="75000"/>
                  </a:prstClr>
                </a:solidFill>
              </a:defRPr>
            </a:lvl1pPr>
          </a:lstStyle>
          <a:p>
            <a:pPr>
              <a:defRPr/>
            </a:pPr>
            <a:endParaRPr lang="en-US" altLang="ja-JP" dirty="0"/>
          </a:p>
        </p:txBody>
      </p:sp>
      <p:sp>
        <p:nvSpPr>
          <p:cNvPr id="5" name="Rectangle 13"/>
          <p:cNvSpPr>
            <a:spLocks noGrp="1" noChangeArrowheads="1"/>
          </p:cNvSpPr>
          <p:nvPr>
            <p:ph type="sldNum" sz="quarter" idx="12"/>
          </p:nvPr>
        </p:nvSpPr>
        <p:spPr/>
        <p:txBody>
          <a:bodyPr/>
          <a:lstStyle>
            <a:lvl1pPr>
              <a:defRPr>
                <a:solidFill>
                  <a:prstClr val="black">
                    <a:tint val="75000"/>
                  </a:prstClr>
                </a:solidFill>
              </a:defRPr>
            </a:lvl1pPr>
          </a:lstStyle>
          <a:p>
            <a:pPr>
              <a:defRPr/>
            </a:pPr>
            <a:fld id="{3CA3660A-18E8-4008-B0AE-9AC45C8DB4FC}" type="slidenum">
              <a:rPr lang="en-US" altLang="ja-JP"/>
              <a:pPr>
                <a:defRPr/>
              </a:pPr>
              <a:t>‹#›</a:t>
            </a:fld>
            <a:endParaRPr lang="en-US" altLang="ja-JP" dirty="0"/>
          </a:p>
        </p:txBody>
      </p:sp>
    </p:spTree>
    <p:extLst>
      <p:ext uri="{BB962C8B-B14F-4D97-AF65-F5344CB8AC3E}">
        <p14:creationId xmlns:p14="http://schemas.microsoft.com/office/powerpoint/2010/main" val="3990586773"/>
      </p:ext>
    </p:extLst>
  </p:cSld>
  <p:clrMapOvr>
    <a:masterClrMapping/>
  </p:clrMapOvr>
  <p:transition>
    <p:strips dir="l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9400"/>
            <a:ext cx="109728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609600" y="1600200"/>
            <a:ext cx="10972800" cy="219075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09600" y="3943350"/>
            <a:ext cx="10972800" cy="219075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a:xfrm>
            <a:off x="914400" y="6248400"/>
            <a:ext cx="2540000" cy="457200"/>
          </a:xfrm>
        </p:spPr>
        <p:txBody>
          <a:bodyPr/>
          <a:lstStyle>
            <a:lvl1pPr>
              <a:defRPr>
                <a:solidFill>
                  <a:srgbClr val="DBF5F9">
                    <a:shade val="90000"/>
                  </a:srgbClr>
                </a:solidFill>
              </a:defRPr>
            </a:lvl1pPr>
          </a:lstStyle>
          <a:p>
            <a:pPr>
              <a:defRPr/>
            </a:pPr>
            <a:fld id="{A5EF6526-D58F-4380-8653-4349AB8BD73C}" type="datetime1">
              <a:rPr lang="ja-JP" altLang="en-US" smtClean="0"/>
              <a:t>2024/3/6</a:t>
            </a:fld>
            <a:endParaRPr lang="en-US" altLang="ja-JP"/>
          </a:p>
        </p:txBody>
      </p:sp>
      <p:sp>
        <p:nvSpPr>
          <p:cNvPr id="6" name="フッター プレースホルダ 5"/>
          <p:cNvSpPr>
            <a:spLocks noGrp="1"/>
          </p:cNvSpPr>
          <p:nvPr>
            <p:ph type="ftr" sz="quarter" idx="11"/>
          </p:nvPr>
        </p:nvSpPr>
        <p:spPr>
          <a:xfrm>
            <a:off x="4165600" y="6248400"/>
            <a:ext cx="3860800" cy="457200"/>
          </a:xfrm>
        </p:spPr>
        <p:txBody>
          <a:bodyPr/>
          <a:lstStyle>
            <a:lvl1pPr>
              <a:defRPr>
                <a:solidFill>
                  <a:srgbClr val="DBF5F9">
                    <a:shade val="90000"/>
                  </a:srgbClr>
                </a:solidFill>
              </a:defRPr>
            </a:lvl1pPr>
          </a:lstStyle>
          <a:p>
            <a:pPr>
              <a:defRPr/>
            </a:pPr>
            <a:endParaRPr lang="en-US" altLang="ja-JP"/>
          </a:p>
        </p:txBody>
      </p:sp>
      <p:sp>
        <p:nvSpPr>
          <p:cNvPr id="7" name="スライド番号プレースホルダ 6"/>
          <p:cNvSpPr>
            <a:spLocks noGrp="1"/>
          </p:cNvSpPr>
          <p:nvPr>
            <p:ph type="sldNum" sz="quarter" idx="12"/>
          </p:nvPr>
        </p:nvSpPr>
        <p:spPr>
          <a:xfrm>
            <a:off x="8737600" y="6248400"/>
            <a:ext cx="2540000" cy="457200"/>
          </a:xfrm>
        </p:spPr>
        <p:txBody>
          <a:bodyPr/>
          <a:lstStyle>
            <a:lvl1pPr>
              <a:defRPr>
                <a:solidFill>
                  <a:srgbClr val="DBF5F9">
                    <a:shade val="90000"/>
                  </a:srgbClr>
                </a:solidFill>
              </a:defRPr>
            </a:lvl1pPr>
          </a:lstStyle>
          <a:p>
            <a:pPr>
              <a:defRPr/>
            </a:pPr>
            <a:fld id="{AAF47FCD-D5C0-4F4F-97BF-166C9CFB4761}" type="slidenum">
              <a:rPr lang="en-US" altLang="ja-JP"/>
              <a:pPr>
                <a:defRPr/>
              </a:pPr>
              <a:t>‹#›</a:t>
            </a:fld>
            <a:endParaRPr lang="en-US" altLang="ja-JP"/>
          </a:p>
        </p:txBody>
      </p:sp>
    </p:spTree>
    <p:extLst>
      <p:ext uri="{BB962C8B-B14F-4D97-AF65-F5344CB8AC3E}">
        <p14:creationId xmlns:p14="http://schemas.microsoft.com/office/powerpoint/2010/main" val="3808247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fld id="{54E2C7AE-40DF-40C9-83DC-07215FBEC0CF}" type="datetime1">
              <a:rPr lang="ja-JP" altLang="en-US" smtClean="0"/>
              <a:t>2024/3/6</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AC205242-7355-469E-A598-5DB0FD449EF9}" type="slidenum">
              <a:rPr lang="ja-JP" altLang="en-US" smtClean="0"/>
              <a:pPr>
                <a:defRPr/>
              </a:pPr>
              <a:t>‹#›</a:t>
            </a:fld>
            <a:endParaRPr lang="ja-JP" altLang="en-US"/>
          </a:p>
        </p:txBody>
      </p:sp>
    </p:spTree>
    <p:extLst>
      <p:ext uri="{BB962C8B-B14F-4D97-AF65-F5344CB8AC3E}">
        <p14:creationId xmlns:p14="http://schemas.microsoft.com/office/powerpoint/2010/main" val="80480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9A94D29A-5C5E-4A01-AEEB-2133892BB8CE}" type="datetime1">
              <a:rPr lang="ja-JP" altLang="en-US" smtClean="0"/>
              <a:t>2024/3/6</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CD969F72-98A6-483B-8225-18B826FE0E18}" type="slidenum">
              <a:rPr lang="ja-JP" altLang="en-US" smtClean="0"/>
              <a:pPr>
                <a:defRPr/>
              </a:pPr>
              <a:t>‹#›</a:t>
            </a:fld>
            <a:endParaRPr lang="ja-JP" altLang="en-US"/>
          </a:p>
        </p:txBody>
      </p:sp>
    </p:spTree>
    <p:extLst>
      <p:ext uri="{BB962C8B-B14F-4D97-AF65-F5344CB8AC3E}">
        <p14:creationId xmlns:p14="http://schemas.microsoft.com/office/powerpoint/2010/main" val="3378819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D96CAC41-9E0E-45B4-9745-4AB2555780C1}" type="datetime1">
              <a:rPr lang="ja-JP" altLang="en-US" smtClean="0"/>
              <a:t>2024/3/6</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6B22D134-8ABF-4F41-815B-B8ADA87245E1}" type="slidenum">
              <a:rPr lang="ja-JP" altLang="en-US" smtClean="0"/>
              <a:pPr>
                <a:defRPr/>
              </a:pPr>
              <a:t>‹#›</a:t>
            </a:fld>
            <a:endParaRPr lang="ja-JP" altLang="en-US"/>
          </a:p>
        </p:txBody>
      </p:sp>
    </p:spTree>
    <p:extLst>
      <p:ext uri="{BB962C8B-B14F-4D97-AF65-F5344CB8AC3E}">
        <p14:creationId xmlns:p14="http://schemas.microsoft.com/office/powerpoint/2010/main" val="29112345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fld id="{D6E336A0-E9B8-4E86-A50D-7E912EC62A79}" type="datetime1">
              <a:rPr lang="ja-JP" altLang="en-US" smtClean="0"/>
              <a:t>2024/3/6</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1C5B1A1E-0D69-4381-BBA3-748D21487B4C}" type="slidenum">
              <a:rPr lang="ja-JP" altLang="en-US" smtClean="0"/>
              <a:pPr>
                <a:defRPr/>
              </a:pPr>
              <a:t>‹#›</a:t>
            </a:fld>
            <a:endParaRPr lang="ja-JP" altLang="en-US"/>
          </a:p>
        </p:txBody>
      </p:sp>
    </p:spTree>
    <p:extLst>
      <p:ext uri="{BB962C8B-B14F-4D97-AF65-F5344CB8AC3E}">
        <p14:creationId xmlns:p14="http://schemas.microsoft.com/office/powerpoint/2010/main" val="23924347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fld id="{14F5CABD-25FF-43C3-A898-D465A6C88D1E}" type="datetime1">
              <a:rPr lang="ja-JP" altLang="en-US" smtClean="0"/>
              <a:t>2024/3/6</a:t>
            </a:fld>
            <a:endParaRPr lang="ja-JP" altLang="en-US"/>
          </a:p>
        </p:txBody>
      </p:sp>
      <p:sp>
        <p:nvSpPr>
          <p:cNvPr id="8" name="Footer Placeholder 7"/>
          <p:cNvSpPr>
            <a:spLocks noGrp="1"/>
          </p:cNvSpPr>
          <p:nvPr>
            <p:ph type="ftr" sz="quarter" idx="11"/>
          </p:nvPr>
        </p:nvSpPr>
        <p:spPr/>
        <p:txBody>
          <a:bodyPr/>
          <a:lstStyle/>
          <a:p>
            <a:pPr>
              <a:defRPr/>
            </a:pPr>
            <a:endParaRPr lang="ja-JP" altLang="en-US"/>
          </a:p>
        </p:txBody>
      </p:sp>
      <p:sp>
        <p:nvSpPr>
          <p:cNvPr id="9" name="Slide Number Placeholder 8"/>
          <p:cNvSpPr>
            <a:spLocks noGrp="1"/>
          </p:cNvSpPr>
          <p:nvPr>
            <p:ph type="sldNum" sz="quarter" idx="12"/>
          </p:nvPr>
        </p:nvSpPr>
        <p:spPr/>
        <p:txBody>
          <a:bodyPr/>
          <a:lstStyle/>
          <a:p>
            <a:pPr>
              <a:defRPr/>
            </a:pPr>
            <a:fld id="{0DD49312-7302-4B6C-AB02-2909B0C09413}" type="slidenum">
              <a:rPr lang="ja-JP" altLang="en-US" smtClean="0"/>
              <a:pPr>
                <a:defRPr/>
              </a:pPr>
              <a:t>‹#›</a:t>
            </a:fld>
            <a:endParaRPr lang="ja-JP" altLang="en-US"/>
          </a:p>
        </p:txBody>
      </p:sp>
    </p:spTree>
    <p:extLst>
      <p:ext uri="{BB962C8B-B14F-4D97-AF65-F5344CB8AC3E}">
        <p14:creationId xmlns:p14="http://schemas.microsoft.com/office/powerpoint/2010/main" val="32793946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fld id="{2E60BE0B-8A16-447C-B599-3D84DA84E525}" type="datetime1">
              <a:rPr lang="ja-JP" altLang="en-US" smtClean="0"/>
              <a:t>2024/3/6</a:t>
            </a:fld>
            <a:endParaRPr lang="ja-JP" altLang="en-US"/>
          </a:p>
        </p:txBody>
      </p:sp>
      <p:sp>
        <p:nvSpPr>
          <p:cNvPr id="4" name="Footer Placeholder 3"/>
          <p:cNvSpPr>
            <a:spLocks noGrp="1"/>
          </p:cNvSpPr>
          <p:nvPr>
            <p:ph type="ftr" sz="quarter" idx="11"/>
          </p:nvPr>
        </p:nvSpPr>
        <p:spPr/>
        <p:txBody>
          <a:bodyPr/>
          <a:lstStyle/>
          <a:p>
            <a:pPr>
              <a:defRPr/>
            </a:pPr>
            <a:endParaRPr lang="ja-JP" altLang="en-US"/>
          </a:p>
        </p:txBody>
      </p:sp>
      <p:sp>
        <p:nvSpPr>
          <p:cNvPr id="5" name="Slide Number Placeholder 4"/>
          <p:cNvSpPr>
            <a:spLocks noGrp="1"/>
          </p:cNvSpPr>
          <p:nvPr>
            <p:ph type="sldNum" sz="quarter" idx="12"/>
          </p:nvPr>
        </p:nvSpPr>
        <p:spPr/>
        <p:txBody>
          <a:bodyPr/>
          <a:lstStyle/>
          <a:p>
            <a:pPr>
              <a:defRPr/>
            </a:pPr>
            <a:fld id="{9933C5A3-D075-4C56-B2A6-09720BC9D38D}" type="slidenum">
              <a:rPr lang="ja-JP" altLang="en-US" smtClean="0"/>
              <a:pPr>
                <a:defRPr/>
              </a:pPr>
              <a:t>‹#›</a:t>
            </a:fld>
            <a:endParaRPr lang="ja-JP" altLang="en-US"/>
          </a:p>
        </p:txBody>
      </p:sp>
    </p:spTree>
    <p:extLst>
      <p:ext uri="{BB962C8B-B14F-4D97-AF65-F5344CB8AC3E}">
        <p14:creationId xmlns:p14="http://schemas.microsoft.com/office/powerpoint/2010/main" val="3387824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232CE2F2-5F0C-4D05-997B-3529828877A6}" type="datetime1">
              <a:rPr lang="ja-JP" altLang="en-US" smtClean="0">
                <a:solidFill>
                  <a:prstClr val="black">
                    <a:tint val="75000"/>
                  </a:prstClr>
                </a:solidFill>
              </a:rPr>
              <a:t>2024/3/6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9153630" y="274638"/>
            <a:ext cx="2844800" cy="365125"/>
          </a:xfrm>
        </p:spPr>
        <p:txBody>
          <a:bodyPr/>
          <a:lstStyle>
            <a:lvl1pPr>
              <a:buFontTx/>
              <a:buNone/>
              <a:defRPr sz="2000">
                <a:solidFill>
                  <a:schemeClr val="bg2"/>
                </a:solidFill>
              </a:defRPr>
            </a:lvl1pPr>
          </a:lstStyle>
          <a:p>
            <a:pPr>
              <a:defRPr/>
            </a:pPr>
            <a:fld id="{CD969F72-98A6-483B-8225-18B826FE0E18}" type="slidenum">
              <a:rPr lang="ja-JP" altLang="en-US" smtClean="0"/>
              <a:pPr>
                <a:defRPr/>
              </a:pPr>
              <a:t>‹#›</a:t>
            </a:fld>
            <a:endParaRPr lang="ja-JP" altLang="en-US" dirty="0"/>
          </a:p>
        </p:txBody>
      </p:sp>
    </p:spTree>
    <p:extLst>
      <p:ext uri="{BB962C8B-B14F-4D97-AF65-F5344CB8AC3E}">
        <p14:creationId xmlns:p14="http://schemas.microsoft.com/office/powerpoint/2010/main" val="3171614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67B6842-5726-4AFE-9877-BDD0F8BD069E}" type="datetime1">
              <a:rPr lang="ja-JP" altLang="en-US" smtClean="0"/>
              <a:t>2024/3/6</a:t>
            </a:fld>
            <a:endParaRPr lang="ja-JP" altLang="en-US"/>
          </a:p>
        </p:txBody>
      </p:sp>
      <p:sp>
        <p:nvSpPr>
          <p:cNvPr id="3" name="Footer Placeholder 2"/>
          <p:cNvSpPr>
            <a:spLocks noGrp="1"/>
          </p:cNvSpPr>
          <p:nvPr>
            <p:ph type="ftr" sz="quarter" idx="11"/>
          </p:nvPr>
        </p:nvSpPr>
        <p:spPr/>
        <p:txBody>
          <a:bodyPr/>
          <a:lstStyle/>
          <a:p>
            <a:pPr>
              <a:defRPr/>
            </a:pPr>
            <a:endParaRPr lang="ja-JP" altLang="en-US"/>
          </a:p>
        </p:txBody>
      </p:sp>
      <p:sp>
        <p:nvSpPr>
          <p:cNvPr id="4" name="Slide Number Placeholder 3"/>
          <p:cNvSpPr>
            <a:spLocks noGrp="1"/>
          </p:cNvSpPr>
          <p:nvPr>
            <p:ph type="sldNum" sz="quarter" idx="12"/>
          </p:nvPr>
        </p:nvSpPr>
        <p:spPr/>
        <p:txBody>
          <a:bodyPr/>
          <a:lstStyle/>
          <a:p>
            <a:pPr>
              <a:defRPr/>
            </a:pPr>
            <a:fld id="{B9CB4B00-C64E-49AC-82BA-7A2C216F2E56}" type="slidenum">
              <a:rPr lang="ja-JP" altLang="en-US" smtClean="0"/>
              <a:pPr>
                <a:defRPr/>
              </a:pPr>
              <a:t>‹#›</a:t>
            </a:fld>
            <a:endParaRPr lang="ja-JP" altLang="en-US"/>
          </a:p>
        </p:txBody>
      </p:sp>
    </p:spTree>
    <p:extLst>
      <p:ext uri="{BB962C8B-B14F-4D97-AF65-F5344CB8AC3E}">
        <p14:creationId xmlns:p14="http://schemas.microsoft.com/office/powerpoint/2010/main" val="32284389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ja-JP" altLang="en-US"/>
              <a:t>マスター タイトルの書式設定</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C4A5CE3F-E628-471D-8F0D-11A9D43906F5}" type="datetime1">
              <a:rPr lang="ja-JP" altLang="en-US" smtClean="0"/>
              <a:t>2024/3/6</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D9AB0540-8B60-4CB9-AC64-5F958C45D205}" type="slidenum">
              <a:rPr lang="ja-JP" altLang="en-US" smtClean="0"/>
              <a:pPr>
                <a:defRPr/>
              </a:pPr>
              <a:t>‹#›</a:t>
            </a:fld>
            <a:endParaRPr lang="ja-JP" altLang="en-US"/>
          </a:p>
        </p:txBody>
      </p:sp>
    </p:spTree>
    <p:extLst>
      <p:ext uri="{BB962C8B-B14F-4D97-AF65-F5344CB8AC3E}">
        <p14:creationId xmlns:p14="http://schemas.microsoft.com/office/powerpoint/2010/main" val="29862252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ja-JP" altLang="en-US"/>
              <a:t>マスター タイトルの書式設定</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885810" y="6041362"/>
            <a:ext cx="976879" cy="365125"/>
          </a:xfrm>
        </p:spPr>
        <p:txBody>
          <a:bodyPr/>
          <a:lstStyle/>
          <a:p>
            <a:pPr>
              <a:defRPr/>
            </a:pPr>
            <a:fld id="{F193A867-14F0-4272-B124-9989F3FE4675}" type="datetime1">
              <a:rPr lang="ja-JP" altLang="en-US" smtClean="0"/>
              <a:t>2024/3/6</a:t>
            </a:fld>
            <a:endParaRPr lang="ja-JP" altLang="en-US"/>
          </a:p>
        </p:txBody>
      </p:sp>
      <p:sp>
        <p:nvSpPr>
          <p:cNvPr id="6" name="Footer Placeholder 5"/>
          <p:cNvSpPr>
            <a:spLocks noGrp="1"/>
          </p:cNvSpPr>
          <p:nvPr>
            <p:ph type="ftr" sz="quarter" idx="11"/>
          </p:nvPr>
        </p:nvSpPr>
        <p:spPr>
          <a:xfrm>
            <a:off x="590396" y="6041362"/>
            <a:ext cx="3295413" cy="365125"/>
          </a:xfrm>
        </p:spPr>
        <p:txBody>
          <a:bodyPr/>
          <a:lstStyle/>
          <a:p>
            <a:pPr>
              <a:defRPr/>
            </a:pPr>
            <a:endParaRPr lang="ja-JP" altLang="en-US"/>
          </a:p>
        </p:txBody>
      </p:sp>
      <p:sp>
        <p:nvSpPr>
          <p:cNvPr id="7" name="Slide Number Placeholder 6"/>
          <p:cNvSpPr>
            <a:spLocks noGrp="1"/>
          </p:cNvSpPr>
          <p:nvPr>
            <p:ph type="sldNum" sz="quarter" idx="12"/>
          </p:nvPr>
        </p:nvSpPr>
        <p:spPr>
          <a:xfrm>
            <a:off x="4862689" y="5915888"/>
            <a:ext cx="1062155" cy="490599"/>
          </a:xfrm>
        </p:spPr>
        <p:txBody>
          <a:bodyPr/>
          <a:lstStyle/>
          <a:p>
            <a:pPr>
              <a:defRPr/>
            </a:pPr>
            <a:fld id="{6F9FC554-CBF9-4B9E-B5FE-E78744D47DFD}" type="slidenum">
              <a:rPr lang="ja-JP" altLang="en-US" smtClean="0"/>
              <a:pPr>
                <a:defRPr/>
              </a:pPr>
              <a:t>‹#›</a:t>
            </a:fld>
            <a:endParaRPr lang="ja-JP" altLang="en-US"/>
          </a:p>
        </p:txBody>
      </p:sp>
    </p:spTree>
    <p:extLst>
      <p:ext uri="{BB962C8B-B14F-4D97-AF65-F5344CB8AC3E}">
        <p14:creationId xmlns:p14="http://schemas.microsoft.com/office/powerpoint/2010/main" val="1730900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ja-JP" altLang="en-US"/>
              <a:t>マスター タイトルの書式設定</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D47AD6CB-C940-4929-8CF3-0D2F7F5E0AD4}" type="datetime1">
              <a:rPr lang="ja-JP" altLang="en-US" smtClean="0"/>
              <a:t>2024/3/6</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6F9FC554-CBF9-4B9E-B5FE-E78744D47DFD}" type="slidenum">
              <a:rPr lang="ja-JP" altLang="en-US" smtClean="0"/>
              <a:pPr>
                <a:defRPr/>
              </a:pPr>
              <a:t>‹#›</a:t>
            </a:fld>
            <a:endParaRPr lang="ja-JP" altLang="en-US"/>
          </a:p>
        </p:txBody>
      </p:sp>
    </p:spTree>
    <p:extLst>
      <p:ext uri="{BB962C8B-B14F-4D97-AF65-F5344CB8AC3E}">
        <p14:creationId xmlns:p14="http://schemas.microsoft.com/office/powerpoint/2010/main" val="893476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0354DFCA-FE7F-4F38-9079-E5866E1D3300}" type="datetime1">
              <a:rPr lang="ja-JP" altLang="en-US" smtClean="0"/>
              <a:t>2024/3/6</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6F9FC554-CBF9-4B9E-B5FE-E78744D47DFD}" type="slidenum">
              <a:rPr lang="ja-JP" altLang="en-US" smtClean="0"/>
              <a:pPr>
                <a:defRPr/>
              </a:pPr>
              <a:t>‹#›</a:t>
            </a:fld>
            <a:endParaRPr lang="ja-JP" altLang="en-US"/>
          </a:p>
        </p:txBody>
      </p:sp>
    </p:spTree>
    <p:extLst>
      <p:ext uri="{BB962C8B-B14F-4D97-AF65-F5344CB8AC3E}">
        <p14:creationId xmlns:p14="http://schemas.microsoft.com/office/powerpoint/2010/main" val="23641874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ja-JP" altLang="en-US"/>
              <a:t>マスター タイトルの書式設定</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ja-JP" altLang="en-US"/>
              <a:t>マスター テキストの書式設定</a:t>
            </a:r>
          </a:p>
        </p:txBody>
      </p:sp>
      <p:sp>
        <p:nvSpPr>
          <p:cNvPr id="2" name="Date Placeholder 1"/>
          <p:cNvSpPr>
            <a:spLocks noGrp="1"/>
          </p:cNvSpPr>
          <p:nvPr>
            <p:ph type="dt" sz="half" idx="10"/>
          </p:nvPr>
        </p:nvSpPr>
        <p:spPr/>
        <p:txBody>
          <a:bodyPr/>
          <a:lstStyle/>
          <a:p>
            <a:pPr>
              <a:defRPr/>
            </a:pPr>
            <a:fld id="{1FE5886B-3C57-48B3-A52F-380FB32E662E}" type="datetime1">
              <a:rPr lang="ja-JP" altLang="en-US" smtClean="0"/>
              <a:t>2024/3/6</a:t>
            </a:fld>
            <a:endParaRPr lang="ja-JP" altLang="en-US"/>
          </a:p>
        </p:txBody>
      </p:sp>
      <p:sp>
        <p:nvSpPr>
          <p:cNvPr id="3" name="Footer Placeholder 2"/>
          <p:cNvSpPr>
            <a:spLocks noGrp="1"/>
          </p:cNvSpPr>
          <p:nvPr>
            <p:ph type="ftr" sz="quarter" idx="11"/>
          </p:nvPr>
        </p:nvSpPr>
        <p:spPr/>
        <p:txBody>
          <a:bodyPr/>
          <a:lstStyle/>
          <a:p>
            <a:pPr>
              <a:defRPr/>
            </a:pPr>
            <a:endParaRPr lang="ja-JP" altLang="en-US"/>
          </a:p>
        </p:txBody>
      </p:sp>
      <p:sp>
        <p:nvSpPr>
          <p:cNvPr id="4" name="Slide Number Placeholder 3"/>
          <p:cNvSpPr>
            <a:spLocks noGrp="1"/>
          </p:cNvSpPr>
          <p:nvPr>
            <p:ph type="sldNum" sz="quarter" idx="12"/>
          </p:nvPr>
        </p:nvSpPr>
        <p:spPr/>
        <p:txBody>
          <a:bodyPr/>
          <a:lstStyle/>
          <a:p>
            <a:pPr>
              <a:defRPr/>
            </a:pPr>
            <a:fld id="{6F9FC554-CBF9-4B9E-B5FE-E78744D47DFD}" type="slidenum">
              <a:rPr lang="ja-JP" altLang="en-US" smtClean="0"/>
              <a:pPr>
                <a:defRPr/>
              </a:pPr>
              <a:t>‹#›</a:t>
            </a:fld>
            <a:endParaRPr lang="ja-JP" altLang="en-US"/>
          </a:p>
        </p:txBody>
      </p:sp>
    </p:spTree>
    <p:extLst>
      <p:ext uri="{BB962C8B-B14F-4D97-AF65-F5344CB8AC3E}">
        <p14:creationId xmlns:p14="http://schemas.microsoft.com/office/powerpoint/2010/main" val="18934769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2AF9E69A-5DA7-4ACE-BC69-883C8228F35C}" type="datetime1">
              <a:rPr lang="ja-JP" altLang="en-US" smtClean="0"/>
              <a:t>2024/3/6</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E8EEEBF0-3930-4915-8A33-07B4F0297B63}" type="slidenum">
              <a:rPr lang="ja-JP" altLang="en-US" smtClean="0"/>
              <a:pPr>
                <a:defRPr/>
              </a:pPr>
              <a:t>‹#›</a:t>
            </a:fld>
            <a:endParaRPr lang="ja-JP" altLang="en-US"/>
          </a:p>
        </p:txBody>
      </p:sp>
    </p:spTree>
    <p:extLst>
      <p:ext uri="{BB962C8B-B14F-4D97-AF65-F5344CB8AC3E}">
        <p14:creationId xmlns:p14="http://schemas.microsoft.com/office/powerpoint/2010/main" val="3062216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8E4399EB-835F-4511-A0DD-D4BD492B2E69}" type="datetime1">
              <a:rPr lang="ja-JP" altLang="en-US" smtClean="0"/>
              <a:t>2024/3/6</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6F9FC554-CBF9-4B9E-B5FE-E78744D47DFD}" type="slidenum">
              <a:rPr lang="ja-JP" altLang="en-US" smtClean="0"/>
              <a:pPr>
                <a:defRPr/>
              </a:pPr>
              <a:t>‹#›</a:t>
            </a:fld>
            <a:endParaRPr lang="ja-JP" altLang="en-US"/>
          </a:p>
        </p:txBody>
      </p:sp>
    </p:spTree>
    <p:extLst>
      <p:ext uri="{BB962C8B-B14F-4D97-AF65-F5344CB8AC3E}">
        <p14:creationId xmlns:p14="http://schemas.microsoft.com/office/powerpoint/2010/main" val="36149238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41954F05-19E9-4A26-BC8D-9801B06AA659}" type="datetime1">
              <a:rPr lang="ja-JP" altLang="en-US" smtClean="0">
                <a:solidFill>
                  <a:prstClr val="black">
                    <a:tint val="75000"/>
                  </a:prstClr>
                </a:solidFill>
              </a:rPr>
              <a:t>2024/3/6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6B22D134-8ABF-4F41-815B-B8ADA87245E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195942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468B8F07-097C-467B-AFD3-6FA3E5B9DFD1}" type="datetime1">
              <a:rPr lang="ja-JP" altLang="en-US" smtClean="0">
                <a:solidFill>
                  <a:prstClr val="black">
                    <a:tint val="75000"/>
                  </a:prstClr>
                </a:solidFill>
              </a:rPr>
              <a:t>2024/3/6</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C5B1A1E-0D69-4381-BBA3-748D21487B4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712031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5269AFE1-FCB4-46B3-BBB5-EB4BE8F4D1C4}" type="datetime1">
              <a:rPr lang="ja-JP" altLang="en-US" smtClean="0">
                <a:solidFill>
                  <a:prstClr val="black">
                    <a:tint val="75000"/>
                  </a:prstClr>
                </a:solidFill>
              </a:rPr>
              <a:t>2024/3/6</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0DD49312-7302-4B6C-AB02-2909B0C0941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114021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8FE46564-BD95-4065-8D61-A6FF5E2C87CC}" type="datetime1">
              <a:rPr lang="ja-JP" altLang="en-US" smtClean="0">
                <a:solidFill>
                  <a:prstClr val="black">
                    <a:tint val="75000"/>
                  </a:prstClr>
                </a:solidFill>
              </a:rPr>
              <a:t>2024/3/6</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9933C5A3-D075-4C56-B2A6-09720BC9D38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740071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15D5DA4D-235A-4C5B-AD3E-07D1AE546B58}" type="datetime1">
              <a:rPr lang="ja-JP" altLang="en-US" smtClean="0">
                <a:solidFill>
                  <a:prstClr val="black">
                    <a:tint val="75000"/>
                  </a:prstClr>
                </a:solidFill>
              </a:rPr>
              <a:t>2024/3/6</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a:xfrm>
            <a:off x="10951131" y="185235"/>
            <a:ext cx="865285" cy="365125"/>
          </a:xfrm>
        </p:spPr>
        <p:txBody>
          <a:bodyPr/>
          <a:lstStyle>
            <a:lvl1pPr>
              <a:buFontTx/>
              <a:buNone/>
              <a:defRPr sz="2000">
                <a:solidFill>
                  <a:schemeClr val="bg2"/>
                </a:solidFill>
                <a:latin typeface="+mn-lt"/>
              </a:defRPr>
            </a:lvl1pPr>
          </a:lstStyle>
          <a:p>
            <a:pPr>
              <a:defRPr/>
            </a:pPr>
            <a:fld id="{B9CB4B00-C64E-49AC-82BA-7A2C216F2E56}" type="slidenum">
              <a:rPr lang="ja-JP" altLang="en-US" smtClean="0"/>
              <a:pPr>
                <a:defRPr/>
              </a:pPr>
              <a:t>‹#›</a:t>
            </a:fld>
            <a:endParaRPr lang="ja-JP" altLang="en-US" dirty="0"/>
          </a:p>
        </p:txBody>
      </p:sp>
    </p:spTree>
    <p:extLst>
      <p:ext uri="{BB962C8B-B14F-4D97-AF65-F5344CB8AC3E}">
        <p14:creationId xmlns:p14="http://schemas.microsoft.com/office/powerpoint/2010/main" val="2064676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2"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048FAE81-E966-4D09-AC28-5A25B3378E54}" type="datetime1">
              <a:rPr lang="ja-JP" altLang="en-US" smtClean="0">
                <a:solidFill>
                  <a:prstClr val="black">
                    <a:tint val="75000"/>
                  </a:prstClr>
                </a:solidFill>
              </a:rPr>
              <a:t>2024/3/6</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D9AB0540-8B60-4CB9-AC64-5F958C45D20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10589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1"/>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519D8FC-71C6-45D8-AD0C-8D79AA5D69F7}" type="datetime1">
              <a:rPr lang="ja-JP" altLang="en-US" smtClean="0">
                <a:solidFill>
                  <a:prstClr val="black">
                    <a:tint val="75000"/>
                  </a:prstClr>
                </a:solidFill>
              </a:rPr>
              <a:t>2024/3/6</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B19C72C-3E14-4A65-80EE-2DBC0FCAD5B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4040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lnSpc>
                <a:spcPct val="100000"/>
              </a:lnSpc>
              <a:buClrTx/>
              <a:buFontTx/>
              <a:buNone/>
              <a:defRPr/>
            </a:pPr>
            <a:fld id="{68A4F22E-984B-434E-A04D-469C8DDF5F83}" type="datetime1">
              <a:rPr lang="ja-JP" altLang="en-US" smtClean="0">
                <a:solidFill>
                  <a:prstClr val="black">
                    <a:tint val="75000"/>
                  </a:prstClr>
                </a:solidFill>
              </a:rPr>
              <a:t>2024/3/6</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lnSpc>
                <a:spcPct val="100000"/>
              </a:lnSpc>
              <a:buClrTx/>
              <a:buFontTx/>
              <a:buNone/>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lnSpc>
                <a:spcPct val="100000"/>
              </a:lnSpc>
              <a:buClrTx/>
              <a:buFontTx/>
              <a:buNone/>
              <a:defRPr/>
            </a:pPr>
            <a:fld id="{6F9FC554-CBF9-4B9E-B5FE-E78744D47DFD}" type="slidenum">
              <a:rPr lang="ja-JP" altLang="en-US">
                <a:solidFill>
                  <a:prstClr val="black">
                    <a:tint val="75000"/>
                  </a:prstClr>
                </a:solidFill>
              </a:rPr>
              <a:pPr>
                <a:lnSpc>
                  <a:spcPct val="100000"/>
                </a:lnSpc>
                <a:buClrTx/>
                <a:buFontTx/>
                <a:buNone/>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76916562"/>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941" r:id="rId13"/>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pPr>
              <a:lnSpc>
                <a:spcPct val="100000"/>
              </a:lnSpc>
              <a:buClrTx/>
              <a:buFontTx/>
              <a:buNone/>
              <a:defRPr/>
            </a:pPr>
            <a:endParaRPr lang="ja-JP" altLang="en-US">
              <a:solidFill>
                <a:prstClr val="black">
                  <a:tint val="75000"/>
                </a:prstClr>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pPr>
              <a:lnSpc>
                <a:spcPct val="100000"/>
              </a:lnSpc>
              <a:buClrTx/>
              <a:buFontTx/>
              <a:buNone/>
              <a:defRPr/>
            </a:pPr>
            <a:fld id="{230A7DEB-7C36-4EC3-9B66-25079AB3BD21}" type="datetime1">
              <a:rPr lang="ja-JP" altLang="en-US" smtClean="0">
                <a:solidFill>
                  <a:prstClr val="black">
                    <a:tint val="75000"/>
                  </a:prstClr>
                </a:solidFill>
              </a:rPr>
              <a:t>2024/3/6</a:t>
            </a:fld>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pPr>
              <a:lnSpc>
                <a:spcPct val="100000"/>
              </a:lnSpc>
              <a:buClrTx/>
              <a:buFontTx/>
              <a:buNone/>
              <a:defRPr/>
            </a:pPr>
            <a:fld id="{6F9FC554-CBF9-4B9E-B5FE-E78744D47DFD}" type="slidenum">
              <a:rPr lang="ja-JP" altLang="en-US" smtClean="0">
                <a:solidFill>
                  <a:prstClr val="black">
                    <a:tint val="75000"/>
                  </a:prstClr>
                </a:solidFill>
              </a:rPr>
              <a:pPr>
                <a:lnSpc>
                  <a:spcPct val="100000"/>
                </a:lnSpc>
                <a:buClrTx/>
                <a:buFontTx/>
                <a:buNone/>
                <a:defRPr/>
              </a:pPr>
              <a:t>‹#›</a:t>
            </a:fld>
            <a:endParaRPr lang="ja-JP" altLang="en-US">
              <a:solidFill>
                <a:prstClr val="black">
                  <a:tint val="75000"/>
                </a:prstClr>
              </a:solidFill>
            </a:endParaRPr>
          </a:p>
        </p:txBody>
      </p:sp>
    </p:spTree>
    <p:extLst>
      <p:ext uri="{BB962C8B-B14F-4D97-AF65-F5344CB8AC3E}">
        <p14:creationId xmlns:p14="http://schemas.microsoft.com/office/powerpoint/2010/main" val="314203532"/>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 id="2147484011" r:id="rId1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457200" rtl="0" eaLnBrk="1" latinLnBrk="0" hangingPunct="1">
        <a:spcBef>
          <a:spcPct val="0"/>
        </a:spcBef>
        <a:buNone/>
        <a:defRPr kumimoji="1" sz="4000" b="1" kern="1200">
          <a:solidFill>
            <a:srgbClr val="FEFEFE"/>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kumimoji="1"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kumimoji="1"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kumimoji="1"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E70D6502-BC72-47F4-88CC-B3EFAF79AF43}"/>
              </a:ext>
            </a:extLst>
          </p:cNvPr>
          <p:cNvSpPr>
            <a:spLocks noGrp="1"/>
          </p:cNvSpPr>
          <p:nvPr>
            <p:ph type="title"/>
          </p:nvPr>
        </p:nvSpPr>
        <p:spPr>
          <a:xfrm>
            <a:off x="474132" y="3035613"/>
            <a:ext cx="11319934" cy="866382"/>
          </a:xfrm>
          <a:effectLst>
            <a:outerShdw blurRad="50800" dir="14400000">
              <a:srgbClr val="000000">
                <a:alpha val="55000"/>
              </a:srgbClr>
            </a:outerShdw>
          </a:effectLst>
        </p:spPr>
        <p:txBody>
          <a:bodyPr vert="horz" wrap="square" lIns="36000" tIns="36000" rIns="36000" bIns="36000" rtlCol="0" anchor="b">
            <a:spAutoFit/>
          </a:bodyPr>
          <a:lstStyle/>
          <a:p>
            <a:pPr algn="ctr">
              <a:lnSpc>
                <a:spcPct val="120000"/>
              </a:lnSpc>
            </a:pPr>
            <a:r>
              <a:rPr lang="ja-JP" altLang="en-US" sz="4800" spc="150" dirty="0">
                <a:solidFill>
                  <a:srgbClr val="002060"/>
                </a:solidFill>
              </a:rPr>
              <a:t>トドマツの建築材利用の課題</a:t>
            </a:r>
            <a:endParaRPr lang="ja-JP" altLang="en-US" sz="4800" dirty="0"/>
          </a:p>
        </p:txBody>
      </p:sp>
      <p:sp>
        <p:nvSpPr>
          <p:cNvPr id="3" name="コンテンツ プレースホルダー 2">
            <a:extLst>
              <a:ext uri="{FF2B5EF4-FFF2-40B4-BE49-F238E27FC236}">
                <a16:creationId xmlns:a16="http://schemas.microsoft.com/office/drawing/2014/main" id="{85651023-5DA4-4EE0-916D-C0461DCA08EE}"/>
              </a:ext>
            </a:extLst>
          </p:cNvPr>
          <p:cNvSpPr>
            <a:spLocks noGrp="1"/>
          </p:cNvSpPr>
          <p:nvPr>
            <p:ph type="subTitle" idx="4294967295"/>
          </p:nvPr>
        </p:nvSpPr>
        <p:spPr>
          <a:xfrm>
            <a:off x="3412331" y="4709055"/>
            <a:ext cx="5367337" cy="1199678"/>
          </a:xfrm>
        </p:spPr>
        <p:txBody>
          <a:bodyPr vert="horz" wrap="square" lIns="72000" tIns="72000" rIns="72000" bIns="0" rtlCol="0" anchor="t">
            <a:spAutoFit/>
          </a:bodyPr>
          <a:lstStyle/>
          <a:p>
            <a:pPr marL="0" indent="0" algn="ctr">
              <a:lnSpc>
                <a:spcPct val="140000"/>
              </a:lnSpc>
              <a:spcBef>
                <a:spcPts val="0"/>
              </a:spcBef>
              <a:buNone/>
            </a:pPr>
            <a:r>
              <a:rPr lang="ja-JP" altLang="en-US" sz="2600" b="1" dirty="0">
                <a:solidFill>
                  <a:srgbClr val="002060"/>
                </a:solidFill>
              </a:rPr>
              <a:t>北海道立総合研究機構林産試験場</a:t>
            </a:r>
            <a:endParaRPr lang="en-US" altLang="ja-JP" sz="2600" b="1" dirty="0">
              <a:solidFill>
                <a:srgbClr val="002060"/>
              </a:solidFill>
            </a:endParaRPr>
          </a:p>
          <a:p>
            <a:pPr marL="0" indent="0" algn="ctr">
              <a:lnSpc>
                <a:spcPct val="140000"/>
              </a:lnSpc>
              <a:spcBef>
                <a:spcPts val="0"/>
              </a:spcBef>
              <a:buNone/>
            </a:pPr>
            <a:r>
              <a:rPr lang="ja-JP" altLang="en-US" sz="2600" b="1" dirty="0">
                <a:solidFill>
                  <a:srgbClr val="002060"/>
                </a:solidFill>
              </a:rPr>
              <a:t>性能部　松本 和茂　</a:t>
            </a:r>
            <a:endParaRPr lang="en-US" altLang="ja-JP" sz="2600" b="1" dirty="0">
              <a:solidFill>
                <a:srgbClr val="002060"/>
              </a:solidFill>
            </a:endParaRPr>
          </a:p>
        </p:txBody>
      </p:sp>
      <p:sp>
        <p:nvSpPr>
          <p:cNvPr id="6" name="タイトル 1">
            <a:extLst>
              <a:ext uri="{FF2B5EF4-FFF2-40B4-BE49-F238E27FC236}">
                <a16:creationId xmlns:a16="http://schemas.microsoft.com/office/drawing/2014/main" id="{9C660EFE-DBB1-476C-B41F-4AAF78C84E61}"/>
              </a:ext>
            </a:extLst>
          </p:cNvPr>
          <p:cNvSpPr txBox="1">
            <a:spLocks/>
          </p:cNvSpPr>
          <p:nvPr/>
        </p:nvSpPr>
        <p:spPr>
          <a:xfrm>
            <a:off x="4805082" y="370549"/>
            <a:ext cx="7244616" cy="961014"/>
          </a:xfrm>
          <a:prstGeom prst="rect">
            <a:avLst/>
          </a:prstGeom>
          <a:effectLst>
            <a:outerShdw blurRad="50800" dir="14400000">
              <a:srgbClr val="000000">
                <a:alpha val="60000"/>
              </a:srgbClr>
            </a:outerShdw>
          </a:effectLst>
        </p:spPr>
        <p:txBody>
          <a:bodyPr vert="horz" wrap="square" lIns="108000" tIns="72000" rIns="144000" bIns="72000" rtlCol="0" anchor="ctr" anchorCtr="0">
            <a:spAutoFit/>
          </a:bodyPr>
          <a:lstStyle>
            <a:lvl1pPr algn="l" defTabSz="457200" rtl="0" eaLnBrk="1" latinLnBrk="0" hangingPunct="1">
              <a:spcBef>
                <a:spcPct val="0"/>
              </a:spcBef>
              <a:buNone/>
              <a:defRPr kumimoji="1" sz="4000" b="1" kern="1200">
                <a:solidFill>
                  <a:srgbClr val="FEFEFE"/>
                </a:solidFill>
                <a:latin typeface="+mj-lt"/>
                <a:ea typeface="+mj-ea"/>
                <a:cs typeface="Trebuchet M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r" fontAlgn="auto">
              <a:lnSpc>
                <a:spcPct val="100000"/>
              </a:lnSpc>
              <a:spcAft>
                <a:spcPts val="600"/>
              </a:spcAft>
              <a:buClrTx/>
            </a:pPr>
            <a:r>
              <a:rPr lang="en-US" altLang="ja-JP" sz="2400" b="0" dirty="0">
                <a:latin typeface="+mn-lt"/>
                <a:ea typeface="+mn-ea"/>
              </a:rPr>
              <a:t>2024/3/4</a:t>
            </a:r>
          </a:p>
          <a:p>
            <a:pPr algn="r" fontAlgn="auto">
              <a:lnSpc>
                <a:spcPct val="100000"/>
              </a:lnSpc>
              <a:spcAft>
                <a:spcPts val="600"/>
              </a:spcAft>
              <a:buClrTx/>
            </a:pPr>
            <a:r>
              <a:rPr lang="ja-JP" altLang="en-US" sz="2400" b="0" spc="100" dirty="0"/>
              <a:t>道産建築材供給力強化のためのセミナー</a:t>
            </a:r>
            <a:endParaRPr lang="en-US" altLang="ja-JP" sz="2400" b="0" spc="100" dirty="0"/>
          </a:p>
        </p:txBody>
      </p:sp>
    </p:spTree>
    <p:extLst>
      <p:ext uri="{BB962C8B-B14F-4D97-AF65-F5344CB8AC3E}">
        <p14:creationId xmlns:p14="http://schemas.microsoft.com/office/powerpoint/2010/main" val="42380950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BB65612-B534-EA4C-E66A-3589428BFE67}"/>
              </a:ext>
            </a:extLst>
          </p:cNvPr>
          <p:cNvSpPr/>
          <p:nvPr/>
        </p:nvSpPr>
        <p:spPr>
          <a:xfrm>
            <a:off x="228000" y="0"/>
            <a:ext cx="11736000" cy="72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0" tIns="0" rIns="36000" bIns="36000" anchor="ctr"/>
          <a:lstStyle/>
          <a:p>
            <a:pPr>
              <a:lnSpc>
                <a:spcPct val="100000"/>
              </a:lnSpc>
              <a:spcBef>
                <a:spcPct val="0"/>
              </a:spcBef>
              <a:buClrTx/>
              <a:buNone/>
              <a:defRPr/>
            </a:pPr>
            <a:r>
              <a:rPr lang="ja-JP" altLang="en-US" sz="2800" dirty="0">
                <a:solidFill>
                  <a:srgbClr val="FFFFFF"/>
                </a:solidFill>
                <a:latin typeface="Arial" panose="020B0604020202020204"/>
                <a:ea typeface="ＭＳ Ｐゴシック" panose="020B0600070205080204" pitchFamily="50" charset="-128"/>
              </a:rPr>
              <a:t>原木の「あて」評価と製材の変形の関係</a:t>
            </a:r>
            <a:endParaRPr lang="ja-JP" altLang="en-US" sz="2800" dirty="0">
              <a:solidFill>
                <a:srgbClr val="FFFFFF"/>
              </a:solidFill>
              <a:latin typeface="Arial"/>
              <a:ea typeface="ＭＳ Ｐゴシック"/>
            </a:endParaRPr>
          </a:p>
        </p:txBody>
      </p:sp>
      <p:sp>
        <p:nvSpPr>
          <p:cNvPr id="2" name="スライド番号プレースホルダー 1">
            <a:extLst>
              <a:ext uri="{FF2B5EF4-FFF2-40B4-BE49-F238E27FC236}">
                <a16:creationId xmlns:a16="http://schemas.microsoft.com/office/drawing/2014/main" id="{2C0C0136-F47E-E841-E066-174EFA84FBAF}"/>
              </a:ext>
            </a:extLst>
          </p:cNvPr>
          <p:cNvSpPr>
            <a:spLocks noGrp="1"/>
          </p:cNvSpPr>
          <p:nvPr>
            <p:ph type="sldNum" sz="quarter" idx="12"/>
          </p:nvPr>
        </p:nvSpPr>
        <p:spPr/>
        <p:txBody>
          <a:bodyPr/>
          <a:lstStyle/>
          <a:p>
            <a:pPr>
              <a:defRPr/>
            </a:pPr>
            <a:fld id="{B9CB4B00-C64E-49AC-82BA-7A2C216F2E56}" type="slidenum">
              <a:rPr lang="ja-JP" altLang="en-US" smtClean="0"/>
              <a:pPr>
                <a:defRPr/>
              </a:pPr>
              <a:t>10</a:t>
            </a:fld>
            <a:endParaRPr lang="ja-JP" altLang="en-US" dirty="0"/>
          </a:p>
        </p:txBody>
      </p:sp>
      <p:grpSp>
        <p:nvGrpSpPr>
          <p:cNvPr id="82" name="グループ化 81">
            <a:extLst>
              <a:ext uri="{FF2B5EF4-FFF2-40B4-BE49-F238E27FC236}">
                <a16:creationId xmlns:a16="http://schemas.microsoft.com/office/drawing/2014/main" id="{9C108980-140B-33A2-DE9B-B92AC4A4A07E}"/>
              </a:ext>
            </a:extLst>
          </p:cNvPr>
          <p:cNvGrpSpPr/>
          <p:nvPr/>
        </p:nvGrpSpPr>
        <p:grpSpPr>
          <a:xfrm>
            <a:off x="762167" y="1760405"/>
            <a:ext cx="5040000" cy="2003498"/>
            <a:chOff x="6893012" y="905851"/>
            <a:chExt cx="5040000" cy="2003498"/>
          </a:xfrm>
        </p:grpSpPr>
        <p:sp>
          <p:nvSpPr>
            <p:cNvPr id="8" name="楕円 7">
              <a:extLst>
                <a:ext uri="{FF2B5EF4-FFF2-40B4-BE49-F238E27FC236}">
                  <a16:creationId xmlns:a16="http://schemas.microsoft.com/office/drawing/2014/main" id="{F6D101C2-6074-E6E4-7E5A-9C4D0D36D607}"/>
                </a:ext>
              </a:extLst>
            </p:cNvPr>
            <p:cNvSpPr>
              <a:spLocks noChangeAspect="1"/>
            </p:cNvSpPr>
            <p:nvPr/>
          </p:nvSpPr>
          <p:spPr>
            <a:xfrm>
              <a:off x="7083327" y="1018353"/>
              <a:ext cx="1436115" cy="1436115"/>
            </a:xfrm>
            <a:prstGeom prst="ellipse">
              <a:avLst/>
            </a:prstGeom>
            <a:solidFill>
              <a:srgbClr val="FCF4D0"/>
            </a:solidFill>
            <a:ln w="19050" cap="flat" cmpd="sng" algn="ctr">
              <a:solidFill>
                <a:srgbClr val="A14D07"/>
              </a:solidFill>
              <a:prstDash val="solid"/>
              <a:miter lim="800000"/>
            </a:ln>
            <a:effectLst/>
          </p:spPr>
          <p:txBody>
            <a:bodyPr rtlCol="0" anchor="ctr"/>
            <a:lstStyle/>
            <a:p>
              <a:endParaRPr lang="ja-JP" altLang="en-US"/>
            </a:p>
          </p:txBody>
        </p:sp>
        <p:sp>
          <p:nvSpPr>
            <p:cNvPr id="9" name="楕円 8">
              <a:extLst>
                <a:ext uri="{FF2B5EF4-FFF2-40B4-BE49-F238E27FC236}">
                  <a16:creationId xmlns:a16="http://schemas.microsoft.com/office/drawing/2014/main" id="{2B5869E8-198F-0E71-DEB3-FED965EF47FE}"/>
                </a:ext>
              </a:extLst>
            </p:cNvPr>
            <p:cNvSpPr>
              <a:spLocks noChangeAspect="1"/>
            </p:cNvSpPr>
            <p:nvPr/>
          </p:nvSpPr>
          <p:spPr>
            <a:xfrm>
              <a:off x="7148603" y="1083629"/>
              <a:ext cx="1305560" cy="1305560"/>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10" name="楕円 9">
              <a:extLst>
                <a:ext uri="{FF2B5EF4-FFF2-40B4-BE49-F238E27FC236}">
                  <a16:creationId xmlns:a16="http://schemas.microsoft.com/office/drawing/2014/main" id="{57881576-1954-D71B-B09C-6FCFAA009017}"/>
                </a:ext>
              </a:extLst>
            </p:cNvPr>
            <p:cNvSpPr>
              <a:spLocks noChangeAspect="1"/>
            </p:cNvSpPr>
            <p:nvPr/>
          </p:nvSpPr>
          <p:spPr>
            <a:xfrm>
              <a:off x="7213882" y="1148908"/>
              <a:ext cx="1175005" cy="1175005"/>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11" name="楕円 10">
              <a:extLst>
                <a:ext uri="{FF2B5EF4-FFF2-40B4-BE49-F238E27FC236}">
                  <a16:creationId xmlns:a16="http://schemas.microsoft.com/office/drawing/2014/main" id="{4310C03C-3402-E295-7639-409CB7A751EF}"/>
                </a:ext>
              </a:extLst>
            </p:cNvPr>
            <p:cNvSpPr>
              <a:spLocks noChangeAspect="1"/>
            </p:cNvSpPr>
            <p:nvPr/>
          </p:nvSpPr>
          <p:spPr>
            <a:xfrm>
              <a:off x="7279160" y="1214186"/>
              <a:ext cx="1044449" cy="1044449"/>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12" name="楕円 11">
              <a:extLst>
                <a:ext uri="{FF2B5EF4-FFF2-40B4-BE49-F238E27FC236}">
                  <a16:creationId xmlns:a16="http://schemas.microsoft.com/office/drawing/2014/main" id="{53029482-0111-3453-4DAE-A96B692413AF}"/>
                </a:ext>
              </a:extLst>
            </p:cNvPr>
            <p:cNvSpPr>
              <a:spLocks noChangeAspect="1"/>
            </p:cNvSpPr>
            <p:nvPr/>
          </p:nvSpPr>
          <p:spPr>
            <a:xfrm>
              <a:off x="7344439" y="1279465"/>
              <a:ext cx="913891" cy="913891"/>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13" name="楕円 12">
              <a:extLst>
                <a:ext uri="{FF2B5EF4-FFF2-40B4-BE49-F238E27FC236}">
                  <a16:creationId xmlns:a16="http://schemas.microsoft.com/office/drawing/2014/main" id="{A9FED1A9-6658-5EBB-93D9-9C1406C25731}"/>
                </a:ext>
              </a:extLst>
            </p:cNvPr>
            <p:cNvSpPr>
              <a:spLocks noChangeAspect="1"/>
            </p:cNvSpPr>
            <p:nvPr/>
          </p:nvSpPr>
          <p:spPr>
            <a:xfrm>
              <a:off x="7409717" y="1344743"/>
              <a:ext cx="783335" cy="783335"/>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14" name="楕円 13">
              <a:extLst>
                <a:ext uri="{FF2B5EF4-FFF2-40B4-BE49-F238E27FC236}">
                  <a16:creationId xmlns:a16="http://schemas.microsoft.com/office/drawing/2014/main" id="{B4F2BA75-9806-CF33-6B25-9AB5536E25B9}"/>
                </a:ext>
              </a:extLst>
            </p:cNvPr>
            <p:cNvSpPr>
              <a:spLocks noChangeAspect="1"/>
            </p:cNvSpPr>
            <p:nvPr/>
          </p:nvSpPr>
          <p:spPr>
            <a:xfrm>
              <a:off x="7474993" y="1410019"/>
              <a:ext cx="652780" cy="652780"/>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15" name="楕円 14">
              <a:extLst>
                <a:ext uri="{FF2B5EF4-FFF2-40B4-BE49-F238E27FC236}">
                  <a16:creationId xmlns:a16="http://schemas.microsoft.com/office/drawing/2014/main" id="{C9073578-AA0D-F8ED-682E-BF5126D6101A}"/>
                </a:ext>
              </a:extLst>
            </p:cNvPr>
            <p:cNvSpPr>
              <a:spLocks noChangeAspect="1"/>
            </p:cNvSpPr>
            <p:nvPr/>
          </p:nvSpPr>
          <p:spPr>
            <a:xfrm>
              <a:off x="7540273" y="1475299"/>
              <a:ext cx="522220" cy="522220"/>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16" name="楕円 15">
              <a:extLst>
                <a:ext uri="{FF2B5EF4-FFF2-40B4-BE49-F238E27FC236}">
                  <a16:creationId xmlns:a16="http://schemas.microsoft.com/office/drawing/2014/main" id="{ED4A8746-A908-E46A-824D-7AFB415E0EEC}"/>
                </a:ext>
              </a:extLst>
            </p:cNvPr>
            <p:cNvSpPr>
              <a:spLocks noChangeAspect="1"/>
            </p:cNvSpPr>
            <p:nvPr/>
          </p:nvSpPr>
          <p:spPr>
            <a:xfrm>
              <a:off x="7605552" y="1540578"/>
              <a:ext cx="391665" cy="391665"/>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17" name="楕円 16">
              <a:extLst>
                <a:ext uri="{FF2B5EF4-FFF2-40B4-BE49-F238E27FC236}">
                  <a16:creationId xmlns:a16="http://schemas.microsoft.com/office/drawing/2014/main" id="{6F101BBC-AC66-DF9E-533A-4A3E1B4345DC}"/>
                </a:ext>
              </a:extLst>
            </p:cNvPr>
            <p:cNvSpPr>
              <a:spLocks noChangeAspect="1"/>
            </p:cNvSpPr>
            <p:nvPr/>
          </p:nvSpPr>
          <p:spPr>
            <a:xfrm>
              <a:off x="7670828" y="1605854"/>
              <a:ext cx="261110" cy="261110"/>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18" name="楕円 17">
              <a:extLst>
                <a:ext uri="{FF2B5EF4-FFF2-40B4-BE49-F238E27FC236}">
                  <a16:creationId xmlns:a16="http://schemas.microsoft.com/office/drawing/2014/main" id="{5614E12D-DFF4-450B-3423-ABD52BAAFE33}"/>
                </a:ext>
              </a:extLst>
            </p:cNvPr>
            <p:cNvSpPr>
              <a:spLocks noChangeAspect="1"/>
            </p:cNvSpPr>
            <p:nvPr/>
          </p:nvSpPr>
          <p:spPr>
            <a:xfrm>
              <a:off x="7736107" y="1671133"/>
              <a:ext cx="130555" cy="130555"/>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19" name="楕円 18">
              <a:extLst>
                <a:ext uri="{FF2B5EF4-FFF2-40B4-BE49-F238E27FC236}">
                  <a16:creationId xmlns:a16="http://schemas.microsoft.com/office/drawing/2014/main" id="{2B1E76E2-6039-C62E-6F60-1EF02583D04C}"/>
                </a:ext>
              </a:extLst>
            </p:cNvPr>
            <p:cNvSpPr>
              <a:spLocks noChangeAspect="1"/>
            </p:cNvSpPr>
            <p:nvPr/>
          </p:nvSpPr>
          <p:spPr>
            <a:xfrm>
              <a:off x="7791604" y="1726630"/>
              <a:ext cx="19558" cy="19558"/>
            </a:xfrm>
            <a:prstGeom prst="ellipse">
              <a:avLst/>
            </a:prstGeom>
            <a:solidFill>
              <a:srgbClr val="FCF4D0"/>
            </a:solidFill>
            <a:ln w="19050" cap="flat" cmpd="sng" algn="ctr">
              <a:solidFill>
                <a:srgbClr val="A14D07"/>
              </a:solidFill>
              <a:prstDash val="solid"/>
              <a:miter lim="800000"/>
            </a:ln>
            <a:effectLst/>
          </p:spPr>
          <p:txBody>
            <a:bodyPr rtlCol="0" anchor="ctr"/>
            <a:lstStyle/>
            <a:p>
              <a:endParaRPr lang="ja-JP" altLang="en-US"/>
            </a:p>
          </p:txBody>
        </p:sp>
        <p:sp>
          <p:nvSpPr>
            <p:cNvPr id="28" name="楕円 27">
              <a:extLst>
                <a:ext uri="{FF2B5EF4-FFF2-40B4-BE49-F238E27FC236}">
                  <a16:creationId xmlns:a16="http://schemas.microsoft.com/office/drawing/2014/main" id="{EB720B70-4F57-9FEF-0605-946B956789B7}"/>
                </a:ext>
              </a:extLst>
            </p:cNvPr>
            <p:cNvSpPr>
              <a:spLocks noChangeAspect="1"/>
            </p:cNvSpPr>
            <p:nvPr/>
          </p:nvSpPr>
          <p:spPr>
            <a:xfrm>
              <a:off x="8705604" y="1018353"/>
              <a:ext cx="1436115" cy="1436115"/>
            </a:xfrm>
            <a:prstGeom prst="ellipse">
              <a:avLst/>
            </a:prstGeom>
            <a:solidFill>
              <a:srgbClr val="FCF4D0"/>
            </a:solidFill>
            <a:ln w="19050" cap="flat" cmpd="sng" algn="ctr">
              <a:solidFill>
                <a:srgbClr val="A14D07"/>
              </a:solidFill>
              <a:prstDash val="solid"/>
              <a:miter lim="800000"/>
            </a:ln>
            <a:effectLst/>
          </p:spPr>
          <p:txBody>
            <a:bodyPr rtlCol="0" anchor="ctr"/>
            <a:lstStyle/>
            <a:p>
              <a:endParaRPr lang="ja-JP" altLang="en-US"/>
            </a:p>
          </p:txBody>
        </p:sp>
        <p:sp>
          <p:nvSpPr>
            <p:cNvPr id="29" name="楕円 28">
              <a:extLst>
                <a:ext uri="{FF2B5EF4-FFF2-40B4-BE49-F238E27FC236}">
                  <a16:creationId xmlns:a16="http://schemas.microsoft.com/office/drawing/2014/main" id="{5B5DF9D5-C8EF-0620-7123-791243582EEB}"/>
                </a:ext>
              </a:extLst>
            </p:cNvPr>
            <p:cNvSpPr>
              <a:spLocks noChangeAspect="1"/>
            </p:cNvSpPr>
            <p:nvPr/>
          </p:nvSpPr>
          <p:spPr>
            <a:xfrm>
              <a:off x="8770880" y="1083629"/>
              <a:ext cx="1305560" cy="1305560"/>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30" name="楕円 29">
              <a:extLst>
                <a:ext uri="{FF2B5EF4-FFF2-40B4-BE49-F238E27FC236}">
                  <a16:creationId xmlns:a16="http://schemas.microsoft.com/office/drawing/2014/main" id="{8B3610DE-76E1-C5BF-226B-344F98F6F40E}"/>
                </a:ext>
              </a:extLst>
            </p:cNvPr>
            <p:cNvSpPr>
              <a:spLocks noChangeAspect="1"/>
            </p:cNvSpPr>
            <p:nvPr/>
          </p:nvSpPr>
          <p:spPr>
            <a:xfrm>
              <a:off x="8836159" y="1148908"/>
              <a:ext cx="1175005" cy="1175005"/>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31" name="楕円 30">
              <a:extLst>
                <a:ext uri="{FF2B5EF4-FFF2-40B4-BE49-F238E27FC236}">
                  <a16:creationId xmlns:a16="http://schemas.microsoft.com/office/drawing/2014/main" id="{82AD8A28-43C8-829F-4DAB-8C247525AEED}"/>
                </a:ext>
              </a:extLst>
            </p:cNvPr>
            <p:cNvSpPr>
              <a:spLocks noChangeAspect="1"/>
            </p:cNvSpPr>
            <p:nvPr/>
          </p:nvSpPr>
          <p:spPr>
            <a:xfrm>
              <a:off x="8901437" y="1214186"/>
              <a:ext cx="1044449" cy="1044449"/>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32" name="楕円 31">
              <a:extLst>
                <a:ext uri="{FF2B5EF4-FFF2-40B4-BE49-F238E27FC236}">
                  <a16:creationId xmlns:a16="http://schemas.microsoft.com/office/drawing/2014/main" id="{DA500ED6-1FE4-0CCA-FE98-8B1FD94BA389}"/>
                </a:ext>
              </a:extLst>
            </p:cNvPr>
            <p:cNvSpPr>
              <a:spLocks noChangeAspect="1"/>
            </p:cNvSpPr>
            <p:nvPr/>
          </p:nvSpPr>
          <p:spPr>
            <a:xfrm>
              <a:off x="8966716" y="1279465"/>
              <a:ext cx="913891" cy="913891"/>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33" name="楕円 32">
              <a:extLst>
                <a:ext uri="{FF2B5EF4-FFF2-40B4-BE49-F238E27FC236}">
                  <a16:creationId xmlns:a16="http://schemas.microsoft.com/office/drawing/2014/main" id="{798BC037-A144-23A8-53D5-2E2BC146C8CD}"/>
                </a:ext>
              </a:extLst>
            </p:cNvPr>
            <p:cNvSpPr>
              <a:spLocks noChangeAspect="1"/>
            </p:cNvSpPr>
            <p:nvPr/>
          </p:nvSpPr>
          <p:spPr>
            <a:xfrm>
              <a:off x="9031994" y="1344743"/>
              <a:ext cx="783335" cy="783335"/>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34" name="楕円 33">
              <a:extLst>
                <a:ext uri="{FF2B5EF4-FFF2-40B4-BE49-F238E27FC236}">
                  <a16:creationId xmlns:a16="http://schemas.microsoft.com/office/drawing/2014/main" id="{01F8F62E-4DAD-8FA9-C3AD-A16A66CCBC3F}"/>
                </a:ext>
              </a:extLst>
            </p:cNvPr>
            <p:cNvSpPr>
              <a:spLocks noChangeAspect="1"/>
            </p:cNvSpPr>
            <p:nvPr/>
          </p:nvSpPr>
          <p:spPr>
            <a:xfrm>
              <a:off x="9097270" y="1410019"/>
              <a:ext cx="652780" cy="652780"/>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35" name="楕円 34">
              <a:extLst>
                <a:ext uri="{FF2B5EF4-FFF2-40B4-BE49-F238E27FC236}">
                  <a16:creationId xmlns:a16="http://schemas.microsoft.com/office/drawing/2014/main" id="{C5CD7222-B911-13B8-4DF4-8045E6D7ABC4}"/>
                </a:ext>
              </a:extLst>
            </p:cNvPr>
            <p:cNvSpPr>
              <a:spLocks noChangeAspect="1"/>
            </p:cNvSpPr>
            <p:nvPr/>
          </p:nvSpPr>
          <p:spPr>
            <a:xfrm>
              <a:off x="9162550" y="1475299"/>
              <a:ext cx="522220" cy="522220"/>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36" name="楕円 35">
              <a:extLst>
                <a:ext uri="{FF2B5EF4-FFF2-40B4-BE49-F238E27FC236}">
                  <a16:creationId xmlns:a16="http://schemas.microsoft.com/office/drawing/2014/main" id="{A7CCBD34-3E62-6885-38CB-D5F52BB0AC92}"/>
                </a:ext>
              </a:extLst>
            </p:cNvPr>
            <p:cNvSpPr>
              <a:spLocks noChangeAspect="1"/>
            </p:cNvSpPr>
            <p:nvPr/>
          </p:nvSpPr>
          <p:spPr>
            <a:xfrm>
              <a:off x="9227829" y="1540578"/>
              <a:ext cx="391665" cy="391665"/>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37" name="楕円 36">
              <a:extLst>
                <a:ext uri="{FF2B5EF4-FFF2-40B4-BE49-F238E27FC236}">
                  <a16:creationId xmlns:a16="http://schemas.microsoft.com/office/drawing/2014/main" id="{A3751199-3725-48A6-FB29-FF19AE9144F3}"/>
                </a:ext>
              </a:extLst>
            </p:cNvPr>
            <p:cNvSpPr>
              <a:spLocks noChangeAspect="1"/>
            </p:cNvSpPr>
            <p:nvPr/>
          </p:nvSpPr>
          <p:spPr>
            <a:xfrm>
              <a:off x="9293105" y="1605854"/>
              <a:ext cx="261110" cy="261110"/>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38" name="楕円 37">
              <a:extLst>
                <a:ext uri="{FF2B5EF4-FFF2-40B4-BE49-F238E27FC236}">
                  <a16:creationId xmlns:a16="http://schemas.microsoft.com/office/drawing/2014/main" id="{4439C945-F3B9-7596-6D79-021A74ABD0E6}"/>
                </a:ext>
              </a:extLst>
            </p:cNvPr>
            <p:cNvSpPr>
              <a:spLocks noChangeAspect="1"/>
            </p:cNvSpPr>
            <p:nvPr/>
          </p:nvSpPr>
          <p:spPr>
            <a:xfrm>
              <a:off x="9358384" y="1671133"/>
              <a:ext cx="130555" cy="130555"/>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39" name="楕円 38">
              <a:extLst>
                <a:ext uri="{FF2B5EF4-FFF2-40B4-BE49-F238E27FC236}">
                  <a16:creationId xmlns:a16="http://schemas.microsoft.com/office/drawing/2014/main" id="{4908D64A-A2D2-631B-972B-0BFB1203A63D}"/>
                </a:ext>
              </a:extLst>
            </p:cNvPr>
            <p:cNvSpPr>
              <a:spLocks noChangeAspect="1"/>
            </p:cNvSpPr>
            <p:nvPr/>
          </p:nvSpPr>
          <p:spPr>
            <a:xfrm>
              <a:off x="9413881" y="1726630"/>
              <a:ext cx="19558" cy="19558"/>
            </a:xfrm>
            <a:prstGeom prst="ellipse">
              <a:avLst/>
            </a:prstGeom>
            <a:solidFill>
              <a:srgbClr val="FCF4D0"/>
            </a:solidFill>
            <a:ln w="19050" cap="flat" cmpd="sng" algn="ctr">
              <a:solidFill>
                <a:srgbClr val="A14D07"/>
              </a:solidFill>
              <a:prstDash val="solid"/>
              <a:miter lim="800000"/>
            </a:ln>
            <a:effectLst/>
          </p:spPr>
          <p:txBody>
            <a:bodyPr rtlCol="0" anchor="ctr"/>
            <a:lstStyle/>
            <a:p>
              <a:endParaRPr lang="ja-JP" altLang="en-US"/>
            </a:p>
          </p:txBody>
        </p:sp>
        <p:sp>
          <p:nvSpPr>
            <p:cNvPr id="40" name="楕円 39">
              <a:extLst>
                <a:ext uri="{FF2B5EF4-FFF2-40B4-BE49-F238E27FC236}">
                  <a16:creationId xmlns:a16="http://schemas.microsoft.com/office/drawing/2014/main" id="{B8CE7813-1E94-6396-CD56-C15AB7FA1B5B}"/>
                </a:ext>
              </a:extLst>
            </p:cNvPr>
            <p:cNvSpPr>
              <a:spLocks noChangeAspect="1"/>
            </p:cNvSpPr>
            <p:nvPr/>
          </p:nvSpPr>
          <p:spPr>
            <a:xfrm>
              <a:off x="10302243" y="1008574"/>
              <a:ext cx="1436115" cy="1436115"/>
            </a:xfrm>
            <a:prstGeom prst="ellipse">
              <a:avLst/>
            </a:prstGeom>
            <a:solidFill>
              <a:srgbClr val="FCF4D0"/>
            </a:solidFill>
            <a:ln w="19050" cap="flat" cmpd="sng" algn="ctr">
              <a:solidFill>
                <a:srgbClr val="A14D07"/>
              </a:solidFill>
              <a:prstDash val="solid"/>
              <a:miter lim="800000"/>
            </a:ln>
            <a:effectLst/>
          </p:spPr>
          <p:txBody>
            <a:bodyPr rtlCol="0" anchor="ctr"/>
            <a:lstStyle/>
            <a:p>
              <a:endParaRPr lang="ja-JP" altLang="en-US"/>
            </a:p>
          </p:txBody>
        </p:sp>
        <p:sp>
          <p:nvSpPr>
            <p:cNvPr id="41" name="楕円 40">
              <a:extLst>
                <a:ext uri="{FF2B5EF4-FFF2-40B4-BE49-F238E27FC236}">
                  <a16:creationId xmlns:a16="http://schemas.microsoft.com/office/drawing/2014/main" id="{9A5C7382-87D5-A9B2-75EF-C941E1180378}"/>
                </a:ext>
              </a:extLst>
            </p:cNvPr>
            <p:cNvSpPr>
              <a:spLocks noChangeAspect="1"/>
            </p:cNvSpPr>
            <p:nvPr/>
          </p:nvSpPr>
          <p:spPr>
            <a:xfrm>
              <a:off x="10367519" y="1073850"/>
              <a:ext cx="1305560" cy="1305560"/>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42" name="楕円 41">
              <a:extLst>
                <a:ext uri="{FF2B5EF4-FFF2-40B4-BE49-F238E27FC236}">
                  <a16:creationId xmlns:a16="http://schemas.microsoft.com/office/drawing/2014/main" id="{65FE45FC-38B8-B325-09B9-6D4B384EDC7D}"/>
                </a:ext>
              </a:extLst>
            </p:cNvPr>
            <p:cNvSpPr>
              <a:spLocks noChangeAspect="1"/>
            </p:cNvSpPr>
            <p:nvPr/>
          </p:nvSpPr>
          <p:spPr>
            <a:xfrm>
              <a:off x="10432798" y="1139129"/>
              <a:ext cx="1175005" cy="1175005"/>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43" name="楕円 42">
              <a:extLst>
                <a:ext uri="{FF2B5EF4-FFF2-40B4-BE49-F238E27FC236}">
                  <a16:creationId xmlns:a16="http://schemas.microsoft.com/office/drawing/2014/main" id="{7DD12AF0-DC2F-FAC3-A490-6F8159D271FC}"/>
                </a:ext>
              </a:extLst>
            </p:cNvPr>
            <p:cNvSpPr>
              <a:spLocks noChangeAspect="1"/>
            </p:cNvSpPr>
            <p:nvPr/>
          </p:nvSpPr>
          <p:spPr>
            <a:xfrm>
              <a:off x="10498076" y="1204407"/>
              <a:ext cx="1044449" cy="1044449"/>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44" name="楕円 43">
              <a:extLst>
                <a:ext uri="{FF2B5EF4-FFF2-40B4-BE49-F238E27FC236}">
                  <a16:creationId xmlns:a16="http://schemas.microsoft.com/office/drawing/2014/main" id="{0893765C-5AA2-82CF-B85A-3C72B6B7C63E}"/>
                </a:ext>
              </a:extLst>
            </p:cNvPr>
            <p:cNvSpPr>
              <a:spLocks noChangeAspect="1"/>
            </p:cNvSpPr>
            <p:nvPr/>
          </p:nvSpPr>
          <p:spPr>
            <a:xfrm>
              <a:off x="10563355" y="1269686"/>
              <a:ext cx="913891" cy="913891"/>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45" name="楕円 44">
              <a:extLst>
                <a:ext uri="{FF2B5EF4-FFF2-40B4-BE49-F238E27FC236}">
                  <a16:creationId xmlns:a16="http://schemas.microsoft.com/office/drawing/2014/main" id="{DB4A9632-BD4C-377C-559C-EA2A3DA752AF}"/>
                </a:ext>
              </a:extLst>
            </p:cNvPr>
            <p:cNvSpPr>
              <a:spLocks noChangeAspect="1"/>
            </p:cNvSpPr>
            <p:nvPr/>
          </p:nvSpPr>
          <p:spPr>
            <a:xfrm>
              <a:off x="10628633" y="1334964"/>
              <a:ext cx="783335" cy="783335"/>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46" name="楕円 45">
              <a:extLst>
                <a:ext uri="{FF2B5EF4-FFF2-40B4-BE49-F238E27FC236}">
                  <a16:creationId xmlns:a16="http://schemas.microsoft.com/office/drawing/2014/main" id="{D7AC0CE3-2928-3537-7394-CB48085E6367}"/>
                </a:ext>
              </a:extLst>
            </p:cNvPr>
            <p:cNvSpPr>
              <a:spLocks noChangeAspect="1"/>
            </p:cNvSpPr>
            <p:nvPr/>
          </p:nvSpPr>
          <p:spPr>
            <a:xfrm>
              <a:off x="10693909" y="1400240"/>
              <a:ext cx="652780" cy="652780"/>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47" name="楕円 46">
              <a:extLst>
                <a:ext uri="{FF2B5EF4-FFF2-40B4-BE49-F238E27FC236}">
                  <a16:creationId xmlns:a16="http://schemas.microsoft.com/office/drawing/2014/main" id="{22B25F44-1B28-89F6-FF25-906BEA297B8F}"/>
                </a:ext>
              </a:extLst>
            </p:cNvPr>
            <p:cNvSpPr>
              <a:spLocks noChangeAspect="1"/>
            </p:cNvSpPr>
            <p:nvPr/>
          </p:nvSpPr>
          <p:spPr>
            <a:xfrm>
              <a:off x="10759189" y="1465520"/>
              <a:ext cx="522220" cy="522220"/>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48" name="楕円 47">
              <a:extLst>
                <a:ext uri="{FF2B5EF4-FFF2-40B4-BE49-F238E27FC236}">
                  <a16:creationId xmlns:a16="http://schemas.microsoft.com/office/drawing/2014/main" id="{7F2DE9BC-9FD6-EB1E-EEEB-16020803A5FD}"/>
                </a:ext>
              </a:extLst>
            </p:cNvPr>
            <p:cNvSpPr>
              <a:spLocks noChangeAspect="1"/>
            </p:cNvSpPr>
            <p:nvPr/>
          </p:nvSpPr>
          <p:spPr>
            <a:xfrm>
              <a:off x="10824468" y="1530799"/>
              <a:ext cx="391665" cy="391665"/>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49" name="楕円 48">
              <a:extLst>
                <a:ext uri="{FF2B5EF4-FFF2-40B4-BE49-F238E27FC236}">
                  <a16:creationId xmlns:a16="http://schemas.microsoft.com/office/drawing/2014/main" id="{F0550983-2B29-DCDE-0C0E-096EA725B53C}"/>
                </a:ext>
              </a:extLst>
            </p:cNvPr>
            <p:cNvSpPr>
              <a:spLocks noChangeAspect="1"/>
            </p:cNvSpPr>
            <p:nvPr/>
          </p:nvSpPr>
          <p:spPr>
            <a:xfrm>
              <a:off x="10889744" y="1596075"/>
              <a:ext cx="261110" cy="261110"/>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50" name="楕円 49">
              <a:extLst>
                <a:ext uri="{FF2B5EF4-FFF2-40B4-BE49-F238E27FC236}">
                  <a16:creationId xmlns:a16="http://schemas.microsoft.com/office/drawing/2014/main" id="{C1B9C065-1740-37E0-854D-F839A6E593E3}"/>
                </a:ext>
              </a:extLst>
            </p:cNvPr>
            <p:cNvSpPr>
              <a:spLocks noChangeAspect="1"/>
            </p:cNvSpPr>
            <p:nvPr/>
          </p:nvSpPr>
          <p:spPr>
            <a:xfrm>
              <a:off x="10955023" y="1661354"/>
              <a:ext cx="130555" cy="130555"/>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51" name="楕円 50">
              <a:extLst>
                <a:ext uri="{FF2B5EF4-FFF2-40B4-BE49-F238E27FC236}">
                  <a16:creationId xmlns:a16="http://schemas.microsoft.com/office/drawing/2014/main" id="{845C93D0-6184-C1EE-7C10-9E844CFA279E}"/>
                </a:ext>
              </a:extLst>
            </p:cNvPr>
            <p:cNvSpPr>
              <a:spLocks noChangeAspect="1"/>
            </p:cNvSpPr>
            <p:nvPr/>
          </p:nvSpPr>
          <p:spPr>
            <a:xfrm>
              <a:off x="11010520" y="1716851"/>
              <a:ext cx="19558" cy="19558"/>
            </a:xfrm>
            <a:prstGeom prst="ellipse">
              <a:avLst/>
            </a:prstGeom>
            <a:solidFill>
              <a:srgbClr val="FCF4D0"/>
            </a:solidFill>
            <a:ln w="19050" cap="flat" cmpd="sng" algn="ctr">
              <a:solidFill>
                <a:srgbClr val="A14D07"/>
              </a:solidFill>
              <a:prstDash val="solid"/>
              <a:miter lim="800000"/>
            </a:ln>
            <a:effectLst/>
          </p:spPr>
          <p:txBody>
            <a:bodyPr rtlCol="0" anchor="ctr"/>
            <a:lstStyle/>
            <a:p>
              <a:endParaRPr lang="ja-JP" altLang="en-US"/>
            </a:p>
          </p:txBody>
        </p:sp>
        <p:sp>
          <p:nvSpPr>
            <p:cNvPr id="52" name="フリーフォーム: 図形 51">
              <a:extLst>
                <a:ext uri="{FF2B5EF4-FFF2-40B4-BE49-F238E27FC236}">
                  <a16:creationId xmlns:a16="http://schemas.microsoft.com/office/drawing/2014/main" id="{19C08160-901E-CCB1-429C-F5F5C5DF9BF8}"/>
                </a:ext>
              </a:extLst>
            </p:cNvPr>
            <p:cNvSpPr/>
            <p:nvPr/>
          </p:nvSpPr>
          <p:spPr>
            <a:xfrm>
              <a:off x="8092462" y="1354719"/>
              <a:ext cx="211016" cy="241160"/>
            </a:xfrm>
            <a:custGeom>
              <a:avLst/>
              <a:gdLst>
                <a:gd name="connsiteX0" fmla="*/ 120580 w 211016"/>
                <a:gd name="connsiteY0" fmla="*/ 241160 h 241160"/>
                <a:gd name="connsiteX1" fmla="*/ 120580 w 211016"/>
                <a:gd name="connsiteY1" fmla="*/ 241160 h 241160"/>
                <a:gd name="connsiteX2" fmla="*/ 80387 w 211016"/>
                <a:gd name="connsiteY2" fmla="*/ 110532 h 241160"/>
                <a:gd name="connsiteX3" fmla="*/ 20097 w 211016"/>
                <a:gd name="connsiteY3" fmla="*/ 70338 h 241160"/>
                <a:gd name="connsiteX4" fmla="*/ 0 w 211016"/>
                <a:gd name="connsiteY4" fmla="*/ 20096 h 241160"/>
                <a:gd name="connsiteX5" fmla="*/ 40194 w 211016"/>
                <a:gd name="connsiteY5" fmla="*/ 0 h 241160"/>
                <a:gd name="connsiteX6" fmla="*/ 150726 w 211016"/>
                <a:gd name="connsiteY6" fmla="*/ 60290 h 241160"/>
                <a:gd name="connsiteX7" fmla="*/ 211016 w 211016"/>
                <a:gd name="connsiteY7" fmla="*/ 160773 h 241160"/>
                <a:gd name="connsiteX8" fmla="*/ 190919 w 211016"/>
                <a:gd name="connsiteY8" fmla="*/ 231112 h 241160"/>
                <a:gd name="connsiteX9" fmla="*/ 120580 w 211016"/>
                <a:gd name="connsiteY9" fmla="*/ 241160 h 24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016" h="241160">
                  <a:moveTo>
                    <a:pt x="120580" y="241160"/>
                  </a:moveTo>
                  <a:lnTo>
                    <a:pt x="120580" y="241160"/>
                  </a:lnTo>
                  <a:cubicBezTo>
                    <a:pt x="107182" y="197617"/>
                    <a:pt x="103485" y="149799"/>
                    <a:pt x="80387" y="110532"/>
                  </a:cubicBezTo>
                  <a:cubicBezTo>
                    <a:pt x="68141" y="89713"/>
                    <a:pt x="36144" y="88390"/>
                    <a:pt x="20097" y="70338"/>
                  </a:cubicBezTo>
                  <a:cubicBezTo>
                    <a:pt x="8114" y="56857"/>
                    <a:pt x="6699" y="36843"/>
                    <a:pt x="0" y="20096"/>
                  </a:cubicBezTo>
                  <a:cubicBezTo>
                    <a:pt x="13398" y="13397"/>
                    <a:pt x="25215" y="0"/>
                    <a:pt x="40194" y="0"/>
                  </a:cubicBezTo>
                  <a:cubicBezTo>
                    <a:pt x="89560" y="0"/>
                    <a:pt x="123743" y="22514"/>
                    <a:pt x="150726" y="60290"/>
                  </a:cubicBezTo>
                  <a:cubicBezTo>
                    <a:pt x="173430" y="92075"/>
                    <a:pt x="211016" y="160773"/>
                    <a:pt x="211016" y="160773"/>
                  </a:cubicBezTo>
                  <a:cubicBezTo>
                    <a:pt x="204317" y="184219"/>
                    <a:pt x="206976" y="212761"/>
                    <a:pt x="190919" y="231112"/>
                  </a:cubicBezTo>
                  <a:cubicBezTo>
                    <a:pt x="179672" y="243965"/>
                    <a:pt x="132303" y="239485"/>
                    <a:pt x="120580" y="241160"/>
                  </a:cubicBezTo>
                  <a:close/>
                </a:path>
              </a:pathLst>
            </a:custGeom>
            <a:solidFill>
              <a:schemeClr val="accent2">
                <a:lumMod val="20000"/>
                <a:lumOff val="80000"/>
              </a:schemeClr>
            </a:solid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図形 52">
              <a:extLst>
                <a:ext uri="{FF2B5EF4-FFF2-40B4-BE49-F238E27FC236}">
                  <a16:creationId xmlns:a16="http://schemas.microsoft.com/office/drawing/2014/main" id="{26B6E368-2392-C2C9-78FC-2A273B1BF80C}"/>
                </a:ext>
              </a:extLst>
            </p:cNvPr>
            <p:cNvSpPr/>
            <p:nvPr/>
          </p:nvSpPr>
          <p:spPr>
            <a:xfrm rot="1901706">
              <a:off x="9362914" y="1280600"/>
              <a:ext cx="701191" cy="303046"/>
            </a:xfrm>
            <a:custGeom>
              <a:avLst/>
              <a:gdLst>
                <a:gd name="connsiteX0" fmla="*/ 120580 w 211016"/>
                <a:gd name="connsiteY0" fmla="*/ 241160 h 241160"/>
                <a:gd name="connsiteX1" fmla="*/ 120580 w 211016"/>
                <a:gd name="connsiteY1" fmla="*/ 241160 h 241160"/>
                <a:gd name="connsiteX2" fmla="*/ 80387 w 211016"/>
                <a:gd name="connsiteY2" fmla="*/ 110532 h 241160"/>
                <a:gd name="connsiteX3" fmla="*/ 20097 w 211016"/>
                <a:gd name="connsiteY3" fmla="*/ 70338 h 241160"/>
                <a:gd name="connsiteX4" fmla="*/ 0 w 211016"/>
                <a:gd name="connsiteY4" fmla="*/ 20096 h 241160"/>
                <a:gd name="connsiteX5" fmla="*/ 40194 w 211016"/>
                <a:gd name="connsiteY5" fmla="*/ 0 h 241160"/>
                <a:gd name="connsiteX6" fmla="*/ 150726 w 211016"/>
                <a:gd name="connsiteY6" fmla="*/ 60290 h 241160"/>
                <a:gd name="connsiteX7" fmla="*/ 211016 w 211016"/>
                <a:gd name="connsiteY7" fmla="*/ 160773 h 241160"/>
                <a:gd name="connsiteX8" fmla="*/ 190919 w 211016"/>
                <a:gd name="connsiteY8" fmla="*/ 231112 h 241160"/>
                <a:gd name="connsiteX9" fmla="*/ 120580 w 211016"/>
                <a:gd name="connsiteY9" fmla="*/ 241160 h 24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016" h="241160">
                  <a:moveTo>
                    <a:pt x="120580" y="241160"/>
                  </a:moveTo>
                  <a:lnTo>
                    <a:pt x="120580" y="241160"/>
                  </a:lnTo>
                  <a:cubicBezTo>
                    <a:pt x="107182" y="197617"/>
                    <a:pt x="103485" y="149799"/>
                    <a:pt x="80387" y="110532"/>
                  </a:cubicBezTo>
                  <a:cubicBezTo>
                    <a:pt x="68141" y="89713"/>
                    <a:pt x="36144" y="88390"/>
                    <a:pt x="20097" y="70338"/>
                  </a:cubicBezTo>
                  <a:cubicBezTo>
                    <a:pt x="8114" y="56857"/>
                    <a:pt x="6699" y="36843"/>
                    <a:pt x="0" y="20096"/>
                  </a:cubicBezTo>
                  <a:cubicBezTo>
                    <a:pt x="13398" y="13397"/>
                    <a:pt x="25215" y="0"/>
                    <a:pt x="40194" y="0"/>
                  </a:cubicBezTo>
                  <a:cubicBezTo>
                    <a:pt x="89560" y="0"/>
                    <a:pt x="123743" y="22514"/>
                    <a:pt x="150726" y="60290"/>
                  </a:cubicBezTo>
                  <a:cubicBezTo>
                    <a:pt x="173430" y="92075"/>
                    <a:pt x="211016" y="160773"/>
                    <a:pt x="211016" y="160773"/>
                  </a:cubicBezTo>
                  <a:cubicBezTo>
                    <a:pt x="204317" y="184219"/>
                    <a:pt x="206976" y="212761"/>
                    <a:pt x="190919" y="231112"/>
                  </a:cubicBezTo>
                  <a:cubicBezTo>
                    <a:pt x="179672" y="243965"/>
                    <a:pt x="132303" y="239485"/>
                    <a:pt x="120580" y="241160"/>
                  </a:cubicBezTo>
                  <a:close/>
                </a:path>
              </a:pathLst>
            </a:custGeom>
            <a:solidFill>
              <a:schemeClr val="accent2">
                <a:lumMod val="20000"/>
                <a:lumOff val="80000"/>
              </a:schemeClr>
            </a:solid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図形 53">
              <a:extLst>
                <a:ext uri="{FF2B5EF4-FFF2-40B4-BE49-F238E27FC236}">
                  <a16:creationId xmlns:a16="http://schemas.microsoft.com/office/drawing/2014/main" id="{384E12CD-8536-CB9B-EEFE-29B85C5C68E0}"/>
                </a:ext>
              </a:extLst>
            </p:cNvPr>
            <p:cNvSpPr/>
            <p:nvPr/>
          </p:nvSpPr>
          <p:spPr>
            <a:xfrm>
              <a:off x="10492676" y="1128577"/>
              <a:ext cx="1109727" cy="591973"/>
            </a:xfrm>
            <a:custGeom>
              <a:avLst/>
              <a:gdLst>
                <a:gd name="connsiteX0" fmla="*/ 1336430 w 1507252"/>
                <a:gd name="connsiteY0" fmla="*/ 854503 h 856766"/>
                <a:gd name="connsiteX1" fmla="*/ 1336430 w 1507252"/>
                <a:gd name="connsiteY1" fmla="*/ 854503 h 856766"/>
                <a:gd name="connsiteX2" fmla="*/ 1276140 w 1507252"/>
                <a:gd name="connsiteY2" fmla="*/ 693730 h 856766"/>
                <a:gd name="connsiteX3" fmla="*/ 1245995 w 1507252"/>
                <a:gd name="connsiteY3" fmla="*/ 663585 h 856766"/>
                <a:gd name="connsiteX4" fmla="*/ 1225898 w 1507252"/>
                <a:gd name="connsiteY4" fmla="*/ 583198 h 856766"/>
                <a:gd name="connsiteX5" fmla="*/ 1205802 w 1507252"/>
                <a:gd name="connsiteY5" fmla="*/ 543004 h 856766"/>
                <a:gd name="connsiteX6" fmla="*/ 1195753 w 1507252"/>
                <a:gd name="connsiteY6" fmla="*/ 512859 h 856766"/>
                <a:gd name="connsiteX7" fmla="*/ 1185705 w 1507252"/>
                <a:gd name="connsiteY7" fmla="*/ 452569 h 856766"/>
                <a:gd name="connsiteX8" fmla="*/ 1105318 w 1507252"/>
                <a:gd name="connsiteY8" fmla="*/ 352086 h 856766"/>
                <a:gd name="connsiteX9" fmla="*/ 1004835 w 1507252"/>
                <a:gd name="connsiteY9" fmla="*/ 281747 h 856766"/>
                <a:gd name="connsiteX10" fmla="*/ 944545 w 1507252"/>
                <a:gd name="connsiteY10" fmla="*/ 251602 h 856766"/>
                <a:gd name="connsiteX11" fmla="*/ 844061 w 1507252"/>
                <a:gd name="connsiteY11" fmla="*/ 221457 h 856766"/>
                <a:gd name="connsiteX12" fmla="*/ 422030 w 1507252"/>
                <a:gd name="connsiteY12" fmla="*/ 241554 h 856766"/>
                <a:gd name="connsiteX13" fmla="*/ 381837 w 1507252"/>
                <a:gd name="connsiteY13" fmla="*/ 281747 h 856766"/>
                <a:gd name="connsiteX14" fmla="*/ 371789 w 1507252"/>
                <a:gd name="connsiteY14" fmla="*/ 331989 h 856766"/>
                <a:gd name="connsiteX15" fmla="*/ 351692 w 1507252"/>
                <a:gd name="connsiteY15" fmla="*/ 372182 h 856766"/>
                <a:gd name="connsiteX16" fmla="*/ 271305 w 1507252"/>
                <a:gd name="connsiteY16" fmla="*/ 442521 h 856766"/>
                <a:gd name="connsiteX17" fmla="*/ 251208 w 1507252"/>
                <a:gd name="connsiteY17" fmla="*/ 543004 h 856766"/>
                <a:gd name="connsiteX18" fmla="*/ 221063 w 1507252"/>
                <a:gd name="connsiteY18" fmla="*/ 633440 h 856766"/>
                <a:gd name="connsiteX19" fmla="*/ 211015 w 1507252"/>
                <a:gd name="connsiteY19" fmla="*/ 703778 h 856766"/>
                <a:gd name="connsiteX20" fmla="*/ 140676 w 1507252"/>
                <a:gd name="connsiteY20" fmla="*/ 794213 h 856766"/>
                <a:gd name="connsiteX21" fmla="*/ 70338 w 1507252"/>
                <a:gd name="connsiteY21" fmla="*/ 774117 h 856766"/>
                <a:gd name="connsiteX22" fmla="*/ 0 w 1507252"/>
                <a:gd name="connsiteY22" fmla="*/ 683681 h 856766"/>
                <a:gd name="connsiteX23" fmla="*/ 10048 w 1507252"/>
                <a:gd name="connsiteY23" fmla="*/ 543004 h 856766"/>
                <a:gd name="connsiteX24" fmla="*/ 20096 w 1507252"/>
                <a:gd name="connsiteY24" fmla="*/ 482714 h 856766"/>
                <a:gd name="connsiteX25" fmla="*/ 50241 w 1507252"/>
                <a:gd name="connsiteY25" fmla="*/ 452569 h 856766"/>
                <a:gd name="connsiteX26" fmla="*/ 90435 w 1507252"/>
                <a:gd name="connsiteY26" fmla="*/ 382231 h 856766"/>
                <a:gd name="connsiteX27" fmla="*/ 110531 w 1507252"/>
                <a:gd name="connsiteY27" fmla="*/ 342037 h 856766"/>
                <a:gd name="connsiteX28" fmla="*/ 160773 w 1507252"/>
                <a:gd name="connsiteY28" fmla="*/ 261651 h 856766"/>
                <a:gd name="connsiteX29" fmla="*/ 180870 w 1507252"/>
                <a:gd name="connsiteY29" fmla="*/ 201361 h 856766"/>
                <a:gd name="connsiteX30" fmla="*/ 211015 w 1507252"/>
                <a:gd name="connsiteY30" fmla="*/ 171215 h 856766"/>
                <a:gd name="connsiteX31" fmla="*/ 281353 w 1507252"/>
                <a:gd name="connsiteY31" fmla="*/ 80780 h 856766"/>
                <a:gd name="connsiteX32" fmla="*/ 442127 w 1507252"/>
                <a:gd name="connsiteY32" fmla="*/ 393 h 856766"/>
                <a:gd name="connsiteX33" fmla="*/ 994786 w 1507252"/>
                <a:gd name="connsiteY33" fmla="*/ 50635 h 856766"/>
                <a:gd name="connsiteX34" fmla="*/ 1185705 w 1507252"/>
                <a:gd name="connsiteY34" fmla="*/ 131022 h 856766"/>
                <a:gd name="connsiteX35" fmla="*/ 1256043 w 1507252"/>
                <a:gd name="connsiteY35" fmla="*/ 191312 h 856766"/>
                <a:gd name="connsiteX36" fmla="*/ 1376624 w 1507252"/>
                <a:gd name="connsiteY36" fmla="*/ 382231 h 856766"/>
                <a:gd name="connsiteX37" fmla="*/ 1406769 w 1507252"/>
                <a:gd name="connsiteY37" fmla="*/ 482714 h 856766"/>
                <a:gd name="connsiteX38" fmla="*/ 1426865 w 1507252"/>
                <a:gd name="connsiteY38" fmla="*/ 532956 h 856766"/>
                <a:gd name="connsiteX39" fmla="*/ 1497204 w 1507252"/>
                <a:gd name="connsiteY39" fmla="*/ 713826 h 856766"/>
                <a:gd name="connsiteX40" fmla="*/ 1507252 w 1507252"/>
                <a:gd name="connsiteY40" fmla="*/ 754020 h 856766"/>
                <a:gd name="connsiteX41" fmla="*/ 1497204 w 1507252"/>
                <a:gd name="connsiteY41" fmla="*/ 794213 h 856766"/>
                <a:gd name="connsiteX42" fmla="*/ 1446962 w 1507252"/>
                <a:gd name="connsiteY42" fmla="*/ 854503 h 856766"/>
                <a:gd name="connsiteX43" fmla="*/ 1336430 w 1507252"/>
                <a:gd name="connsiteY43" fmla="*/ 854503 h 85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07252" h="856766">
                  <a:moveTo>
                    <a:pt x="1336430" y="854503"/>
                  </a:moveTo>
                  <a:lnTo>
                    <a:pt x="1336430" y="854503"/>
                  </a:lnTo>
                  <a:cubicBezTo>
                    <a:pt x="1319262" y="797276"/>
                    <a:pt x="1309437" y="743676"/>
                    <a:pt x="1276140" y="693730"/>
                  </a:cubicBezTo>
                  <a:cubicBezTo>
                    <a:pt x="1268257" y="681906"/>
                    <a:pt x="1256043" y="673633"/>
                    <a:pt x="1245995" y="663585"/>
                  </a:cubicBezTo>
                  <a:cubicBezTo>
                    <a:pt x="1239296" y="636789"/>
                    <a:pt x="1234632" y="609401"/>
                    <a:pt x="1225898" y="583198"/>
                  </a:cubicBezTo>
                  <a:cubicBezTo>
                    <a:pt x="1221161" y="568987"/>
                    <a:pt x="1211703" y="556772"/>
                    <a:pt x="1205802" y="543004"/>
                  </a:cubicBezTo>
                  <a:cubicBezTo>
                    <a:pt x="1201630" y="533268"/>
                    <a:pt x="1199103" y="522907"/>
                    <a:pt x="1195753" y="512859"/>
                  </a:cubicBezTo>
                  <a:cubicBezTo>
                    <a:pt x="1192404" y="492762"/>
                    <a:pt x="1191559" y="472084"/>
                    <a:pt x="1185705" y="452569"/>
                  </a:cubicBezTo>
                  <a:cubicBezTo>
                    <a:pt x="1171645" y="405703"/>
                    <a:pt x="1140628" y="387396"/>
                    <a:pt x="1105318" y="352086"/>
                  </a:cubicBezTo>
                  <a:cubicBezTo>
                    <a:pt x="1059186" y="305954"/>
                    <a:pt x="1081605" y="323085"/>
                    <a:pt x="1004835" y="281747"/>
                  </a:cubicBezTo>
                  <a:cubicBezTo>
                    <a:pt x="985052" y="271094"/>
                    <a:pt x="965583" y="259491"/>
                    <a:pt x="944545" y="251602"/>
                  </a:cubicBezTo>
                  <a:cubicBezTo>
                    <a:pt x="911802" y="239323"/>
                    <a:pt x="877556" y="231505"/>
                    <a:pt x="844061" y="221457"/>
                  </a:cubicBezTo>
                  <a:cubicBezTo>
                    <a:pt x="703384" y="228156"/>
                    <a:pt x="561683" y="223338"/>
                    <a:pt x="422030" y="241554"/>
                  </a:cubicBezTo>
                  <a:cubicBezTo>
                    <a:pt x="403242" y="244005"/>
                    <a:pt x="391038" y="265184"/>
                    <a:pt x="381837" y="281747"/>
                  </a:cubicBezTo>
                  <a:cubicBezTo>
                    <a:pt x="373543" y="296677"/>
                    <a:pt x="377190" y="315786"/>
                    <a:pt x="371789" y="331989"/>
                  </a:cubicBezTo>
                  <a:cubicBezTo>
                    <a:pt x="367052" y="346199"/>
                    <a:pt x="360398" y="359993"/>
                    <a:pt x="351692" y="372182"/>
                  </a:cubicBezTo>
                  <a:cubicBezTo>
                    <a:pt x="336586" y="393331"/>
                    <a:pt x="287060" y="429917"/>
                    <a:pt x="271305" y="442521"/>
                  </a:cubicBezTo>
                  <a:cubicBezTo>
                    <a:pt x="264606" y="476015"/>
                    <a:pt x="259901" y="509971"/>
                    <a:pt x="251208" y="543004"/>
                  </a:cubicBezTo>
                  <a:cubicBezTo>
                    <a:pt x="243121" y="573734"/>
                    <a:pt x="228770" y="602613"/>
                    <a:pt x="221063" y="633440"/>
                  </a:cubicBezTo>
                  <a:cubicBezTo>
                    <a:pt x="215319" y="656417"/>
                    <a:pt x="218504" y="681309"/>
                    <a:pt x="211015" y="703778"/>
                  </a:cubicBezTo>
                  <a:cubicBezTo>
                    <a:pt x="197717" y="743673"/>
                    <a:pt x="168879" y="766010"/>
                    <a:pt x="140676" y="794213"/>
                  </a:cubicBezTo>
                  <a:cubicBezTo>
                    <a:pt x="117230" y="787514"/>
                    <a:pt x="90627" y="787643"/>
                    <a:pt x="70338" y="774117"/>
                  </a:cubicBezTo>
                  <a:cubicBezTo>
                    <a:pt x="49466" y="760202"/>
                    <a:pt x="17480" y="709901"/>
                    <a:pt x="0" y="683681"/>
                  </a:cubicBezTo>
                  <a:cubicBezTo>
                    <a:pt x="3349" y="636789"/>
                    <a:pt x="5370" y="589783"/>
                    <a:pt x="10048" y="543004"/>
                  </a:cubicBezTo>
                  <a:cubicBezTo>
                    <a:pt x="12075" y="522731"/>
                    <a:pt x="11821" y="501332"/>
                    <a:pt x="20096" y="482714"/>
                  </a:cubicBezTo>
                  <a:cubicBezTo>
                    <a:pt x="25867" y="469728"/>
                    <a:pt x="42092" y="464211"/>
                    <a:pt x="50241" y="452569"/>
                  </a:cubicBezTo>
                  <a:cubicBezTo>
                    <a:pt x="65727" y="430446"/>
                    <a:pt x="77504" y="405938"/>
                    <a:pt x="90435" y="382231"/>
                  </a:cubicBezTo>
                  <a:cubicBezTo>
                    <a:pt x="97608" y="369081"/>
                    <a:pt x="102983" y="354976"/>
                    <a:pt x="110531" y="342037"/>
                  </a:cubicBezTo>
                  <a:cubicBezTo>
                    <a:pt x="126452" y="314743"/>
                    <a:pt x="146642" y="289913"/>
                    <a:pt x="160773" y="261651"/>
                  </a:cubicBezTo>
                  <a:cubicBezTo>
                    <a:pt x="170247" y="242704"/>
                    <a:pt x="170582" y="219879"/>
                    <a:pt x="180870" y="201361"/>
                  </a:cubicBezTo>
                  <a:cubicBezTo>
                    <a:pt x="187771" y="188939"/>
                    <a:pt x="202489" y="182584"/>
                    <a:pt x="211015" y="171215"/>
                  </a:cubicBezTo>
                  <a:cubicBezTo>
                    <a:pt x="244930" y="125995"/>
                    <a:pt x="233150" y="114151"/>
                    <a:pt x="281353" y="80780"/>
                  </a:cubicBezTo>
                  <a:cubicBezTo>
                    <a:pt x="335624" y="43208"/>
                    <a:pt x="383339" y="25589"/>
                    <a:pt x="442127" y="393"/>
                  </a:cubicBezTo>
                  <a:cubicBezTo>
                    <a:pt x="831532" y="16964"/>
                    <a:pt x="787109" y="-33974"/>
                    <a:pt x="994786" y="50635"/>
                  </a:cubicBezTo>
                  <a:cubicBezTo>
                    <a:pt x="1058733" y="76688"/>
                    <a:pt x="1133278" y="86084"/>
                    <a:pt x="1185705" y="131022"/>
                  </a:cubicBezTo>
                  <a:cubicBezTo>
                    <a:pt x="1209151" y="151119"/>
                    <a:pt x="1237358" y="166726"/>
                    <a:pt x="1256043" y="191312"/>
                  </a:cubicBezTo>
                  <a:cubicBezTo>
                    <a:pt x="1301588" y="251239"/>
                    <a:pt x="1376624" y="382231"/>
                    <a:pt x="1376624" y="382231"/>
                  </a:cubicBezTo>
                  <a:cubicBezTo>
                    <a:pt x="1386672" y="415725"/>
                    <a:pt x="1395711" y="449539"/>
                    <a:pt x="1406769" y="482714"/>
                  </a:cubicBezTo>
                  <a:cubicBezTo>
                    <a:pt x="1412473" y="499826"/>
                    <a:pt x="1421433" y="515756"/>
                    <a:pt x="1426865" y="532956"/>
                  </a:cubicBezTo>
                  <a:cubicBezTo>
                    <a:pt x="1479803" y="700593"/>
                    <a:pt x="1435001" y="630890"/>
                    <a:pt x="1497204" y="713826"/>
                  </a:cubicBezTo>
                  <a:cubicBezTo>
                    <a:pt x="1500553" y="727224"/>
                    <a:pt x="1507252" y="740210"/>
                    <a:pt x="1507252" y="754020"/>
                  </a:cubicBezTo>
                  <a:cubicBezTo>
                    <a:pt x="1507252" y="767830"/>
                    <a:pt x="1502053" y="781282"/>
                    <a:pt x="1497204" y="794213"/>
                  </a:cubicBezTo>
                  <a:cubicBezTo>
                    <a:pt x="1489257" y="815406"/>
                    <a:pt x="1475422" y="850125"/>
                    <a:pt x="1446962" y="854503"/>
                  </a:cubicBezTo>
                  <a:cubicBezTo>
                    <a:pt x="1413857" y="859596"/>
                    <a:pt x="1354852" y="854503"/>
                    <a:pt x="1336430" y="854503"/>
                  </a:cubicBezTo>
                  <a:close/>
                </a:path>
              </a:pathLst>
            </a:custGeom>
            <a:solidFill>
              <a:schemeClr val="accent2">
                <a:lumMod val="20000"/>
                <a:lumOff val="80000"/>
              </a:schemeClr>
            </a:solid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0" name="直線コネクタ 59">
              <a:extLst>
                <a:ext uri="{FF2B5EF4-FFF2-40B4-BE49-F238E27FC236}">
                  <a16:creationId xmlns:a16="http://schemas.microsoft.com/office/drawing/2014/main" id="{935BE2D1-FBF0-209C-7D6B-837CE25DFC42}"/>
                </a:ext>
              </a:extLst>
            </p:cNvPr>
            <p:cNvCxnSpPr/>
            <p:nvPr/>
          </p:nvCxnSpPr>
          <p:spPr>
            <a:xfrm>
              <a:off x="6893012" y="1735176"/>
              <a:ext cx="504000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A1B20C8A-AE1B-BD1D-8029-6084487AA535}"/>
                </a:ext>
              </a:extLst>
            </p:cNvPr>
            <p:cNvCxnSpPr>
              <a:cxnSpLocks/>
            </p:cNvCxnSpPr>
            <p:nvPr/>
          </p:nvCxnSpPr>
          <p:spPr>
            <a:xfrm>
              <a:off x="7802322" y="905851"/>
              <a:ext cx="0" cy="165600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E83E9D87-CD51-C0E7-1A31-F38694CE1F22}"/>
                </a:ext>
              </a:extLst>
            </p:cNvPr>
            <p:cNvCxnSpPr>
              <a:cxnSpLocks/>
            </p:cNvCxnSpPr>
            <p:nvPr/>
          </p:nvCxnSpPr>
          <p:spPr>
            <a:xfrm>
              <a:off x="9423660" y="905851"/>
              <a:ext cx="0" cy="165600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B619C88A-3F52-8731-37BE-C7B61FE02D91}"/>
                </a:ext>
              </a:extLst>
            </p:cNvPr>
            <p:cNvCxnSpPr>
              <a:cxnSpLocks/>
            </p:cNvCxnSpPr>
            <p:nvPr/>
          </p:nvCxnSpPr>
          <p:spPr>
            <a:xfrm>
              <a:off x="11018684" y="905851"/>
              <a:ext cx="0" cy="165600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C50F5E70-5F85-AD2B-B24A-5A0F5B689FC5}"/>
                </a:ext>
              </a:extLst>
            </p:cNvPr>
            <p:cNvSpPr txBox="1"/>
            <p:nvPr/>
          </p:nvSpPr>
          <p:spPr>
            <a:xfrm>
              <a:off x="7145791" y="2590425"/>
              <a:ext cx="1308619" cy="318924"/>
            </a:xfrm>
            <a:prstGeom prst="rect">
              <a:avLst/>
            </a:prstGeom>
            <a:ln w="19050"/>
          </p:spPr>
          <p:style>
            <a:lnRef idx="3">
              <a:schemeClr val="lt1"/>
            </a:lnRef>
            <a:fillRef idx="1">
              <a:schemeClr val="accent4"/>
            </a:fillRef>
            <a:effectRef idx="1">
              <a:schemeClr val="accent4"/>
            </a:effectRef>
            <a:fontRef idx="minor">
              <a:schemeClr val="lt1"/>
            </a:fontRef>
          </p:style>
          <p:txBody>
            <a:bodyPr wrap="none" lIns="36000" tIns="36000" rIns="36000" bIns="36000" rtlCol="0">
              <a:spAutoFit/>
            </a:bodyPr>
            <a:lstStyle/>
            <a:p>
              <a:pPr algn="ctr">
                <a:lnSpc>
                  <a:spcPct val="100000"/>
                </a:lnSpc>
                <a:spcBef>
                  <a:spcPts val="0"/>
                </a:spcBef>
                <a:buNone/>
              </a:pPr>
              <a:r>
                <a:rPr lang="ja-JP" altLang="en-US" sz="1600" dirty="0">
                  <a:latin typeface="+mn-ea"/>
                  <a:ea typeface="+mn-ea"/>
                </a:rPr>
                <a:t>あてなし・軽微</a:t>
              </a:r>
            </a:p>
          </p:txBody>
        </p:sp>
        <p:sp>
          <p:nvSpPr>
            <p:cNvPr id="66" name="テキスト ボックス 65">
              <a:extLst>
                <a:ext uri="{FF2B5EF4-FFF2-40B4-BE49-F238E27FC236}">
                  <a16:creationId xmlns:a16="http://schemas.microsoft.com/office/drawing/2014/main" id="{F05900A9-CF47-6A8E-9EB4-FF65C1E83F41}"/>
                </a:ext>
              </a:extLst>
            </p:cNvPr>
            <p:cNvSpPr txBox="1"/>
            <p:nvPr/>
          </p:nvSpPr>
          <p:spPr>
            <a:xfrm>
              <a:off x="8894108" y="2590425"/>
              <a:ext cx="1056947" cy="318924"/>
            </a:xfrm>
            <a:prstGeom prst="rect">
              <a:avLst/>
            </a:prstGeom>
            <a:ln w="19050"/>
          </p:spPr>
          <p:style>
            <a:lnRef idx="3">
              <a:schemeClr val="lt1"/>
            </a:lnRef>
            <a:fillRef idx="1">
              <a:schemeClr val="accent4"/>
            </a:fillRef>
            <a:effectRef idx="1">
              <a:schemeClr val="accent4"/>
            </a:effectRef>
            <a:fontRef idx="minor">
              <a:schemeClr val="lt1"/>
            </a:fontRef>
          </p:style>
          <p:txBody>
            <a:bodyPr wrap="none" lIns="36000" tIns="36000" rIns="36000" bIns="36000" rtlCol="0">
              <a:spAutoFit/>
            </a:bodyPr>
            <a:lstStyle/>
            <a:p>
              <a:pPr algn="ctr">
                <a:lnSpc>
                  <a:spcPct val="100000"/>
                </a:lnSpc>
                <a:spcBef>
                  <a:spcPts val="0"/>
                </a:spcBef>
                <a:buNone/>
              </a:pPr>
              <a:r>
                <a:rPr lang="ja-JP" altLang="en-US" sz="1600" dirty="0">
                  <a:latin typeface="+mn-ea"/>
                  <a:ea typeface="+mn-ea"/>
                </a:rPr>
                <a:t>一部にあて</a:t>
              </a:r>
            </a:p>
          </p:txBody>
        </p:sp>
        <p:sp>
          <p:nvSpPr>
            <p:cNvPr id="67" name="テキスト ボックス 66">
              <a:extLst>
                <a:ext uri="{FF2B5EF4-FFF2-40B4-BE49-F238E27FC236}">
                  <a16:creationId xmlns:a16="http://schemas.microsoft.com/office/drawing/2014/main" id="{D427666D-A823-247E-A02C-511C27F11EAD}"/>
                </a:ext>
              </a:extLst>
            </p:cNvPr>
            <p:cNvSpPr txBox="1"/>
            <p:nvPr/>
          </p:nvSpPr>
          <p:spPr>
            <a:xfrm>
              <a:off x="10489586" y="2590425"/>
              <a:ext cx="1048932" cy="318924"/>
            </a:xfrm>
            <a:prstGeom prst="rect">
              <a:avLst/>
            </a:prstGeom>
            <a:ln w="19050"/>
          </p:spPr>
          <p:style>
            <a:lnRef idx="3">
              <a:schemeClr val="lt1"/>
            </a:lnRef>
            <a:fillRef idx="1">
              <a:schemeClr val="accent4"/>
            </a:fillRef>
            <a:effectRef idx="1">
              <a:schemeClr val="accent4"/>
            </a:effectRef>
            <a:fontRef idx="minor">
              <a:schemeClr val="lt1"/>
            </a:fontRef>
          </p:style>
          <p:txBody>
            <a:bodyPr wrap="none" lIns="36000" tIns="36000" rIns="36000" bIns="36000" rtlCol="0">
              <a:spAutoFit/>
            </a:bodyPr>
            <a:lstStyle/>
            <a:p>
              <a:pPr algn="ctr">
                <a:lnSpc>
                  <a:spcPct val="100000"/>
                </a:lnSpc>
                <a:spcBef>
                  <a:spcPts val="0"/>
                </a:spcBef>
                <a:buNone/>
              </a:pPr>
              <a:r>
                <a:rPr lang="ja-JP" altLang="en-US" sz="1600" dirty="0">
                  <a:latin typeface="+mn-ea"/>
                  <a:ea typeface="+mn-ea"/>
                </a:rPr>
                <a:t>顕著なあて</a:t>
              </a:r>
            </a:p>
          </p:txBody>
        </p:sp>
      </p:grpSp>
      <p:sp>
        <p:nvSpPr>
          <p:cNvPr id="80" name="テキスト ボックス 79">
            <a:extLst>
              <a:ext uri="{FF2B5EF4-FFF2-40B4-BE49-F238E27FC236}">
                <a16:creationId xmlns:a16="http://schemas.microsoft.com/office/drawing/2014/main" id="{18B07018-B460-229B-73BA-C9F3B3D4D463}"/>
              </a:ext>
            </a:extLst>
          </p:cNvPr>
          <p:cNvSpPr txBox="1"/>
          <p:nvPr/>
        </p:nvSpPr>
        <p:spPr>
          <a:xfrm>
            <a:off x="6932558" y="3300113"/>
            <a:ext cx="4213260" cy="673189"/>
          </a:xfrm>
          <a:prstGeom prst="rect">
            <a:avLst/>
          </a:prstGeom>
          <a:noFill/>
        </p:spPr>
        <p:txBody>
          <a:bodyPr wrap="none" lIns="36000" tIns="36000" rIns="36000" bIns="36000" rtlCol="0">
            <a:spAutoFit/>
          </a:bodyPr>
          <a:lstStyle/>
          <a:p>
            <a:pPr algn="ctr">
              <a:lnSpc>
                <a:spcPct val="130000"/>
              </a:lnSpc>
              <a:spcBef>
                <a:spcPts val="0"/>
              </a:spcBef>
              <a:buNone/>
            </a:pPr>
            <a:r>
              <a:rPr lang="en-US" altLang="ja-JP" sz="1800" dirty="0">
                <a:latin typeface="+mn-ea"/>
                <a:ea typeface="+mn-ea"/>
              </a:rPr>
              <a:t>KD</a:t>
            </a:r>
            <a:r>
              <a:rPr lang="ja-JP" altLang="en-US" sz="1800" dirty="0">
                <a:latin typeface="+mn-ea"/>
                <a:ea typeface="+mn-ea"/>
              </a:rPr>
              <a:t>間柱材の形状測定結果（曲り）</a:t>
            </a:r>
            <a:endParaRPr lang="en-US" altLang="ja-JP" sz="1800" dirty="0">
              <a:latin typeface="+mn-ea"/>
              <a:ea typeface="+mn-ea"/>
            </a:endParaRPr>
          </a:p>
          <a:p>
            <a:pPr algn="ctr">
              <a:lnSpc>
                <a:spcPct val="130000"/>
              </a:lnSpc>
              <a:spcBef>
                <a:spcPts val="0"/>
              </a:spcBef>
              <a:buNone/>
            </a:pPr>
            <a:r>
              <a:rPr lang="en-US" altLang="ja-JP" sz="1400" dirty="0">
                <a:latin typeface="+mn-ea"/>
                <a:ea typeface="+mn-ea"/>
              </a:rPr>
              <a:t>JAS</a:t>
            </a:r>
            <a:r>
              <a:rPr lang="ja-JP" altLang="en-US" sz="1400" dirty="0">
                <a:latin typeface="+mn-ea"/>
                <a:ea typeface="+mn-ea"/>
              </a:rPr>
              <a:t>乙種</a:t>
            </a:r>
            <a:r>
              <a:rPr lang="en-US" altLang="ja-JP" sz="1400" dirty="0">
                <a:latin typeface="+mn-ea"/>
                <a:ea typeface="+mn-ea"/>
              </a:rPr>
              <a:t>2</a:t>
            </a:r>
            <a:r>
              <a:rPr lang="ja-JP" altLang="en-US" sz="1400" dirty="0">
                <a:latin typeface="+mn-ea"/>
                <a:ea typeface="+mn-ea"/>
              </a:rPr>
              <a:t>級仕上材の基準（曲り</a:t>
            </a:r>
            <a:r>
              <a:rPr lang="en-US" altLang="ja-JP" sz="1400" dirty="0">
                <a:latin typeface="+mn-ea"/>
                <a:ea typeface="+mn-ea"/>
              </a:rPr>
              <a:t>0.2</a:t>
            </a:r>
            <a:r>
              <a:rPr lang="ja-JP" altLang="en-US" sz="1400" dirty="0">
                <a:latin typeface="+mn-ea"/>
                <a:ea typeface="+mn-ea"/>
              </a:rPr>
              <a:t>％以下）への適否</a:t>
            </a:r>
          </a:p>
        </p:txBody>
      </p:sp>
      <p:sp>
        <p:nvSpPr>
          <p:cNvPr id="3" name="四角形: 角を丸くする 2">
            <a:extLst>
              <a:ext uri="{FF2B5EF4-FFF2-40B4-BE49-F238E27FC236}">
                <a16:creationId xmlns:a16="http://schemas.microsoft.com/office/drawing/2014/main" id="{28D93932-8CCA-D240-C642-9EB8EF0ADEA9}"/>
              </a:ext>
            </a:extLst>
          </p:cNvPr>
          <p:cNvSpPr/>
          <p:nvPr/>
        </p:nvSpPr>
        <p:spPr>
          <a:xfrm>
            <a:off x="1140507" y="4203434"/>
            <a:ext cx="9910985" cy="2408823"/>
          </a:xfrm>
          <a:prstGeom prst="roundRect">
            <a:avLst>
              <a:gd name="adj" fmla="val 2679"/>
            </a:avLst>
          </a:prstGeom>
          <a:solidFill>
            <a:schemeClr val="accent3">
              <a:lumMod val="40000"/>
              <a:lumOff val="60000"/>
            </a:schemeClr>
          </a:solidFill>
          <a:ln/>
        </p:spPr>
        <p:style>
          <a:lnRef idx="3">
            <a:schemeClr val="lt1"/>
          </a:lnRef>
          <a:fillRef idx="1">
            <a:schemeClr val="accent3"/>
          </a:fillRef>
          <a:effectRef idx="1">
            <a:schemeClr val="accent3"/>
          </a:effectRef>
          <a:fontRef idx="minor">
            <a:schemeClr val="lt1"/>
          </a:fontRef>
        </p:style>
        <p:txBody>
          <a:bodyPr wrap="square" lIns="216000" tIns="108000" rIns="252000" bIns="144000" rtlCol="0" anchor="t" anchorCtr="0">
            <a:spAutoFit/>
          </a:bodyPr>
          <a:lstStyle/>
          <a:p>
            <a:pPr marL="288000" indent="-288000" algn="just">
              <a:lnSpc>
                <a:spcPct val="120000"/>
              </a:lnSpc>
              <a:spcBef>
                <a:spcPts val="600"/>
              </a:spcBef>
              <a:buClr>
                <a:srgbClr val="1F497D"/>
              </a:buClr>
              <a:buSzPct val="80000"/>
            </a:pPr>
            <a:r>
              <a:rPr lang="ja-JP" altLang="en-US" sz="2100" dirty="0">
                <a:solidFill>
                  <a:prstClr val="black"/>
                </a:solidFill>
              </a:rPr>
              <a:t>「あて」を含む製材が全て変形が大きいとは限らない。</a:t>
            </a:r>
            <a:endParaRPr lang="en-US" altLang="ja-JP" sz="2100" dirty="0">
              <a:solidFill>
                <a:prstClr val="black"/>
              </a:solidFill>
            </a:endParaRPr>
          </a:p>
          <a:p>
            <a:pPr marL="288000" indent="-288000" algn="just">
              <a:lnSpc>
                <a:spcPct val="120000"/>
              </a:lnSpc>
              <a:spcBef>
                <a:spcPts val="600"/>
              </a:spcBef>
              <a:buClr>
                <a:srgbClr val="1F497D"/>
              </a:buClr>
              <a:buSzPct val="80000"/>
            </a:pPr>
            <a:r>
              <a:rPr lang="ja-JP" altLang="en-US" sz="2100" dirty="0">
                <a:solidFill>
                  <a:prstClr val="black"/>
                </a:solidFill>
              </a:rPr>
              <a:t>ただし、曲りの基準で不適合となった製材は全て「あて」のある原木から得られたものであった。</a:t>
            </a:r>
            <a:endParaRPr lang="en-US" altLang="ja-JP" sz="2100" dirty="0">
              <a:solidFill>
                <a:prstClr val="black"/>
              </a:solidFill>
            </a:endParaRPr>
          </a:p>
          <a:p>
            <a:pPr marL="288000" indent="-288000" algn="just">
              <a:lnSpc>
                <a:spcPct val="120000"/>
              </a:lnSpc>
              <a:spcBef>
                <a:spcPts val="600"/>
              </a:spcBef>
              <a:buClr>
                <a:srgbClr val="1F497D"/>
              </a:buClr>
              <a:buSzPct val="80000"/>
            </a:pPr>
            <a:r>
              <a:rPr lang="ja-JP" altLang="en-US" sz="2100" dirty="0">
                <a:solidFill>
                  <a:prstClr val="black"/>
                </a:solidFill>
              </a:rPr>
              <a:t>目視による「あて」の評価は、軽微や顕著など曖昧さが多い。</a:t>
            </a:r>
            <a:endParaRPr lang="en-US" altLang="ja-JP" sz="2100" dirty="0">
              <a:solidFill>
                <a:prstClr val="black"/>
              </a:solidFill>
            </a:endParaRPr>
          </a:p>
          <a:p>
            <a:pPr marL="288000" indent="-288000" algn="just">
              <a:lnSpc>
                <a:spcPct val="120000"/>
              </a:lnSpc>
              <a:spcBef>
                <a:spcPts val="600"/>
              </a:spcBef>
              <a:buClr>
                <a:srgbClr val="1F497D"/>
              </a:buClr>
              <a:buSzPct val="80000"/>
            </a:pPr>
            <a:r>
              <a:rPr lang="ja-JP" altLang="en-US" sz="2100" dirty="0">
                <a:solidFill>
                  <a:prstClr val="black"/>
                </a:solidFill>
              </a:rPr>
              <a:t>「あて」の面積割合は評価しているが、「あて」の強さ・程度は評価できていない。</a:t>
            </a:r>
            <a:endParaRPr lang="en-US" altLang="ja-JP" sz="2100" dirty="0">
              <a:solidFill>
                <a:prstClr val="black"/>
              </a:solidFill>
            </a:endParaRPr>
          </a:p>
        </p:txBody>
      </p:sp>
      <p:graphicFrame>
        <p:nvGraphicFramePr>
          <p:cNvPr id="7" name="グラフ 6">
            <a:extLst>
              <a:ext uri="{FF2B5EF4-FFF2-40B4-BE49-F238E27FC236}">
                <a16:creationId xmlns:a16="http://schemas.microsoft.com/office/drawing/2014/main" id="{E2B26969-EB43-4953-A2A3-25CCFE94E730}"/>
              </a:ext>
            </a:extLst>
          </p:cNvPr>
          <p:cNvGraphicFramePr>
            <a:graphicFrameLocks/>
          </p:cNvGraphicFramePr>
          <p:nvPr>
            <p:extLst>
              <p:ext uri="{D42A27DB-BD31-4B8C-83A1-F6EECF244321}">
                <p14:modId xmlns:p14="http://schemas.microsoft.com/office/powerpoint/2010/main" val="273594787"/>
              </p:ext>
            </p:extLst>
          </p:nvPr>
        </p:nvGraphicFramePr>
        <p:xfrm>
          <a:off x="6207591" y="967575"/>
          <a:ext cx="5124450" cy="2292350"/>
        </p:xfrm>
        <a:graphic>
          <a:graphicData uri="http://schemas.openxmlformats.org/drawingml/2006/chart">
            <c:chart xmlns:c="http://schemas.openxmlformats.org/drawingml/2006/chart" xmlns:r="http://schemas.openxmlformats.org/officeDocument/2006/relationships" r:id="rId2"/>
          </a:graphicData>
        </a:graphic>
      </p:graphicFrame>
      <p:sp>
        <p:nvSpPr>
          <p:cNvPr id="20" name="テキスト ボックス 19">
            <a:extLst>
              <a:ext uri="{FF2B5EF4-FFF2-40B4-BE49-F238E27FC236}">
                <a16:creationId xmlns:a16="http://schemas.microsoft.com/office/drawing/2014/main" id="{7D9263E3-7EE0-8B99-4778-1EDDD85F24C1}"/>
              </a:ext>
            </a:extLst>
          </p:cNvPr>
          <p:cNvSpPr txBox="1"/>
          <p:nvPr/>
        </p:nvSpPr>
        <p:spPr>
          <a:xfrm>
            <a:off x="1223215" y="1140004"/>
            <a:ext cx="4112271" cy="349702"/>
          </a:xfrm>
          <a:prstGeom prst="rect">
            <a:avLst/>
          </a:prstGeom>
          <a:noFill/>
        </p:spPr>
        <p:txBody>
          <a:bodyPr wrap="none" lIns="36000" tIns="36000" rIns="36000" bIns="36000" rtlCol="0">
            <a:spAutoFit/>
          </a:bodyPr>
          <a:lstStyle/>
          <a:p>
            <a:pPr>
              <a:lnSpc>
                <a:spcPct val="100000"/>
              </a:lnSpc>
              <a:spcBef>
                <a:spcPts val="0"/>
              </a:spcBef>
              <a:buNone/>
            </a:pPr>
            <a:r>
              <a:rPr lang="ja-JP" altLang="en-US" sz="1800" dirty="0">
                <a:latin typeface="+mn-ea"/>
                <a:ea typeface="+mn-ea"/>
              </a:rPr>
              <a:t>原木の「あて」の評価 （目視による３段階）</a:t>
            </a:r>
          </a:p>
        </p:txBody>
      </p:sp>
    </p:spTree>
    <p:extLst>
      <p:ext uri="{BB962C8B-B14F-4D97-AF65-F5344CB8AC3E}">
        <p14:creationId xmlns:p14="http://schemas.microsoft.com/office/powerpoint/2010/main" val="8152840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BB65612-B534-EA4C-E66A-3589428BFE67}"/>
              </a:ext>
            </a:extLst>
          </p:cNvPr>
          <p:cNvSpPr/>
          <p:nvPr/>
        </p:nvSpPr>
        <p:spPr>
          <a:xfrm>
            <a:off x="228000" y="0"/>
            <a:ext cx="11736000" cy="72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0" tIns="0" rIns="36000" bIns="36000" anchor="ctr"/>
          <a:lstStyle/>
          <a:p>
            <a:pPr>
              <a:lnSpc>
                <a:spcPct val="100000"/>
              </a:lnSpc>
              <a:spcBef>
                <a:spcPct val="0"/>
              </a:spcBef>
              <a:buClrTx/>
              <a:buNone/>
              <a:defRPr/>
            </a:pPr>
            <a:r>
              <a:rPr lang="ja-JP" altLang="en-US" sz="2800" dirty="0">
                <a:solidFill>
                  <a:srgbClr val="FFFFFF"/>
                </a:solidFill>
                <a:latin typeface="Arial" panose="020B0604020202020204"/>
                <a:ea typeface="ＭＳ Ｐゴシック" panose="020B0600070205080204" pitchFamily="50" charset="-128"/>
              </a:rPr>
              <a:t>建築材向け原木選別の今後の課題</a:t>
            </a:r>
            <a:endParaRPr lang="ja-JP" altLang="en-US" sz="2800" dirty="0">
              <a:solidFill>
                <a:srgbClr val="FFFFFF"/>
              </a:solidFill>
              <a:latin typeface="Arial"/>
              <a:ea typeface="ＭＳ Ｐゴシック"/>
            </a:endParaRPr>
          </a:p>
        </p:txBody>
      </p:sp>
      <p:sp>
        <p:nvSpPr>
          <p:cNvPr id="2" name="スライド番号プレースホルダー 1">
            <a:extLst>
              <a:ext uri="{FF2B5EF4-FFF2-40B4-BE49-F238E27FC236}">
                <a16:creationId xmlns:a16="http://schemas.microsoft.com/office/drawing/2014/main" id="{2C0C0136-F47E-E841-E066-174EFA84FBAF}"/>
              </a:ext>
            </a:extLst>
          </p:cNvPr>
          <p:cNvSpPr>
            <a:spLocks noGrp="1"/>
          </p:cNvSpPr>
          <p:nvPr>
            <p:ph type="sldNum" sz="quarter" idx="12"/>
          </p:nvPr>
        </p:nvSpPr>
        <p:spPr/>
        <p:txBody>
          <a:bodyPr/>
          <a:lstStyle/>
          <a:p>
            <a:pPr>
              <a:defRPr/>
            </a:pPr>
            <a:fld id="{B9CB4B00-C64E-49AC-82BA-7A2C216F2E56}" type="slidenum">
              <a:rPr lang="ja-JP" altLang="en-US" smtClean="0"/>
              <a:pPr>
                <a:defRPr/>
              </a:pPr>
              <a:t>11</a:t>
            </a:fld>
            <a:endParaRPr lang="ja-JP" altLang="en-US" dirty="0"/>
          </a:p>
        </p:txBody>
      </p:sp>
      <p:sp>
        <p:nvSpPr>
          <p:cNvPr id="5" name="四角形: 角を丸くする 4">
            <a:extLst>
              <a:ext uri="{FF2B5EF4-FFF2-40B4-BE49-F238E27FC236}">
                <a16:creationId xmlns:a16="http://schemas.microsoft.com/office/drawing/2014/main" id="{D2875984-83D2-16A1-5902-527FF02DB262}"/>
              </a:ext>
            </a:extLst>
          </p:cNvPr>
          <p:cNvSpPr/>
          <p:nvPr/>
        </p:nvSpPr>
        <p:spPr>
          <a:xfrm>
            <a:off x="968078" y="1208336"/>
            <a:ext cx="10308097" cy="1307065"/>
          </a:xfrm>
          <a:prstGeom prst="roundRect">
            <a:avLst>
              <a:gd name="adj" fmla="val 7909"/>
            </a:avLst>
          </a:prstGeom>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wrap="square" lIns="216000" tIns="108000" rIns="180000" bIns="180000" rtlCol="0" anchor="t" anchorCtr="0">
            <a:spAutoFit/>
          </a:bodyPr>
          <a:lstStyle/>
          <a:p>
            <a:pPr marL="288000" indent="-288000" algn="just">
              <a:lnSpc>
                <a:spcPct val="140000"/>
              </a:lnSpc>
              <a:spcBef>
                <a:spcPts val="600"/>
              </a:spcBef>
              <a:buClr>
                <a:srgbClr val="1F497D"/>
              </a:buClr>
              <a:buSzPct val="80000"/>
            </a:pPr>
            <a:r>
              <a:rPr lang="ja-JP" altLang="en-US" sz="2200" dirty="0">
                <a:solidFill>
                  <a:prstClr val="black"/>
                </a:solidFill>
              </a:rPr>
              <a:t>製材の変形を引き起こす「あて」とそうでない「あて」とを見分けることができるか？</a:t>
            </a:r>
            <a:endParaRPr lang="en-US" altLang="ja-JP" sz="2200" dirty="0">
              <a:solidFill>
                <a:prstClr val="black"/>
              </a:solidFill>
            </a:endParaRPr>
          </a:p>
          <a:p>
            <a:pPr marL="288000" indent="-288000" algn="just">
              <a:lnSpc>
                <a:spcPct val="140000"/>
              </a:lnSpc>
              <a:spcBef>
                <a:spcPts val="600"/>
              </a:spcBef>
              <a:buClr>
                <a:srgbClr val="1F497D"/>
              </a:buClr>
              <a:buSzPct val="80000"/>
            </a:pPr>
            <a:r>
              <a:rPr lang="ja-JP" altLang="en-US" sz="2200" dirty="0">
                <a:solidFill>
                  <a:prstClr val="black"/>
                </a:solidFill>
              </a:rPr>
              <a:t>より的確な「あて」の評価指標についての検討</a:t>
            </a:r>
            <a:endParaRPr lang="en-US" altLang="ja-JP" sz="2200" dirty="0">
              <a:solidFill>
                <a:prstClr val="black"/>
              </a:solidFill>
            </a:endParaRPr>
          </a:p>
        </p:txBody>
      </p:sp>
      <p:sp>
        <p:nvSpPr>
          <p:cNvPr id="7" name="四角形: 角を丸くする 6">
            <a:extLst>
              <a:ext uri="{FF2B5EF4-FFF2-40B4-BE49-F238E27FC236}">
                <a16:creationId xmlns:a16="http://schemas.microsoft.com/office/drawing/2014/main" id="{F3D77C46-15D3-04B1-26BC-B3FD8591DA0E}"/>
              </a:ext>
            </a:extLst>
          </p:cNvPr>
          <p:cNvSpPr/>
          <p:nvPr/>
        </p:nvSpPr>
        <p:spPr>
          <a:xfrm>
            <a:off x="968078" y="2938756"/>
            <a:ext cx="10308097" cy="1319235"/>
          </a:xfrm>
          <a:prstGeom prst="roundRect">
            <a:avLst>
              <a:gd name="adj" fmla="val 8889"/>
            </a:avLst>
          </a:prstGeom>
          <a:solidFill>
            <a:schemeClr val="accent4">
              <a:lumMod val="40000"/>
              <a:lumOff val="60000"/>
            </a:schemeClr>
          </a:solidFill>
          <a:ln/>
        </p:spPr>
        <p:style>
          <a:lnRef idx="3">
            <a:schemeClr val="lt1"/>
          </a:lnRef>
          <a:fillRef idx="1">
            <a:schemeClr val="accent4"/>
          </a:fillRef>
          <a:effectRef idx="1">
            <a:schemeClr val="accent4"/>
          </a:effectRef>
          <a:fontRef idx="minor">
            <a:schemeClr val="lt1"/>
          </a:fontRef>
        </p:style>
        <p:txBody>
          <a:bodyPr wrap="square" lIns="216000" tIns="108000" rIns="180000" bIns="180000" rtlCol="0" anchor="t" anchorCtr="0">
            <a:spAutoFit/>
          </a:bodyPr>
          <a:lstStyle/>
          <a:p>
            <a:pPr marL="288000" indent="-288000" algn="just">
              <a:lnSpc>
                <a:spcPct val="140000"/>
              </a:lnSpc>
              <a:spcBef>
                <a:spcPts val="600"/>
              </a:spcBef>
              <a:buClr>
                <a:srgbClr val="1F497D"/>
              </a:buClr>
              <a:buSzPct val="80000"/>
            </a:pPr>
            <a:r>
              <a:rPr lang="ja-JP" altLang="en-US" sz="2200" dirty="0">
                <a:solidFill>
                  <a:prstClr val="black"/>
                </a:solidFill>
              </a:rPr>
              <a:t>建築材生産用の原木仕分けの実現可能性</a:t>
            </a:r>
            <a:endParaRPr lang="en-US" altLang="ja-JP" sz="2200" dirty="0">
              <a:solidFill>
                <a:prstClr val="black"/>
              </a:solidFill>
            </a:endParaRPr>
          </a:p>
          <a:p>
            <a:pPr marL="288000" indent="-288000" algn="just">
              <a:lnSpc>
                <a:spcPct val="140000"/>
              </a:lnSpc>
              <a:spcBef>
                <a:spcPts val="600"/>
              </a:spcBef>
              <a:buClr>
                <a:srgbClr val="1F497D"/>
              </a:buClr>
              <a:buSzPct val="80000"/>
            </a:pPr>
            <a:r>
              <a:rPr lang="ja-JP" altLang="en-US" sz="2200" dirty="0">
                <a:solidFill>
                  <a:prstClr val="black"/>
                </a:solidFill>
              </a:rPr>
              <a:t>素材生産・流通のどの段階で実施するのか （山土場、中間土場、製材工場）</a:t>
            </a:r>
            <a:endParaRPr lang="en-US" altLang="ja-JP" sz="2200" dirty="0">
              <a:solidFill>
                <a:prstClr val="black"/>
              </a:solidFill>
            </a:endParaRPr>
          </a:p>
        </p:txBody>
      </p:sp>
      <p:sp>
        <p:nvSpPr>
          <p:cNvPr id="8" name="テキスト ボックス 7">
            <a:extLst>
              <a:ext uri="{FF2B5EF4-FFF2-40B4-BE49-F238E27FC236}">
                <a16:creationId xmlns:a16="http://schemas.microsoft.com/office/drawing/2014/main" id="{210C1F3B-0AE8-AA86-8750-55219962483E}"/>
              </a:ext>
            </a:extLst>
          </p:cNvPr>
          <p:cNvSpPr txBox="1"/>
          <p:nvPr/>
        </p:nvSpPr>
        <p:spPr>
          <a:xfrm>
            <a:off x="1140271" y="4815295"/>
            <a:ext cx="9810860" cy="1343436"/>
          </a:xfrm>
          <a:prstGeom prst="rect">
            <a:avLst/>
          </a:prstGeom>
          <a:noFill/>
        </p:spPr>
        <p:txBody>
          <a:bodyPr wrap="square" lIns="36000" tIns="36000" rIns="36000" bIns="36000" rtlCol="0" anchor="ctr" anchorCtr="0">
            <a:spAutoFit/>
          </a:bodyPr>
          <a:lstStyle/>
          <a:p>
            <a:pPr marL="342900" indent="-342900">
              <a:lnSpc>
                <a:spcPct val="120000"/>
              </a:lnSpc>
              <a:spcBef>
                <a:spcPts val="0"/>
              </a:spcBef>
              <a:buClr>
                <a:srgbClr val="C00000"/>
              </a:buClr>
              <a:buFont typeface="Wingdings" panose="05000000000000000000" pitchFamily="2" charset="2"/>
              <a:buChar char="Ø"/>
            </a:pPr>
            <a:r>
              <a:rPr lang="ja-JP" altLang="en-US" sz="2400" dirty="0">
                <a:latin typeface="+mn-ea"/>
                <a:ea typeface="+mn-ea"/>
              </a:rPr>
              <a:t>今後の検討にあたり、素材生産・流通・製材に関わる方々と、意見交換、情報交換しながら進めて参りたい所存です。</a:t>
            </a:r>
            <a:br>
              <a:rPr lang="en-US" altLang="ja-JP" sz="2400" dirty="0">
                <a:latin typeface="+mn-ea"/>
                <a:ea typeface="+mn-ea"/>
              </a:rPr>
            </a:br>
            <a:r>
              <a:rPr lang="ja-JP" altLang="en-US" sz="2400" dirty="0">
                <a:latin typeface="+mn-ea"/>
                <a:ea typeface="+mn-ea"/>
              </a:rPr>
              <a:t>ご協力よろしくお願いいたします。</a:t>
            </a:r>
          </a:p>
        </p:txBody>
      </p:sp>
    </p:spTree>
    <p:extLst>
      <p:ext uri="{BB962C8B-B14F-4D97-AF65-F5344CB8AC3E}">
        <p14:creationId xmlns:p14="http://schemas.microsoft.com/office/powerpoint/2010/main" val="33500300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540B2-6B2E-0858-CBB8-BFC10F7787FE}"/>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78EB9415-49A8-95C7-C7E5-B53342FFDDA3}"/>
              </a:ext>
            </a:extLst>
          </p:cNvPr>
          <p:cNvSpPr/>
          <p:nvPr/>
        </p:nvSpPr>
        <p:spPr>
          <a:xfrm>
            <a:off x="228000" y="0"/>
            <a:ext cx="11736000" cy="72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0" tIns="0" rIns="36000" bIns="36000" anchor="ctr"/>
          <a:lstStyle/>
          <a:p>
            <a:pPr>
              <a:lnSpc>
                <a:spcPct val="100000"/>
              </a:lnSpc>
              <a:spcBef>
                <a:spcPct val="0"/>
              </a:spcBef>
              <a:buClrTx/>
              <a:buNone/>
              <a:defRPr/>
            </a:pPr>
            <a:r>
              <a:rPr lang="ja-JP" altLang="en-US" sz="2800" dirty="0">
                <a:solidFill>
                  <a:srgbClr val="FFFFFF"/>
                </a:solidFill>
                <a:latin typeface="Arial" panose="020B0604020202020204"/>
                <a:ea typeface="ＭＳ Ｐゴシック" panose="020B0600070205080204" pitchFamily="50" charset="-128"/>
              </a:rPr>
              <a:t>トドマツ 枠組壁工法構造用製材の課題</a:t>
            </a:r>
            <a:endParaRPr lang="ja-JP" altLang="en-US" sz="2800" dirty="0">
              <a:solidFill>
                <a:srgbClr val="FFFFFF"/>
              </a:solidFill>
              <a:latin typeface="Arial"/>
              <a:ea typeface="ＭＳ Ｐゴシック"/>
            </a:endParaRPr>
          </a:p>
        </p:txBody>
      </p:sp>
      <p:sp>
        <p:nvSpPr>
          <p:cNvPr id="2" name="スライド番号プレースホルダー 1">
            <a:extLst>
              <a:ext uri="{FF2B5EF4-FFF2-40B4-BE49-F238E27FC236}">
                <a16:creationId xmlns:a16="http://schemas.microsoft.com/office/drawing/2014/main" id="{FB8CFD49-2C9C-2DCA-BC63-1F31722A9144}"/>
              </a:ext>
            </a:extLst>
          </p:cNvPr>
          <p:cNvSpPr>
            <a:spLocks noGrp="1"/>
          </p:cNvSpPr>
          <p:nvPr>
            <p:ph type="sldNum" sz="quarter" idx="12"/>
          </p:nvPr>
        </p:nvSpPr>
        <p:spPr/>
        <p:txBody>
          <a:bodyPr/>
          <a:lstStyle/>
          <a:p>
            <a:pPr>
              <a:defRPr/>
            </a:pPr>
            <a:fld id="{B9CB4B00-C64E-49AC-82BA-7A2C216F2E56}" type="slidenum">
              <a:rPr lang="ja-JP" altLang="en-US" smtClean="0"/>
              <a:pPr>
                <a:defRPr/>
              </a:pPr>
              <a:t>12</a:t>
            </a:fld>
            <a:endParaRPr lang="ja-JP" altLang="en-US" dirty="0"/>
          </a:p>
        </p:txBody>
      </p:sp>
      <p:sp>
        <p:nvSpPr>
          <p:cNvPr id="9" name="テキスト ボックス 8">
            <a:extLst>
              <a:ext uri="{FF2B5EF4-FFF2-40B4-BE49-F238E27FC236}">
                <a16:creationId xmlns:a16="http://schemas.microsoft.com/office/drawing/2014/main" id="{6D194567-6D04-B72A-3D4A-000CEFEE22C0}"/>
              </a:ext>
            </a:extLst>
          </p:cNvPr>
          <p:cNvSpPr txBox="1"/>
          <p:nvPr/>
        </p:nvSpPr>
        <p:spPr bwMode="auto">
          <a:xfrm>
            <a:off x="969342" y="1247936"/>
            <a:ext cx="9650257" cy="502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0" tIns="0" rIns="0" bIns="0" rtlCol="0">
            <a:spAutoFit/>
          </a:bodyPr>
          <a:lstStyle/>
          <a:p>
            <a:pPr marL="288000" indent="-288000" algn="just">
              <a:lnSpc>
                <a:spcPct val="130000"/>
              </a:lnSpc>
              <a:spcBef>
                <a:spcPts val="1000"/>
              </a:spcBef>
              <a:buClr>
                <a:srgbClr val="1F497D"/>
              </a:buClr>
              <a:buSzPct val="80000"/>
            </a:pPr>
            <a:r>
              <a:rPr lang="ja-JP" altLang="en-US" sz="2400" dirty="0">
                <a:solidFill>
                  <a:prstClr val="black"/>
                </a:solidFill>
                <a:latin typeface="+mn-ea"/>
                <a:ea typeface="+mn-ea"/>
              </a:rPr>
              <a:t>大手ツーバイ住宅メーカーが国産材の使用比率を高める意向</a:t>
            </a:r>
            <a:endParaRPr lang="en-US" altLang="ja-JP" sz="2400" dirty="0">
              <a:solidFill>
                <a:prstClr val="black"/>
              </a:solidFill>
              <a:latin typeface="+mn-ea"/>
              <a:ea typeface="+mn-ea"/>
            </a:endParaRPr>
          </a:p>
          <a:p>
            <a:pPr marL="288000" indent="-288000" algn="just">
              <a:lnSpc>
                <a:spcPct val="130000"/>
              </a:lnSpc>
              <a:spcBef>
                <a:spcPts val="1000"/>
              </a:spcBef>
              <a:buClr>
                <a:srgbClr val="1F497D"/>
              </a:buClr>
              <a:buSzPct val="80000"/>
            </a:pPr>
            <a:r>
              <a:rPr lang="ja-JP" altLang="en-US" sz="2400" dirty="0">
                <a:solidFill>
                  <a:prstClr val="black"/>
                </a:solidFill>
                <a:latin typeface="+mn-ea"/>
                <a:ea typeface="+mn-ea"/>
              </a:rPr>
              <a:t>本州のスギだけでなく、２</a:t>
            </a:r>
            <a:r>
              <a:rPr lang="en-US" altLang="ja-JP" sz="2400" dirty="0">
                <a:solidFill>
                  <a:prstClr val="black"/>
                </a:solidFill>
                <a:latin typeface="+mn-ea"/>
                <a:ea typeface="+mn-ea"/>
              </a:rPr>
              <a:t>×</a:t>
            </a:r>
            <a:r>
              <a:rPr lang="ja-JP" altLang="en-US" sz="2400" dirty="0">
                <a:solidFill>
                  <a:prstClr val="black"/>
                </a:solidFill>
                <a:latin typeface="+mn-ea"/>
                <a:ea typeface="+mn-ea"/>
              </a:rPr>
              <a:t>４製材向けに道産トドマツの需要の高まり</a:t>
            </a:r>
            <a:endParaRPr lang="en-US" altLang="ja-JP" sz="2400" dirty="0">
              <a:solidFill>
                <a:prstClr val="black"/>
              </a:solidFill>
              <a:latin typeface="+mn-ea"/>
              <a:ea typeface="+mn-ea"/>
            </a:endParaRPr>
          </a:p>
          <a:p>
            <a:pPr marL="288000" indent="-288000" algn="just">
              <a:lnSpc>
                <a:spcPct val="130000"/>
              </a:lnSpc>
              <a:spcBef>
                <a:spcPts val="1000"/>
              </a:spcBef>
              <a:buClr>
                <a:srgbClr val="1F497D"/>
              </a:buClr>
              <a:buSzPct val="80000"/>
            </a:pPr>
            <a:r>
              <a:rPr lang="ja-JP" altLang="en-US" sz="2400" dirty="0">
                <a:solidFill>
                  <a:prstClr val="black"/>
                </a:solidFill>
                <a:latin typeface="+mn-ea"/>
                <a:ea typeface="+mn-ea"/>
              </a:rPr>
              <a:t>道内の製材工場でも、</a:t>
            </a:r>
            <a:r>
              <a:rPr lang="en-US" altLang="ja-JP" sz="2400" dirty="0">
                <a:solidFill>
                  <a:prstClr val="black"/>
                </a:solidFill>
                <a:latin typeface="+mn-ea"/>
                <a:ea typeface="+mn-ea"/>
              </a:rPr>
              <a:t>JAS</a:t>
            </a:r>
            <a:r>
              <a:rPr lang="ja-JP" altLang="en-US" sz="2400" dirty="0">
                <a:solidFill>
                  <a:prstClr val="black"/>
                </a:solidFill>
                <a:latin typeface="+mn-ea"/>
                <a:ea typeface="+mn-ea"/>
              </a:rPr>
              <a:t>を取得し本格的な生産が広がる</a:t>
            </a:r>
            <a:endParaRPr lang="en-US" altLang="ja-JP" sz="2400" dirty="0">
              <a:solidFill>
                <a:prstClr val="black"/>
              </a:solidFill>
              <a:latin typeface="+mn-ea"/>
              <a:ea typeface="+mn-ea"/>
            </a:endParaRPr>
          </a:p>
          <a:p>
            <a:pPr marL="288000" indent="-288000" algn="just">
              <a:lnSpc>
                <a:spcPct val="130000"/>
              </a:lnSpc>
              <a:spcBef>
                <a:spcPts val="1000"/>
              </a:spcBef>
              <a:buClr>
                <a:srgbClr val="1F497D"/>
              </a:buClr>
              <a:buSzPct val="80000"/>
            </a:pPr>
            <a:endParaRPr lang="en-US" altLang="ja-JP" sz="2400" dirty="0">
              <a:solidFill>
                <a:prstClr val="black"/>
              </a:solidFill>
              <a:latin typeface="+mn-ea"/>
              <a:ea typeface="+mn-ea"/>
            </a:endParaRPr>
          </a:p>
          <a:p>
            <a:pPr marL="288000" indent="-288000" algn="just">
              <a:lnSpc>
                <a:spcPct val="130000"/>
              </a:lnSpc>
              <a:spcBef>
                <a:spcPts val="1000"/>
              </a:spcBef>
              <a:buClr>
                <a:srgbClr val="1F497D"/>
              </a:buClr>
              <a:buSzPct val="80000"/>
            </a:pPr>
            <a:r>
              <a:rPr lang="ja-JP" altLang="en-US" sz="2400" dirty="0">
                <a:solidFill>
                  <a:prstClr val="black"/>
                </a:solidFill>
                <a:latin typeface="+mn-ea"/>
                <a:ea typeface="+mn-ea"/>
              </a:rPr>
              <a:t>本州へ出荷した製品が、保管中に雨に当たるなどして含水率が高まり、断面寸法が規定値より大きくなる事象が発生</a:t>
            </a:r>
            <a:endParaRPr lang="en-US" altLang="ja-JP" sz="2400" dirty="0">
              <a:solidFill>
                <a:prstClr val="black"/>
              </a:solidFill>
              <a:latin typeface="+mn-ea"/>
              <a:ea typeface="+mn-ea"/>
            </a:endParaRPr>
          </a:p>
          <a:p>
            <a:pPr marL="288000" indent="-288000" algn="just">
              <a:lnSpc>
                <a:spcPct val="130000"/>
              </a:lnSpc>
              <a:spcBef>
                <a:spcPts val="1000"/>
              </a:spcBef>
              <a:buClr>
                <a:srgbClr val="1F497D"/>
              </a:buClr>
              <a:buSzPct val="80000"/>
            </a:pPr>
            <a:endParaRPr lang="en-US" altLang="ja-JP" sz="2400" dirty="0">
              <a:solidFill>
                <a:prstClr val="black"/>
              </a:solidFill>
              <a:latin typeface="+mn-ea"/>
              <a:ea typeface="+mn-ea"/>
            </a:endParaRPr>
          </a:p>
          <a:p>
            <a:pPr marL="288000" indent="-288000" algn="just">
              <a:lnSpc>
                <a:spcPct val="130000"/>
              </a:lnSpc>
              <a:spcBef>
                <a:spcPts val="1000"/>
              </a:spcBef>
              <a:buClr>
                <a:srgbClr val="1F497D"/>
              </a:buClr>
              <a:buSzPct val="80000"/>
            </a:pPr>
            <a:r>
              <a:rPr lang="ja-JP" altLang="en-US" sz="2400" dirty="0">
                <a:solidFill>
                  <a:prstClr val="black"/>
                </a:solidFill>
                <a:latin typeface="+mn-ea"/>
                <a:ea typeface="+mn-ea"/>
              </a:rPr>
              <a:t>製造時の仕上り含水率と、その後の様々な状況を想定した温湿度環境下での寸法変化について検証が必要</a:t>
            </a:r>
            <a:endParaRPr lang="en-US" altLang="ja-JP" sz="2400" dirty="0">
              <a:solidFill>
                <a:prstClr val="black"/>
              </a:solidFill>
              <a:latin typeface="+mn-ea"/>
              <a:ea typeface="+mn-ea"/>
            </a:endParaRPr>
          </a:p>
        </p:txBody>
      </p:sp>
      <p:sp>
        <p:nvSpPr>
          <p:cNvPr id="10" name="矢印: 右 9">
            <a:extLst>
              <a:ext uri="{FF2B5EF4-FFF2-40B4-BE49-F238E27FC236}">
                <a16:creationId xmlns:a16="http://schemas.microsoft.com/office/drawing/2014/main" id="{53DAC5EC-8E8F-3DEA-F952-1C963319268C}"/>
              </a:ext>
            </a:extLst>
          </p:cNvPr>
          <p:cNvSpPr>
            <a:spLocks noChangeAspect="1"/>
          </p:cNvSpPr>
          <p:nvPr/>
        </p:nvSpPr>
        <p:spPr>
          <a:xfrm rot="5400000">
            <a:off x="2130190" y="2981093"/>
            <a:ext cx="440269" cy="633351"/>
          </a:xfrm>
          <a:prstGeom prst="rightArrow">
            <a:avLst>
              <a:gd name="adj1" fmla="val 50000"/>
              <a:gd name="adj2" fmla="val 49154"/>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 name="矢印: 右 10">
            <a:extLst>
              <a:ext uri="{FF2B5EF4-FFF2-40B4-BE49-F238E27FC236}">
                <a16:creationId xmlns:a16="http://schemas.microsoft.com/office/drawing/2014/main" id="{08B01BA6-146B-A7A4-8F2E-24A54B393262}"/>
              </a:ext>
            </a:extLst>
          </p:cNvPr>
          <p:cNvSpPr>
            <a:spLocks noChangeAspect="1"/>
          </p:cNvSpPr>
          <p:nvPr/>
        </p:nvSpPr>
        <p:spPr>
          <a:xfrm rot="5400000">
            <a:off x="2130191" y="4674427"/>
            <a:ext cx="440267" cy="633351"/>
          </a:xfrm>
          <a:prstGeom prst="rightArrow">
            <a:avLst>
              <a:gd name="adj1" fmla="val 50000"/>
              <a:gd name="adj2" fmla="val 49154"/>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3790496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四角形: 角を丸くする 15">
            <a:extLst>
              <a:ext uri="{FF2B5EF4-FFF2-40B4-BE49-F238E27FC236}">
                <a16:creationId xmlns:a16="http://schemas.microsoft.com/office/drawing/2014/main" id="{3F6639BF-04F5-82F0-33A2-AB0C814437C5}"/>
              </a:ext>
            </a:extLst>
          </p:cNvPr>
          <p:cNvSpPr/>
          <p:nvPr/>
        </p:nvSpPr>
        <p:spPr>
          <a:xfrm>
            <a:off x="562469" y="4628200"/>
            <a:ext cx="3310985" cy="1951894"/>
          </a:xfrm>
          <a:prstGeom prst="roundRect">
            <a:avLst>
              <a:gd name="adj" fmla="val 8394"/>
            </a:avLst>
          </a:prstGeom>
          <a:solidFill>
            <a:schemeClr val="accent4">
              <a:lumMod val="20000"/>
              <a:lumOff val="8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324000" tIns="648000" bIns="36000" rtlCol="0" anchor="t" anchorCtr="0">
            <a:normAutofit/>
          </a:bodyPr>
          <a:lstStyle/>
          <a:p>
            <a:pPr marL="252000" indent="-252000" algn="just">
              <a:lnSpc>
                <a:spcPct val="140000"/>
              </a:lnSpc>
              <a:spcBef>
                <a:spcPts val="600"/>
              </a:spcBef>
              <a:buClr>
                <a:srgbClr val="1F497D"/>
              </a:buClr>
              <a:buSzPct val="80000"/>
            </a:pPr>
            <a:r>
              <a:rPr lang="ja-JP" altLang="en-US" sz="2100" dirty="0">
                <a:solidFill>
                  <a:prstClr val="black"/>
                </a:solidFill>
              </a:rPr>
              <a:t>水食いの存在</a:t>
            </a:r>
            <a:endParaRPr lang="en-US" altLang="ja-JP" sz="2100" dirty="0">
              <a:solidFill>
                <a:prstClr val="black"/>
              </a:solidFill>
            </a:endParaRPr>
          </a:p>
          <a:p>
            <a:pPr marL="252000" indent="-252000" algn="just">
              <a:lnSpc>
                <a:spcPct val="140000"/>
              </a:lnSpc>
              <a:spcBef>
                <a:spcPts val="600"/>
              </a:spcBef>
              <a:buClr>
                <a:srgbClr val="1F497D"/>
              </a:buClr>
              <a:buSzPct val="80000"/>
            </a:pPr>
            <a:r>
              <a:rPr lang="ja-JP" altLang="en-US" sz="2100" dirty="0">
                <a:solidFill>
                  <a:prstClr val="black"/>
                </a:solidFill>
              </a:rPr>
              <a:t>収縮異方性が大きい</a:t>
            </a:r>
            <a:endParaRPr lang="en-US" altLang="ja-JP" sz="2100" dirty="0">
              <a:solidFill>
                <a:prstClr val="black"/>
              </a:solidFill>
            </a:endParaRPr>
          </a:p>
        </p:txBody>
      </p:sp>
      <p:sp>
        <p:nvSpPr>
          <p:cNvPr id="8" name="テキスト ボックス 7">
            <a:extLst>
              <a:ext uri="{FF2B5EF4-FFF2-40B4-BE49-F238E27FC236}">
                <a16:creationId xmlns:a16="http://schemas.microsoft.com/office/drawing/2014/main" id="{028D6C69-BD83-0067-0C98-1482EAB7FC7E}"/>
              </a:ext>
            </a:extLst>
          </p:cNvPr>
          <p:cNvSpPr txBox="1"/>
          <p:nvPr/>
        </p:nvSpPr>
        <p:spPr>
          <a:xfrm>
            <a:off x="802200" y="4808492"/>
            <a:ext cx="2831522" cy="4039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lIns="108000" tIns="72000" rIns="72000" bIns="72000" rtlCol="0">
            <a:spAutoFit/>
          </a:bodyPr>
          <a:lstStyle/>
          <a:p>
            <a:pPr>
              <a:buNone/>
            </a:pPr>
            <a:r>
              <a:rPr lang="ja-JP" altLang="en-US" sz="2100" dirty="0">
                <a:latin typeface="+mn-ea"/>
              </a:rPr>
              <a:t>トドマツは乾燥が難しい</a:t>
            </a:r>
          </a:p>
        </p:txBody>
      </p:sp>
      <p:graphicFrame>
        <p:nvGraphicFramePr>
          <p:cNvPr id="2" name="Object 2">
            <a:extLst>
              <a:ext uri="{FF2B5EF4-FFF2-40B4-BE49-F238E27FC236}">
                <a16:creationId xmlns:a16="http://schemas.microsoft.com/office/drawing/2014/main" id="{E1954162-3094-A794-3AD3-61DF2A680A0C}"/>
              </a:ext>
            </a:extLst>
          </p:cNvPr>
          <p:cNvGraphicFramePr>
            <a:graphicFrameLocks noGrp="1" noChangeAspect="1"/>
          </p:cNvGraphicFramePr>
          <p:nvPr>
            <p:extLst>
              <p:ext uri="{D42A27DB-BD31-4B8C-83A1-F6EECF244321}">
                <p14:modId xmlns:p14="http://schemas.microsoft.com/office/powerpoint/2010/main" val="2769158805"/>
              </p:ext>
            </p:extLst>
          </p:nvPr>
        </p:nvGraphicFramePr>
        <p:xfrm>
          <a:off x="8444402" y="4061826"/>
          <a:ext cx="3724255" cy="2401212"/>
        </p:xfrm>
        <a:graphic>
          <a:graphicData uri="http://schemas.openxmlformats.org/presentationml/2006/ole">
            <mc:AlternateContent xmlns:mc="http://schemas.openxmlformats.org/markup-compatibility/2006">
              <mc:Choice xmlns:v="urn:schemas-microsoft-com:vml" Requires="v">
                <p:oleObj name="ワークシート" r:id="rId2" imgW="5352954" imgH="3647970" progId="Excel.Sheet.8">
                  <p:embed/>
                </p:oleObj>
              </mc:Choice>
              <mc:Fallback>
                <p:oleObj name="ワークシート" r:id="rId2" imgW="5352954" imgH="3647970" progId="Excel.Sheet.8">
                  <p:embed/>
                  <p:pic>
                    <p:nvPicPr>
                      <p:cNvPr id="161794" name="Object 2"/>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4402" y="4061826"/>
                        <a:ext cx="3724255" cy="2401212"/>
                      </a:xfrm>
                      <a:prstGeom prst="rect">
                        <a:avLst/>
                      </a:prstGeom>
                      <a:noFill/>
                      <a:ln>
                        <a:noFill/>
                      </a:ln>
                    </p:spPr>
                  </p:pic>
                </p:oleObj>
              </mc:Fallback>
            </mc:AlternateContent>
          </a:graphicData>
        </a:graphic>
      </p:graphicFrame>
      <p:sp>
        <p:nvSpPr>
          <p:cNvPr id="12" name="テキスト ボックス 11">
            <a:extLst>
              <a:ext uri="{FF2B5EF4-FFF2-40B4-BE49-F238E27FC236}">
                <a16:creationId xmlns:a16="http://schemas.microsoft.com/office/drawing/2014/main" id="{73F1BBBF-0CDF-00BF-84B7-0D3CFAEE588B}"/>
              </a:ext>
            </a:extLst>
          </p:cNvPr>
          <p:cNvSpPr txBox="1"/>
          <p:nvPr/>
        </p:nvSpPr>
        <p:spPr>
          <a:xfrm>
            <a:off x="8913282" y="6404172"/>
            <a:ext cx="3123218" cy="318924"/>
          </a:xfrm>
          <a:prstGeom prst="rect">
            <a:avLst/>
          </a:prstGeom>
          <a:noFill/>
        </p:spPr>
        <p:txBody>
          <a:bodyPr wrap="none" lIns="36000" tIns="36000" rIns="36000" bIns="36000" rtlCol="0" anchor="ctr" anchorCtr="0">
            <a:spAutoFit/>
          </a:bodyPr>
          <a:lstStyle/>
          <a:p>
            <a:pPr>
              <a:lnSpc>
                <a:spcPct val="100000"/>
              </a:lnSpc>
              <a:spcBef>
                <a:spcPts val="0"/>
              </a:spcBef>
              <a:buNone/>
            </a:pPr>
            <a:r>
              <a:rPr lang="ja-JP" altLang="en-US" sz="1600" dirty="0">
                <a:latin typeface="+mn-ea"/>
                <a:ea typeface="+mn-ea"/>
              </a:rPr>
              <a:t>心持ち正角材（生材）の含水率分布</a:t>
            </a:r>
          </a:p>
        </p:txBody>
      </p:sp>
      <p:sp>
        <p:nvSpPr>
          <p:cNvPr id="14" name="テキスト ボックス 13">
            <a:extLst>
              <a:ext uri="{FF2B5EF4-FFF2-40B4-BE49-F238E27FC236}">
                <a16:creationId xmlns:a16="http://schemas.microsoft.com/office/drawing/2014/main" id="{119245B4-E8BB-27B0-4650-94259202F3DE}"/>
              </a:ext>
            </a:extLst>
          </p:cNvPr>
          <p:cNvSpPr txBox="1"/>
          <p:nvPr/>
        </p:nvSpPr>
        <p:spPr bwMode="auto">
          <a:xfrm>
            <a:off x="9808887" y="4446356"/>
            <a:ext cx="101857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0" tIns="0" rIns="0" bIns="0" rtlCol="0">
            <a:spAutoFit/>
          </a:bodyPr>
          <a:lstStyle/>
          <a:p>
            <a:pPr algn="ctr">
              <a:lnSpc>
                <a:spcPct val="100000"/>
              </a:lnSpc>
              <a:spcBef>
                <a:spcPct val="0"/>
              </a:spcBef>
              <a:buFontTx/>
              <a:buNone/>
            </a:pPr>
            <a:r>
              <a:rPr lang="ja-JP" altLang="en-US" sz="1400" dirty="0">
                <a:solidFill>
                  <a:schemeClr val="accent2">
                    <a:lumMod val="75000"/>
                  </a:schemeClr>
                </a:solidFill>
                <a:latin typeface="Arial" panose="020B0604020202020204" pitchFamily="34" charset="0"/>
                <a:ea typeface="+mn-ea"/>
              </a:rPr>
              <a:t>カラマツ</a:t>
            </a:r>
            <a:endParaRPr lang="en-US" altLang="ja-JP" sz="1400" dirty="0">
              <a:solidFill>
                <a:schemeClr val="accent2">
                  <a:lumMod val="75000"/>
                </a:schemeClr>
              </a:solidFill>
              <a:latin typeface="Arial" panose="020B0604020202020204" pitchFamily="34" charset="0"/>
              <a:ea typeface="+mn-ea"/>
            </a:endParaRPr>
          </a:p>
          <a:p>
            <a:pPr algn="ctr">
              <a:lnSpc>
                <a:spcPct val="100000"/>
              </a:lnSpc>
              <a:spcBef>
                <a:spcPct val="0"/>
              </a:spcBef>
              <a:buFontTx/>
              <a:buNone/>
            </a:pPr>
            <a:r>
              <a:rPr lang="ja-JP" altLang="en-US" sz="1400" dirty="0">
                <a:solidFill>
                  <a:schemeClr val="accent2">
                    <a:lumMod val="75000"/>
                  </a:schemeClr>
                </a:solidFill>
                <a:latin typeface="Arial" panose="020B0604020202020204" pitchFamily="34" charset="0"/>
                <a:ea typeface="+mn-ea"/>
              </a:rPr>
              <a:t>平均</a:t>
            </a:r>
            <a:r>
              <a:rPr lang="en-US" altLang="ja-JP" sz="1400" dirty="0">
                <a:solidFill>
                  <a:schemeClr val="accent2">
                    <a:lumMod val="75000"/>
                  </a:schemeClr>
                </a:solidFill>
                <a:latin typeface="Arial" panose="020B0604020202020204" pitchFamily="34" charset="0"/>
                <a:ea typeface="+mn-ea"/>
              </a:rPr>
              <a:t> 40%</a:t>
            </a:r>
            <a:endParaRPr lang="ja-JP" altLang="en-US" sz="1400" dirty="0">
              <a:solidFill>
                <a:schemeClr val="accent2">
                  <a:lumMod val="75000"/>
                </a:schemeClr>
              </a:solidFill>
              <a:latin typeface="Arial" panose="020B0604020202020204" pitchFamily="34" charset="0"/>
              <a:ea typeface="+mn-ea"/>
            </a:endParaRPr>
          </a:p>
        </p:txBody>
      </p:sp>
      <p:sp>
        <p:nvSpPr>
          <p:cNvPr id="15" name="テキスト ボックス 14">
            <a:extLst>
              <a:ext uri="{FF2B5EF4-FFF2-40B4-BE49-F238E27FC236}">
                <a16:creationId xmlns:a16="http://schemas.microsoft.com/office/drawing/2014/main" id="{E2A362CD-4D3B-6E22-6453-9B75E86E246B}"/>
              </a:ext>
            </a:extLst>
          </p:cNvPr>
          <p:cNvSpPr txBox="1"/>
          <p:nvPr/>
        </p:nvSpPr>
        <p:spPr bwMode="auto">
          <a:xfrm>
            <a:off x="10357639" y="5260790"/>
            <a:ext cx="101857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0" tIns="0" rIns="0" bIns="0" rtlCol="0">
            <a:spAutoFit/>
          </a:bodyPr>
          <a:lstStyle/>
          <a:p>
            <a:pPr algn="ctr">
              <a:lnSpc>
                <a:spcPct val="100000"/>
              </a:lnSpc>
              <a:spcBef>
                <a:spcPct val="0"/>
              </a:spcBef>
              <a:buFontTx/>
              <a:buNone/>
            </a:pPr>
            <a:r>
              <a:rPr lang="ja-JP" altLang="en-US" sz="1400" dirty="0">
                <a:solidFill>
                  <a:srgbClr val="6666FF"/>
                </a:solidFill>
                <a:latin typeface="Arial" panose="020B0604020202020204" pitchFamily="34" charset="0"/>
                <a:ea typeface="+mn-ea"/>
              </a:rPr>
              <a:t>トドマツ</a:t>
            </a:r>
            <a:endParaRPr lang="en-US" altLang="ja-JP" sz="1400" dirty="0">
              <a:solidFill>
                <a:srgbClr val="6666FF"/>
              </a:solidFill>
              <a:latin typeface="Arial" panose="020B0604020202020204" pitchFamily="34" charset="0"/>
              <a:ea typeface="+mn-ea"/>
            </a:endParaRPr>
          </a:p>
          <a:p>
            <a:pPr algn="ctr">
              <a:lnSpc>
                <a:spcPct val="100000"/>
              </a:lnSpc>
              <a:spcBef>
                <a:spcPct val="0"/>
              </a:spcBef>
              <a:buFontTx/>
              <a:buNone/>
            </a:pPr>
            <a:r>
              <a:rPr lang="ja-JP" altLang="en-US" sz="1400" dirty="0">
                <a:solidFill>
                  <a:srgbClr val="6666FF"/>
                </a:solidFill>
                <a:latin typeface="Arial" panose="020B0604020202020204" pitchFamily="34" charset="0"/>
                <a:ea typeface="+mn-ea"/>
              </a:rPr>
              <a:t>平均</a:t>
            </a:r>
            <a:r>
              <a:rPr lang="en-US" altLang="ja-JP" sz="1400" dirty="0">
                <a:solidFill>
                  <a:srgbClr val="6666FF"/>
                </a:solidFill>
                <a:latin typeface="Arial" panose="020B0604020202020204" pitchFamily="34" charset="0"/>
                <a:ea typeface="+mn-ea"/>
              </a:rPr>
              <a:t> 60%</a:t>
            </a:r>
            <a:endParaRPr lang="ja-JP" altLang="en-US" sz="1400" dirty="0">
              <a:solidFill>
                <a:srgbClr val="6666FF"/>
              </a:solidFill>
              <a:latin typeface="Arial" panose="020B0604020202020204" pitchFamily="34" charset="0"/>
              <a:ea typeface="+mn-ea"/>
            </a:endParaRPr>
          </a:p>
        </p:txBody>
      </p:sp>
      <p:sp>
        <p:nvSpPr>
          <p:cNvPr id="32" name="四角形: 角を丸くする 31">
            <a:extLst>
              <a:ext uri="{FF2B5EF4-FFF2-40B4-BE49-F238E27FC236}">
                <a16:creationId xmlns:a16="http://schemas.microsoft.com/office/drawing/2014/main" id="{15DC082A-95DD-49AC-B819-27D6864A4EA0}"/>
              </a:ext>
            </a:extLst>
          </p:cNvPr>
          <p:cNvSpPr/>
          <p:nvPr/>
        </p:nvSpPr>
        <p:spPr>
          <a:xfrm>
            <a:off x="762400" y="928044"/>
            <a:ext cx="10035217" cy="3040866"/>
          </a:xfrm>
          <a:prstGeom prst="roundRect">
            <a:avLst>
              <a:gd name="adj" fmla="val 4956"/>
            </a:avLst>
          </a:prstGeom>
          <a:solidFill>
            <a:schemeClr val="accent3">
              <a:lumMod val="20000"/>
              <a:lumOff val="80000"/>
            </a:schemeClr>
          </a:solidFill>
          <a:ln w="190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620000" tIns="108000" bIns="216000" rtlCol="0" anchor="t" anchorCtr="0">
            <a:spAutoFit/>
          </a:bodyPr>
          <a:lstStyle/>
          <a:p>
            <a:pPr marL="252000" indent="-252000" algn="just">
              <a:lnSpc>
                <a:spcPct val="130000"/>
              </a:lnSpc>
              <a:spcBef>
                <a:spcPts val="0"/>
              </a:spcBef>
              <a:buClr>
                <a:srgbClr val="1F497D"/>
              </a:buClr>
              <a:buSzPct val="80000"/>
            </a:pPr>
            <a:r>
              <a:rPr lang="en-US" altLang="ja-JP" sz="2100" dirty="0">
                <a:solidFill>
                  <a:prstClr val="black"/>
                </a:solidFill>
              </a:rPr>
              <a:t>｢</a:t>
            </a:r>
            <a:r>
              <a:rPr lang="ja-JP" altLang="en-US" sz="2100" dirty="0">
                <a:solidFill>
                  <a:prstClr val="black"/>
                </a:solidFill>
              </a:rPr>
              <a:t>ウッドショック</a:t>
            </a:r>
            <a:r>
              <a:rPr lang="en-US" altLang="ja-JP" sz="2100" dirty="0">
                <a:solidFill>
                  <a:prstClr val="black"/>
                </a:solidFill>
              </a:rPr>
              <a:t>｣</a:t>
            </a:r>
            <a:r>
              <a:rPr lang="ja-JP" altLang="en-US" sz="2100" dirty="0">
                <a:solidFill>
                  <a:prstClr val="black"/>
                </a:solidFill>
              </a:rPr>
              <a:t>における輸入材の価格高騰</a:t>
            </a:r>
            <a:endParaRPr lang="en-US" altLang="ja-JP" sz="2100" dirty="0">
              <a:solidFill>
                <a:prstClr val="black"/>
              </a:solidFill>
            </a:endParaRPr>
          </a:p>
          <a:p>
            <a:pPr marL="252000" indent="-252000" algn="just">
              <a:lnSpc>
                <a:spcPct val="130000"/>
              </a:lnSpc>
              <a:spcBef>
                <a:spcPts val="0"/>
              </a:spcBef>
              <a:buClr>
                <a:srgbClr val="1F497D"/>
              </a:buClr>
              <a:buSzPct val="80000"/>
            </a:pPr>
            <a:r>
              <a:rPr lang="ja-JP" altLang="en-US" sz="2100" dirty="0">
                <a:solidFill>
                  <a:prstClr val="black"/>
                </a:solidFill>
              </a:rPr>
              <a:t>プレカット工場で資材調達に危機感</a:t>
            </a:r>
            <a:endParaRPr lang="en-US" altLang="ja-JP" sz="2100" dirty="0">
              <a:solidFill>
                <a:prstClr val="black"/>
              </a:solidFill>
            </a:endParaRPr>
          </a:p>
          <a:p>
            <a:pPr marL="252000" indent="-252000" algn="just">
              <a:lnSpc>
                <a:spcPct val="130000"/>
              </a:lnSpc>
              <a:spcBef>
                <a:spcPts val="0"/>
              </a:spcBef>
              <a:buClr>
                <a:srgbClr val="1F497D"/>
              </a:buClr>
              <a:buSzPct val="80000"/>
            </a:pPr>
            <a:r>
              <a:rPr lang="ja-JP" altLang="en-US" sz="2100" dirty="0">
                <a:solidFill>
                  <a:prstClr val="black"/>
                </a:solidFill>
              </a:rPr>
              <a:t>欧州産ホワイトウッドの代替として、道産トドマツの需要が急激に増大</a:t>
            </a:r>
            <a:endParaRPr lang="en-US" altLang="ja-JP" sz="2100" dirty="0">
              <a:solidFill>
                <a:prstClr val="black"/>
              </a:solidFill>
            </a:endParaRPr>
          </a:p>
          <a:p>
            <a:pPr algn="just">
              <a:lnSpc>
                <a:spcPct val="130000"/>
              </a:lnSpc>
              <a:spcBef>
                <a:spcPts val="1200"/>
              </a:spcBef>
              <a:buClr>
                <a:srgbClr val="1F497D"/>
              </a:buClr>
              <a:buSzPct val="80000"/>
              <a:buNone/>
            </a:pPr>
            <a:r>
              <a:rPr lang="ja-JP" altLang="en-US" sz="2100" dirty="0">
                <a:solidFill>
                  <a:prstClr val="black"/>
                </a:solidFill>
              </a:rPr>
              <a:t>［道内のトドマツ製材工場］</a:t>
            </a:r>
            <a:endParaRPr lang="en-US" altLang="ja-JP" sz="2100" dirty="0">
              <a:solidFill>
                <a:prstClr val="black"/>
              </a:solidFill>
            </a:endParaRPr>
          </a:p>
          <a:p>
            <a:pPr marL="252000" indent="-252000" algn="just">
              <a:lnSpc>
                <a:spcPct val="130000"/>
              </a:lnSpc>
              <a:spcBef>
                <a:spcPts val="0"/>
              </a:spcBef>
              <a:buClr>
                <a:srgbClr val="C00000"/>
              </a:buClr>
              <a:buSzPct val="80000"/>
            </a:pPr>
            <a:r>
              <a:rPr lang="ja-JP" altLang="en-US" sz="2100" dirty="0">
                <a:solidFill>
                  <a:prstClr val="black"/>
                </a:solidFill>
              </a:rPr>
              <a:t>小規模な工場が多く、供給量を急激に増やすことが困難</a:t>
            </a:r>
            <a:endParaRPr lang="en-US" altLang="ja-JP" sz="2100" dirty="0">
              <a:solidFill>
                <a:prstClr val="black"/>
              </a:solidFill>
            </a:endParaRPr>
          </a:p>
          <a:p>
            <a:pPr marL="252000" indent="-252000" algn="just">
              <a:lnSpc>
                <a:spcPct val="130000"/>
              </a:lnSpc>
              <a:spcBef>
                <a:spcPts val="0"/>
              </a:spcBef>
              <a:buClr>
                <a:srgbClr val="C00000"/>
              </a:buClr>
              <a:buSzPct val="80000"/>
            </a:pPr>
            <a:r>
              <a:rPr lang="ja-JP" altLang="en-US" sz="2100" dirty="0">
                <a:solidFill>
                  <a:prstClr val="black"/>
                </a:solidFill>
              </a:rPr>
              <a:t>乾燥設備を保有し、乾燥材を生産できる工場が少ない</a:t>
            </a:r>
            <a:endParaRPr lang="en-US" altLang="ja-JP" sz="2100" dirty="0">
              <a:solidFill>
                <a:prstClr val="black"/>
              </a:solidFill>
            </a:endParaRPr>
          </a:p>
        </p:txBody>
      </p:sp>
      <p:cxnSp>
        <p:nvCxnSpPr>
          <p:cNvPr id="10" name="直線コネクタ 9">
            <a:extLst>
              <a:ext uri="{FF2B5EF4-FFF2-40B4-BE49-F238E27FC236}">
                <a16:creationId xmlns:a16="http://schemas.microsoft.com/office/drawing/2014/main" id="{8FD4F260-15C3-6078-94FD-4CD79589B59B}"/>
              </a:ext>
            </a:extLst>
          </p:cNvPr>
          <p:cNvCxnSpPr/>
          <p:nvPr/>
        </p:nvCxnSpPr>
        <p:spPr>
          <a:xfrm>
            <a:off x="2648622" y="3748532"/>
            <a:ext cx="60840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437C37EA-FD3D-8FBE-71B9-EDF8AEAB4D28}"/>
              </a:ext>
            </a:extLst>
          </p:cNvPr>
          <p:cNvSpPr txBox="1"/>
          <p:nvPr/>
        </p:nvSpPr>
        <p:spPr>
          <a:xfrm>
            <a:off x="1003139" y="1078556"/>
            <a:ext cx="1072977" cy="472813"/>
          </a:xfrm>
          <a:prstGeom prst="rect">
            <a:avLst/>
          </a:prstGeom>
          <a:noFill/>
        </p:spPr>
        <p:txBody>
          <a:bodyPr wrap="none" lIns="36000" tIns="36000" rIns="36000" bIns="36000" rtlCol="0" anchor="ctr" anchorCtr="0">
            <a:spAutoFit/>
          </a:bodyPr>
          <a:lstStyle/>
          <a:p>
            <a:pPr>
              <a:lnSpc>
                <a:spcPct val="100000"/>
              </a:lnSpc>
              <a:spcBef>
                <a:spcPts val="0"/>
              </a:spcBef>
              <a:buNone/>
            </a:pPr>
            <a:r>
              <a:rPr lang="en-US" altLang="ja-JP" sz="2600" dirty="0">
                <a:solidFill>
                  <a:srgbClr val="495E78"/>
                </a:solidFill>
                <a:latin typeface="+mn-ea"/>
                <a:ea typeface="+mn-ea"/>
              </a:rPr>
              <a:t>【</a:t>
            </a:r>
            <a:r>
              <a:rPr lang="ja-JP" altLang="en-US" sz="2600" dirty="0">
                <a:solidFill>
                  <a:srgbClr val="495E78"/>
                </a:solidFill>
                <a:latin typeface="+mn-ea"/>
                <a:ea typeface="+mn-ea"/>
              </a:rPr>
              <a:t>背景</a:t>
            </a:r>
            <a:r>
              <a:rPr lang="en-US" altLang="ja-JP" sz="2600" dirty="0">
                <a:solidFill>
                  <a:srgbClr val="495E78"/>
                </a:solidFill>
                <a:latin typeface="+mn-ea"/>
                <a:ea typeface="+mn-ea"/>
              </a:rPr>
              <a:t>】</a:t>
            </a:r>
            <a:endParaRPr lang="ja-JP" altLang="en-US" sz="2600" dirty="0">
              <a:solidFill>
                <a:srgbClr val="495E78"/>
              </a:solidFill>
              <a:latin typeface="+mn-ea"/>
              <a:ea typeface="+mn-ea"/>
            </a:endParaRPr>
          </a:p>
        </p:txBody>
      </p:sp>
      <p:pic>
        <p:nvPicPr>
          <p:cNvPr id="5" name="図 4" descr="雪, テーブル, 座る, 食品 が含まれている画像&#10;&#10;自動的に生成された説明">
            <a:extLst>
              <a:ext uri="{FF2B5EF4-FFF2-40B4-BE49-F238E27FC236}">
                <a16:creationId xmlns:a16="http://schemas.microsoft.com/office/drawing/2014/main" id="{74905E5F-AF1F-6724-1922-7FC4BEA37E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8267" y="4061825"/>
            <a:ext cx="2019490" cy="2692653"/>
          </a:xfrm>
          <a:prstGeom prst="rect">
            <a:avLst/>
          </a:prstGeom>
        </p:spPr>
      </p:pic>
      <p:pic>
        <p:nvPicPr>
          <p:cNvPr id="9" name="図 8" descr="木製, 建物, 屋外, 跡 が含まれている画像&#10;&#10;自動的に生成された説明">
            <a:extLst>
              <a:ext uri="{FF2B5EF4-FFF2-40B4-BE49-F238E27FC236}">
                <a16:creationId xmlns:a16="http://schemas.microsoft.com/office/drawing/2014/main" id="{1E5D9975-D7E7-B387-D126-EC10D9F5AB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6876" y="4061825"/>
            <a:ext cx="2019490" cy="2692653"/>
          </a:xfrm>
          <a:prstGeom prst="rect">
            <a:avLst/>
          </a:prstGeom>
        </p:spPr>
      </p:pic>
      <p:sp>
        <p:nvSpPr>
          <p:cNvPr id="13" name="正方形/長方形 12">
            <a:extLst>
              <a:ext uri="{FF2B5EF4-FFF2-40B4-BE49-F238E27FC236}">
                <a16:creationId xmlns:a16="http://schemas.microsoft.com/office/drawing/2014/main" id="{D0006152-91E3-8E34-9D23-D69AC3269856}"/>
              </a:ext>
            </a:extLst>
          </p:cNvPr>
          <p:cNvSpPr/>
          <p:nvPr/>
        </p:nvSpPr>
        <p:spPr>
          <a:xfrm>
            <a:off x="228000" y="0"/>
            <a:ext cx="11736000" cy="72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0" tIns="0" rIns="36000" bIns="36000" anchor="ctr"/>
          <a:lstStyle/>
          <a:p>
            <a:pPr>
              <a:lnSpc>
                <a:spcPct val="100000"/>
              </a:lnSpc>
              <a:spcBef>
                <a:spcPct val="0"/>
              </a:spcBef>
              <a:buClrTx/>
              <a:buNone/>
              <a:defRPr/>
            </a:pPr>
            <a:r>
              <a:rPr lang="ja-JP" altLang="en-US" sz="2800" dirty="0">
                <a:solidFill>
                  <a:srgbClr val="FFFFFF"/>
                </a:solidFill>
                <a:latin typeface="Arial"/>
                <a:ea typeface="ＭＳ Ｐゴシック"/>
              </a:rPr>
              <a:t>はじめに</a:t>
            </a:r>
          </a:p>
        </p:txBody>
      </p:sp>
      <p:sp>
        <p:nvSpPr>
          <p:cNvPr id="4" name="スライド番号プレースホルダー 3">
            <a:extLst>
              <a:ext uri="{FF2B5EF4-FFF2-40B4-BE49-F238E27FC236}">
                <a16:creationId xmlns:a16="http://schemas.microsoft.com/office/drawing/2014/main" id="{68F23D41-89B2-1522-0E9C-24885BB4CAA2}"/>
              </a:ext>
            </a:extLst>
          </p:cNvPr>
          <p:cNvSpPr>
            <a:spLocks noGrp="1"/>
          </p:cNvSpPr>
          <p:nvPr>
            <p:ph type="sldNum" sz="quarter" idx="12"/>
          </p:nvPr>
        </p:nvSpPr>
        <p:spPr/>
        <p:txBody>
          <a:bodyPr/>
          <a:lstStyle/>
          <a:p>
            <a:pPr>
              <a:defRPr/>
            </a:pPr>
            <a:fld id="{B9CB4B00-C64E-49AC-82BA-7A2C216F2E56}" type="slidenum">
              <a:rPr lang="ja-JP" altLang="en-US" smtClean="0"/>
              <a:pPr>
                <a:defRPr/>
              </a:pPr>
              <a:t>2</a:t>
            </a:fld>
            <a:endParaRPr lang="ja-JP" altLang="en-US" dirty="0"/>
          </a:p>
        </p:txBody>
      </p:sp>
      <p:sp>
        <p:nvSpPr>
          <p:cNvPr id="6" name="テキスト ボックス 5">
            <a:extLst>
              <a:ext uri="{FF2B5EF4-FFF2-40B4-BE49-F238E27FC236}">
                <a16:creationId xmlns:a16="http://schemas.microsoft.com/office/drawing/2014/main" id="{356B51AA-9134-DFF5-2283-2064394096D6}"/>
              </a:ext>
            </a:extLst>
          </p:cNvPr>
          <p:cNvSpPr txBox="1"/>
          <p:nvPr/>
        </p:nvSpPr>
        <p:spPr>
          <a:xfrm>
            <a:off x="1075672" y="2494213"/>
            <a:ext cx="1159539" cy="395869"/>
          </a:xfrm>
          <a:prstGeom prst="rect">
            <a:avLst/>
          </a:prstGeom>
          <a:noFill/>
        </p:spPr>
        <p:txBody>
          <a:bodyPr wrap="none" lIns="36000" tIns="36000" rIns="36000" bIns="36000" rtlCol="0" anchor="ctr" anchorCtr="0">
            <a:spAutoFit/>
          </a:bodyPr>
          <a:lstStyle/>
          <a:p>
            <a:pPr>
              <a:lnSpc>
                <a:spcPct val="100000"/>
              </a:lnSpc>
              <a:spcBef>
                <a:spcPts val="0"/>
              </a:spcBef>
              <a:buNone/>
            </a:pPr>
            <a:r>
              <a:rPr lang="ja-JP" altLang="en-US" sz="2100" dirty="0">
                <a:solidFill>
                  <a:srgbClr val="495E78"/>
                </a:solidFill>
                <a:latin typeface="+mn-ea"/>
                <a:ea typeface="+mn-ea"/>
              </a:rPr>
              <a:t>しかし・・・</a:t>
            </a:r>
          </a:p>
        </p:txBody>
      </p:sp>
      <p:sp>
        <p:nvSpPr>
          <p:cNvPr id="11" name="吹き出し: 四角形 10">
            <a:extLst>
              <a:ext uri="{FF2B5EF4-FFF2-40B4-BE49-F238E27FC236}">
                <a16:creationId xmlns:a16="http://schemas.microsoft.com/office/drawing/2014/main" id="{DC392673-BD87-2C88-4D3E-8EC0CC45D4DA}"/>
              </a:ext>
            </a:extLst>
          </p:cNvPr>
          <p:cNvSpPr/>
          <p:nvPr/>
        </p:nvSpPr>
        <p:spPr>
          <a:xfrm rot="5400000">
            <a:off x="5531899" y="4543544"/>
            <a:ext cx="720000" cy="288000"/>
          </a:xfrm>
          <a:prstGeom prst="wedgeRectCallout">
            <a:avLst>
              <a:gd name="adj1" fmla="val -2030"/>
              <a:gd name="adj2" fmla="val 89035"/>
            </a:avLst>
          </a:prstGeom>
          <a:ln w="19050"/>
        </p:spPr>
        <p:style>
          <a:lnRef idx="3">
            <a:schemeClr val="lt1"/>
          </a:lnRef>
          <a:fillRef idx="1">
            <a:schemeClr val="accent1"/>
          </a:fillRef>
          <a:effectRef idx="1">
            <a:schemeClr val="accent1"/>
          </a:effectRef>
          <a:fontRef idx="minor">
            <a:schemeClr val="lt1"/>
          </a:fontRef>
        </p:style>
        <p:txBody>
          <a:bodyPr vert="vert270" wrap="square" lIns="72000" tIns="0" rIns="72000" bIns="0" rtlCol="0" anchor="ctr">
            <a:spAutoFit/>
          </a:bodyPr>
          <a:lstStyle/>
          <a:p>
            <a:pPr algn="ctr">
              <a:buNone/>
            </a:pPr>
            <a:r>
              <a:rPr kumimoji="1" lang="ja-JP" altLang="en-US" sz="1600" dirty="0"/>
              <a:t>正常材</a:t>
            </a:r>
          </a:p>
        </p:txBody>
      </p:sp>
      <p:sp>
        <p:nvSpPr>
          <p:cNvPr id="17" name="吹き出し: 四角形 16">
            <a:extLst>
              <a:ext uri="{FF2B5EF4-FFF2-40B4-BE49-F238E27FC236}">
                <a16:creationId xmlns:a16="http://schemas.microsoft.com/office/drawing/2014/main" id="{5518F87E-C83E-97EB-D292-BB64BD7FCEC0}"/>
              </a:ext>
            </a:extLst>
          </p:cNvPr>
          <p:cNvSpPr/>
          <p:nvPr/>
        </p:nvSpPr>
        <p:spPr>
          <a:xfrm rot="5400000">
            <a:off x="5423899" y="5909522"/>
            <a:ext cx="936000" cy="288000"/>
          </a:xfrm>
          <a:prstGeom prst="wedgeRectCallout">
            <a:avLst>
              <a:gd name="adj1" fmla="val -4323"/>
              <a:gd name="adj2" fmla="val 90526"/>
            </a:avLst>
          </a:prstGeom>
          <a:ln w="19050"/>
        </p:spPr>
        <p:style>
          <a:lnRef idx="3">
            <a:schemeClr val="lt1"/>
          </a:lnRef>
          <a:fillRef idx="1">
            <a:schemeClr val="accent1"/>
          </a:fillRef>
          <a:effectRef idx="1">
            <a:schemeClr val="accent1"/>
          </a:effectRef>
          <a:fontRef idx="minor">
            <a:schemeClr val="lt1"/>
          </a:fontRef>
        </p:style>
        <p:txBody>
          <a:bodyPr vert="vert270" wrap="square" lIns="72000" tIns="0" rIns="72000" bIns="0" rtlCol="0" anchor="ctr">
            <a:spAutoFit/>
          </a:bodyPr>
          <a:lstStyle/>
          <a:p>
            <a:pPr algn="ctr">
              <a:buNone/>
            </a:pPr>
            <a:r>
              <a:rPr kumimoji="1" lang="ja-JP" altLang="en-US" sz="1600" dirty="0"/>
              <a:t>水食い材</a:t>
            </a:r>
          </a:p>
        </p:txBody>
      </p:sp>
      <p:sp>
        <p:nvSpPr>
          <p:cNvPr id="18" name="矢印: 上下 17">
            <a:extLst>
              <a:ext uri="{FF2B5EF4-FFF2-40B4-BE49-F238E27FC236}">
                <a16:creationId xmlns:a16="http://schemas.microsoft.com/office/drawing/2014/main" id="{B426DEA9-C93B-B864-924A-3BC2DFDF4011}"/>
              </a:ext>
            </a:extLst>
          </p:cNvPr>
          <p:cNvSpPr/>
          <p:nvPr/>
        </p:nvSpPr>
        <p:spPr>
          <a:xfrm rot="1498212">
            <a:off x="2561414" y="3924120"/>
            <a:ext cx="502454" cy="748867"/>
          </a:xfrm>
          <a:prstGeom prst="upDownArrow">
            <a:avLst>
              <a:gd name="adj1" fmla="val 46522"/>
              <a:gd name="adj2" fmla="val 40185"/>
            </a:avLst>
          </a:prstGeom>
          <a:ln w="19050">
            <a:solidFill>
              <a:schemeClr val="accent2">
                <a:lumMod val="75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41735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18"/>
                                        </p:tgtEl>
                                      </p:cBhvr>
                                    </p:animEffect>
                                    <p:animScale>
                                      <p:cBhvr>
                                        <p:cTn id="11"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ED8C67B6-F9FA-428D-872F-B323C753CF94}"/>
              </a:ext>
            </a:extLst>
          </p:cNvPr>
          <p:cNvSpPr/>
          <p:nvPr/>
        </p:nvSpPr>
        <p:spPr>
          <a:xfrm>
            <a:off x="228000" y="0"/>
            <a:ext cx="11736000" cy="72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0" tIns="0" rIns="36000" bIns="36000" anchor="ctr"/>
          <a:lstStyle/>
          <a:p>
            <a:pPr>
              <a:lnSpc>
                <a:spcPct val="100000"/>
              </a:lnSpc>
              <a:spcBef>
                <a:spcPct val="0"/>
              </a:spcBef>
              <a:buClrTx/>
              <a:buNone/>
              <a:defRPr/>
            </a:pPr>
            <a:r>
              <a:rPr lang="ja-JP" altLang="en-US" sz="2800" dirty="0">
                <a:solidFill>
                  <a:srgbClr val="FFFFFF"/>
                </a:solidFill>
                <a:latin typeface="Arial"/>
                <a:ea typeface="ＭＳ Ｐゴシック"/>
              </a:rPr>
              <a:t>トドマツの材質特性 （収縮異方性）</a:t>
            </a:r>
          </a:p>
        </p:txBody>
      </p:sp>
      <p:pic>
        <p:nvPicPr>
          <p:cNvPr id="3" name="図 2" descr="カレンダー&#10;&#10;自動的に生成された説明">
            <a:extLst>
              <a:ext uri="{FF2B5EF4-FFF2-40B4-BE49-F238E27FC236}">
                <a16:creationId xmlns:a16="http://schemas.microsoft.com/office/drawing/2014/main" id="{D4AE784D-D99B-6C0A-3E3D-F0220630D6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332" y="4207317"/>
            <a:ext cx="3814232" cy="2542821"/>
          </a:xfrm>
          <a:prstGeom prst="rect">
            <a:avLst/>
          </a:prstGeom>
          <a:solidFill>
            <a:schemeClr val="bg1"/>
          </a:solidFill>
        </p:spPr>
      </p:pic>
      <p:sp>
        <p:nvSpPr>
          <p:cNvPr id="6" name="テキスト ボックス 5">
            <a:extLst>
              <a:ext uri="{FF2B5EF4-FFF2-40B4-BE49-F238E27FC236}">
                <a16:creationId xmlns:a16="http://schemas.microsoft.com/office/drawing/2014/main" id="{21BD68AD-38E1-9BD1-59A6-1569F602AD6E}"/>
              </a:ext>
            </a:extLst>
          </p:cNvPr>
          <p:cNvSpPr txBox="1"/>
          <p:nvPr/>
        </p:nvSpPr>
        <p:spPr>
          <a:xfrm>
            <a:off x="3083005" y="4207317"/>
            <a:ext cx="1276559" cy="318924"/>
          </a:xfrm>
          <a:prstGeom prst="rect">
            <a:avLst/>
          </a:prstGeom>
          <a:solidFill>
            <a:schemeClr val="bg1"/>
          </a:solidFill>
          <a:ln>
            <a:solidFill>
              <a:schemeClr val="accent4">
                <a:lumMod val="60000"/>
                <a:lumOff val="40000"/>
              </a:schemeClr>
            </a:solidFill>
          </a:ln>
        </p:spPr>
        <p:txBody>
          <a:bodyPr wrap="none" lIns="36000" tIns="36000" rIns="36000" bIns="36000" rtlCol="0">
            <a:spAutoFit/>
          </a:bodyPr>
          <a:lstStyle/>
          <a:p>
            <a:pPr>
              <a:lnSpc>
                <a:spcPct val="100000"/>
              </a:lnSpc>
              <a:spcBef>
                <a:spcPts val="0"/>
              </a:spcBef>
              <a:buNone/>
            </a:pPr>
            <a:r>
              <a:rPr lang="ja-JP" altLang="en-US" sz="1600" dirty="0">
                <a:latin typeface="+mn-ea"/>
                <a:ea typeface="+mn-ea"/>
              </a:rPr>
              <a:t>心持ち材込み</a:t>
            </a:r>
          </a:p>
        </p:txBody>
      </p:sp>
      <p:pic>
        <p:nvPicPr>
          <p:cNvPr id="12" name="図 11">
            <a:extLst>
              <a:ext uri="{FF2B5EF4-FFF2-40B4-BE49-F238E27FC236}">
                <a16:creationId xmlns:a16="http://schemas.microsoft.com/office/drawing/2014/main" id="{66C1F6A5-116F-7752-272F-4A2DC9080A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670" y="4203781"/>
            <a:ext cx="3814232" cy="2542821"/>
          </a:xfrm>
          <a:prstGeom prst="rect">
            <a:avLst/>
          </a:prstGeom>
        </p:spPr>
      </p:pic>
      <p:sp>
        <p:nvSpPr>
          <p:cNvPr id="59" name="四角形: 角を丸くする 58">
            <a:extLst>
              <a:ext uri="{FF2B5EF4-FFF2-40B4-BE49-F238E27FC236}">
                <a16:creationId xmlns:a16="http://schemas.microsoft.com/office/drawing/2014/main" id="{58D42E1B-726D-BEF0-9A56-FC2C86AF3B25}"/>
              </a:ext>
            </a:extLst>
          </p:cNvPr>
          <p:cNvSpPr/>
          <p:nvPr/>
        </p:nvSpPr>
        <p:spPr>
          <a:xfrm>
            <a:off x="685800" y="1124696"/>
            <a:ext cx="10968567" cy="2864595"/>
          </a:xfrm>
          <a:prstGeom prst="roundRect">
            <a:avLst>
              <a:gd name="adj" fmla="val 5418"/>
            </a:avLst>
          </a:prstGeom>
          <a:solidFill>
            <a:schemeClr val="accent4">
              <a:lumMod val="20000"/>
              <a:lumOff val="8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4" name="テキスト ボックス 103">
            <a:extLst>
              <a:ext uri="{FF2B5EF4-FFF2-40B4-BE49-F238E27FC236}">
                <a16:creationId xmlns:a16="http://schemas.microsoft.com/office/drawing/2014/main" id="{95B78DA0-5325-C4DB-9ABB-619F4FAC28D3}"/>
              </a:ext>
            </a:extLst>
          </p:cNvPr>
          <p:cNvSpPr txBox="1"/>
          <p:nvPr/>
        </p:nvSpPr>
        <p:spPr>
          <a:xfrm>
            <a:off x="2261783" y="1424248"/>
            <a:ext cx="1686928" cy="318924"/>
          </a:xfrm>
          <a:prstGeom prst="rect">
            <a:avLst/>
          </a:prstGeom>
          <a:noFill/>
        </p:spPr>
        <p:txBody>
          <a:bodyPr wrap="none" lIns="36000" tIns="36000" rIns="36000" bIns="36000" rtlCol="0">
            <a:spAutoFit/>
          </a:bodyPr>
          <a:lstStyle/>
          <a:p>
            <a:pPr>
              <a:lnSpc>
                <a:spcPct val="100000"/>
              </a:lnSpc>
              <a:spcBef>
                <a:spcPts val="0"/>
              </a:spcBef>
              <a:buNone/>
            </a:pPr>
            <a:r>
              <a:rPr lang="ja-JP" altLang="en-US" sz="1600" dirty="0">
                <a:latin typeface="+mn-ea"/>
                <a:ea typeface="+mn-ea"/>
              </a:rPr>
              <a:t>気乾収縮率</a:t>
            </a:r>
            <a:r>
              <a:rPr lang="en-US" altLang="ja-JP" sz="1600" baseline="40000" dirty="0">
                <a:latin typeface="+mn-ea"/>
                <a:ea typeface="+mn-ea"/>
              </a:rPr>
              <a:t>※ </a:t>
            </a:r>
            <a:r>
              <a:rPr lang="ja-JP" altLang="en-US" sz="1600" dirty="0">
                <a:latin typeface="+mn-ea"/>
                <a:ea typeface="+mn-ea"/>
              </a:rPr>
              <a:t>（％）</a:t>
            </a:r>
          </a:p>
        </p:txBody>
      </p:sp>
      <p:sp>
        <p:nvSpPr>
          <p:cNvPr id="105" name="テキスト ボックス 104">
            <a:extLst>
              <a:ext uri="{FF2B5EF4-FFF2-40B4-BE49-F238E27FC236}">
                <a16:creationId xmlns:a16="http://schemas.microsoft.com/office/drawing/2014/main" id="{F71C938B-0638-DF46-4E0C-48DEF53B563C}"/>
              </a:ext>
            </a:extLst>
          </p:cNvPr>
          <p:cNvSpPr txBox="1"/>
          <p:nvPr/>
        </p:nvSpPr>
        <p:spPr>
          <a:xfrm>
            <a:off x="1647891" y="3591974"/>
            <a:ext cx="3031847" cy="288147"/>
          </a:xfrm>
          <a:prstGeom prst="rect">
            <a:avLst/>
          </a:prstGeom>
          <a:noFill/>
        </p:spPr>
        <p:txBody>
          <a:bodyPr wrap="none" lIns="36000" tIns="36000" rIns="36000" bIns="36000" rtlCol="0">
            <a:spAutoFit/>
          </a:bodyPr>
          <a:lstStyle/>
          <a:p>
            <a:pPr>
              <a:lnSpc>
                <a:spcPct val="100000"/>
              </a:lnSpc>
              <a:spcBef>
                <a:spcPts val="600"/>
              </a:spcBef>
              <a:buNone/>
            </a:pPr>
            <a:r>
              <a:rPr lang="en-US" altLang="ja-JP" sz="1400" dirty="0">
                <a:latin typeface="Arial" panose="020B0604020202020204" pitchFamily="34" charset="0"/>
                <a:ea typeface="+mn-ea"/>
                <a:cs typeface="Times New Roman" panose="02020603050405020304" pitchFamily="18" charset="0"/>
              </a:rPr>
              <a:t>※ </a:t>
            </a:r>
            <a:r>
              <a:rPr lang="ja-JP" altLang="en-US" sz="1400" dirty="0">
                <a:latin typeface="Arial" panose="020B0604020202020204" pitchFamily="34" charset="0"/>
                <a:ea typeface="+mn-ea"/>
                <a:cs typeface="Times New Roman" panose="02020603050405020304" pitchFamily="18" charset="0"/>
              </a:rPr>
              <a:t>生材から含水率</a:t>
            </a:r>
            <a:r>
              <a:rPr lang="en-US" altLang="ja-JP" sz="1400" dirty="0">
                <a:latin typeface="Arial" panose="020B0604020202020204" pitchFamily="34" charset="0"/>
                <a:ea typeface="+mn-ea"/>
                <a:cs typeface="Times New Roman" panose="02020603050405020304" pitchFamily="18" charset="0"/>
              </a:rPr>
              <a:t>15</a:t>
            </a:r>
            <a:r>
              <a:rPr lang="ja-JP" altLang="en-US" sz="1400" dirty="0">
                <a:latin typeface="Arial" panose="020B0604020202020204" pitchFamily="34" charset="0"/>
                <a:ea typeface="+mn-ea"/>
                <a:cs typeface="Times New Roman" panose="02020603050405020304" pitchFamily="18" charset="0"/>
              </a:rPr>
              <a:t>％までの収縮率</a:t>
            </a:r>
            <a:endParaRPr lang="ja-JP" altLang="en-US" sz="1400" dirty="0">
              <a:latin typeface="Arial" panose="020B0604020202020204" pitchFamily="34" charset="0"/>
              <a:ea typeface="+mn-ea"/>
            </a:endParaRPr>
          </a:p>
        </p:txBody>
      </p:sp>
      <p:grpSp>
        <p:nvGrpSpPr>
          <p:cNvPr id="4" name="グループ化 3">
            <a:extLst>
              <a:ext uri="{FF2B5EF4-FFF2-40B4-BE49-F238E27FC236}">
                <a16:creationId xmlns:a16="http://schemas.microsoft.com/office/drawing/2014/main" id="{A1745732-D0D1-DEF1-4560-122114DF0CE4}"/>
              </a:ext>
            </a:extLst>
          </p:cNvPr>
          <p:cNvGrpSpPr/>
          <p:nvPr/>
        </p:nvGrpSpPr>
        <p:grpSpPr>
          <a:xfrm>
            <a:off x="5997062" y="1270959"/>
            <a:ext cx="5210841" cy="2269795"/>
            <a:chOff x="5997062" y="1163634"/>
            <a:chExt cx="5210841" cy="2269795"/>
          </a:xfrm>
        </p:grpSpPr>
        <p:sp>
          <p:nvSpPr>
            <p:cNvPr id="60" name="楕円 59">
              <a:extLst>
                <a:ext uri="{FF2B5EF4-FFF2-40B4-BE49-F238E27FC236}">
                  <a16:creationId xmlns:a16="http://schemas.microsoft.com/office/drawing/2014/main" id="{FCE29268-CD70-1499-317B-9C9A5F36C26E}"/>
                </a:ext>
              </a:extLst>
            </p:cNvPr>
            <p:cNvSpPr>
              <a:spLocks noChangeAspect="1"/>
            </p:cNvSpPr>
            <p:nvPr/>
          </p:nvSpPr>
          <p:spPr>
            <a:xfrm>
              <a:off x="6269396" y="1475089"/>
              <a:ext cx="1958340" cy="1958340"/>
            </a:xfrm>
            <a:prstGeom prst="ellipse">
              <a:avLst/>
            </a:prstGeom>
            <a:solidFill>
              <a:srgbClr val="FCF4D0"/>
            </a:solidFill>
            <a:ln w="22225" cap="flat" cmpd="sng" algn="ctr">
              <a:solidFill>
                <a:srgbClr val="582A04"/>
              </a:solidFill>
              <a:prstDash val="solid"/>
              <a:miter lim="800000"/>
            </a:ln>
            <a:effectLst/>
          </p:spPr>
          <p:txBody>
            <a:bodyPr rtlCol="0" anchor="ctr"/>
            <a:lstStyle/>
            <a:p>
              <a:endParaRPr lang="ja-JP" altLang="en-US"/>
            </a:p>
          </p:txBody>
        </p:sp>
        <p:sp>
          <p:nvSpPr>
            <p:cNvPr id="61" name="楕円 60">
              <a:extLst>
                <a:ext uri="{FF2B5EF4-FFF2-40B4-BE49-F238E27FC236}">
                  <a16:creationId xmlns:a16="http://schemas.microsoft.com/office/drawing/2014/main" id="{892C0B85-0B2D-1BFE-5C6A-4087ED7AB9A9}"/>
                </a:ext>
              </a:extLst>
            </p:cNvPr>
            <p:cNvSpPr>
              <a:spLocks noChangeAspect="1"/>
            </p:cNvSpPr>
            <p:nvPr/>
          </p:nvSpPr>
          <p:spPr>
            <a:xfrm>
              <a:off x="6334676" y="1540369"/>
              <a:ext cx="1827780" cy="1827780"/>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62" name="楕円 61">
              <a:extLst>
                <a:ext uri="{FF2B5EF4-FFF2-40B4-BE49-F238E27FC236}">
                  <a16:creationId xmlns:a16="http://schemas.microsoft.com/office/drawing/2014/main" id="{7D59DD9C-5703-C630-28B3-03692D41FF26}"/>
                </a:ext>
              </a:extLst>
            </p:cNvPr>
            <p:cNvSpPr>
              <a:spLocks noChangeAspect="1"/>
            </p:cNvSpPr>
            <p:nvPr/>
          </p:nvSpPr>
          <p:spPr>
            <a:xfrm>
              <a:off x="6399955" y="1605648"/>
              <a:ext cx="1697225" cy="1697225"/>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63" name="楕円 62">
              <a:extLst>
                <a:ext uri="{FF2B5EF4-FFF2-40B4-BE49-F238E27FC236}">
                  <a16:creationId xmlns:a16="http://schemas.microsoft.com/office/drawing/2014/main" id="{58557283-E777-2404-1E84-B59954810950}"/>
                </a:ext>
              </a:extLst>
            </p:cNvPr>
            <p:cNvSpPr>
              <a:spLocks noChangeAspect="1"/>
            </p:cNvSpPr>
            <p:nvPr/>
          </p:nvSpPr>
          <p:spPr>
            <a:xfrm>
              <a:off x="6465231" y="1670924"/>
              <a:ext cx="1566670" cy="1566670"/>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64" name="楕円 63">
              <a:extLst>
                <a:ext uri="{FF2B5EF4-FFF2-40B4-BE49-F238E27FC236}">
                  <a16:creationId xmlns:a16="http://schemas.microsoft.com/office/drawing/2014/main" id="{B78B9F8A-D0BB-1A72-26A5-117769F3E276}"/>
                </a:ext>
              </a:extLst>
            </p:cNvPr>
            <p:cNvSpPr>
              <a:spLocks noChangeAspect="1"/>
            </p:cNvSpPr>
            <p:nvPr/>
          </p:nvSpPr>
          <p:spPr>
            <a:xfrm>
              <a:off x="6530510" y="1736203"/>
              <a:ext cx="1436115" cy="1436115"/>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65" name="楕円 64">
              <a:extLst>
                <a:ext uri="{FF2B5EF4-FFF2-40B4-BE49-F238E27FC236}">
                  <a16:creationId xmlns:a16="http://schemas.microsoft.com/office/drawing/2014/main" id="{F47DFA33-3517-E631-CEFE-8019191CE048}"/>
                </a:ext>
              </a:extLst>
            </p:cNvPr>
            <p:cNvSpPr>
              <a:spLocks noChangeAspect="1"/>
            </p:cNvSpPr>
            <p:nvPr/>
          </p:nvSpPr>
          <p:spPr>
            <a:xfrm>
              <a:off x="6595786" y="1801479"/>
              <a:ext cx="1305560" cy="1305560"/>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66" name="楕円 65">
              <a:extLst>
                <a:ext uri="{FF2B5EF4-FFF2-40B4-BE49-F238E27FC236}">
                  <a16:creationId xmlns:a16="http://schemas.microsoft.com/office/drawing/2014/main" id="{689ED490-4581-0411-A2BE-A7A81DD76EA6}"/>
                </a:ext>
              </a:extLst>
            </p:cNvPr>
            <p:cNvSpPr>
              <a:spLocks noChangeAspect="1"/>
            </p:cNvSpPr>
            <p:nvPr/>
          </p:nvSpPr>
          <p:spPr>
            <a:xfrm>
              <a:off x="6661065" y="1866758"/>
              <a:ext cx="1175005" cy="1175005"/>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67" name="楕円 66">
              <a:extLst>
                <a:ext uri="{FF2B5EF4-FFF2-40B4-BE49-F238E27FC236}">
                  <a16:creationId xmlns:a16="http://schemas.microsoft.com/office/drawing/2014/main" id="{DF1EC6D2-F9EE-8CEC-A559-009CAE76CF4A}"/>
                </a:ext>
              </a:extLst>
            </p:cNvPr>
            <p:cNvSpPr>
              <a:spLocks noChangeAspect="1"/>
            </p:cNvSpPr>
            <p:nvPr/>
          </p:nvSpPr>
          <p:spPr>
            <a:xfrm>
              <a:off x="6726343" y="1932036"/>
              <a:ext cx="1044449" cy="1044449"/>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68" name="楕円 67">
              <a:extLst>
                <a:ext uri="{FF2B5EF4-FFF2-40B4-BE49-F238E27FC236}">
                  <a16:creationId xmlns:a16="http://schemas.microsoft.com/office/drawing/2014/main" id="{2EBCD92C-F023-DA02-099E-2D5D841FD8E9}"/>
                </a:ext>
              </a:extLst>
            </p:cNvPr>
            <p:cNvSpPr>
              <a:spLocks noChangeAspect="1"/>
            </p:cNvSpPr>
            <p:nvPr/>
          </p:nvSpPr>
          <p:spPr>
            <a:xfrm>
              <a:off x="6791622" y="1997315"/>
              <a:ext cx="913891" cy="913891"/>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69" name="楕円 68">
              <a:extLst>
                <a:ext uri="{FF2B5EF4-FFF2-40B4-BE49-F238E27FC236}">
                  <a16:creationId xmlns:a16="http://schemas.microsoft.com/office/drawing/2014/main" id="{E69D826F-F29E-7E57-FFEC-BEE87DB8926F}"/>
                </a:ext>
              </a:extLst>
            </p:cNvPr>
            <p:cNvSpPr>
              <a:spLocks noChangeAspect="1"/>
            </p:cNvSpPr>
            <p:nvPr/>
          </p:nvSpPr>
          <p:spPr>
            <a:xfrm>
              <a:off x="6856900" y="2062593"/>
              <a:ext cx="783335" cy="783335"/>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70" name="楕円 69">
              <a:extLst>
                <a:ext uri="{FF2B5EF4-FFF2-40B4-BE49-F238E27FC236}">
                  <a16:creationId xmlns:a16="http://schemas.microsoft.com/office/drawing/2014/main" id="{FF80C7A0-E1F7-C97D-2EA4-84B586D2B68D}"/>
                </a:ext>
              </a:extLst>
            </p:cNvPr>
            <p:cNvSpPr>
              <a:spLocks noChangeAspect="1"/>
            </p:cNvSpPr>
            <p:nvPr/>
          </p:nvSpPr>
          <p:spPr>
            <a:xfrm>
              <a:off x="6922176" y="2127869"/>
              <a:ext cx="652780" cy="652780"/>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71" name="楕円 70">
              <a:extLst>
                <a:ext uri="{FF2B5EF4-FFF2-40B4-BE49-F238E27FC236}">
                  <a16:creationId xmlns:a16="http://schemas.microsoft.com/office/drawing/2014/main" id="{ACE758DC-B11E-C9F9-8878-8149AD19332E}"/>
                </a:ext>
              </a:extLst>
            </p:cNvPr>
            <p:cNvSpPr>
              <a:spLocks noChangeAspect="1"/>
            </p:cNvSpPr>
            <p:nvPr/>
          </p:nvSpPr>
          <p:spPr>
            <a:xfrm>
              <a:off x="6987456" y="2193149"/>
              <a:ext cx="522220" cy="522220"/>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72" name="楕円 71">
              <a:extLst>
                <a:ext uri="{FF2B5EF4-FFF2-40B4-BE49-F238E27FC236}">
                  <a16:creationId xmlns:a16="http://schemas.microsoft.com/office/drawing/2014/main" id="{2DE14167-93F8-DADB-A5C2-DE88811BB550}"/>
                </a:ext>
              </a:extLst>
            </p:cNvPr>
            <p:cNvSpPr>
              <a:spLocks noChangeAspect="1"/>
            </p:cNvSpPr>
            <p:nvPr/>
          </p:nvSpPr>
          <p:spPr>
            <a:xfrm>
              <a:off x="7052735" y="2258428"/>
              <a:ext cx="391665" cy="391665"/>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73" name="楕円 72">
              <a:extLst>
                <a:ext uri="{FF2B5EF4-FFF2-40B4-BE49-F238E27FC236}">
                  <a16:creationId xmlns:a16="http://schemas.microsoft.com/office/drawing/2014/main" id="{FD8E1D48-0C0C-8097-7737-2E509F82A474}"/>
                </a:ext>
              </a:extLst>
            </p:cNvPr>
            <p:cNvSpPr>
              <a:spLocks noChangeAspect="1"/>
            </p:cNvSpPr>
            <p:nvPr/>
          </p:nvSpPr>
          <p:spPr>
            <a:xfrm>
              <a:off x="7118011" y="2323704"/>
              <a:ext cx="261110" cy="261110"/>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74" name="楕円 73">
              <a:extLst>
                <a:ext uri="{FF2B5EF4-FFF2-40B4-BE49-F238E27FC236}">
                  <a16:creationId xmlns:a16="http://schemas.microsoft.com/office/drawing/2014/main" id="{697CABCF-9AAC-8535-779F-85F13F3E13CB}"/>
                </a:ext>
              </a:extLst>
            </p:cNvPr>
            <p:cNvSpPr>
              <a:spLocks noChangeAspect="1"/>
            </p:cNvSpPr>
            <p:nvPr/>
          </p:nvSpPr>
          <p:spPr>
            <a:xfrm>
              <a:off x="7183290" y="2388983"/>
              <a:ext cx="130555" cy="130555"/>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75" name="楕円 74">
              <a:extLst>
                <a:ext uri="{FF2B5EF4-FFF2-40B4-BE49-F238E27FC236}">
                  <a16:creationId xmlns:a16="http://schemas.microsoft.com/office/drawing/2014/main" id="{28DE00C6-3D9C-F3D5-DD6D-7AAA31B0D39B}"/>
                </a:ext>
              </a:extLst>
            </p:cNvPr>
            <p:cNvSpPr>
              <a:spLocks noChangeAspect="1"/>
            </p:cNvSpPr>
            <p:nvPr/>
          </p:nvSpPr>
          <p:spPr>
            <a:xfrm>
              <a:off x="7238787" y="2444480"/>
              <a:ext cx="19558" cy="19558"/>
            </a:xfrm>
            <a:prstGeom prst="ellipse">
              <a:avLst/>
            </a:prstGeom>
            <a:solidFill>
              <a:srgbClr val="FCF4D0"/>
            </a:solidFill>
            <a:ln w="19050" cap="flat" cmpd="sng" algn="ctr">
              <a:solidFill>
                <a:srgbClr val="A14D07"/>
              </a:solidFill>
              <a:prstDash val="solid"/>
              <a:miter lim="800000"/>
            </a:ln>
            <a:effectLst/>
          </p:spPr>
          <p:txBody>
            <a:bodyPr rtlCol="0" anchor="ctr"/>
            <a:lstStyle/>
            <a:p>
              <a:endParaRPr lang="ja-JP" altLang="en-US"/>
            </a:p>
          </p:txBody>
        </p:sp>
        <p:sp>
          <p:nvSpPr>
            <p:cNvPr id="76" name="アーチ 75">
              <a:extLst>
                <a:ext uri="{FF2B5EF4-FFF2-40B4-BE49-F238E27FC236}">
                  <a16:creationId xmlns:a16="http://schemas.microsoft.com/office/drawing/2014/main" id="{027FA987-2802-52AB-0FE4-8E64740C2B43}"/>
                </a:ext>
              </a:extLst>
            </p:cNvPr>
            <p:cNvSpPr>
              <a:spLocks noChangeAspect="1"/>
            </p:cNvSpPr>
            <p:nvPr/>
          </p:nvSpPr>
          <p:spPr>
            <a:xfrm>
              <a:off x="6680452" y="1890424"/>
              <a:ext cx="1126046" cy="1126046"/>
            </a:xfrm>
            <a:prstGeom prst="blockArc">
              <a:avLst>
                <a:gd name="adj1" fmla="val 7347847"/>
                <a:gd name="adj2" fmla="val 14250902"/>
                <a:gd name="adj3" fmla="val 77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7" name="矢印: 左右 76">
              <a:extLst>
                <a:ext uri="{FF2B5EF4-FFF2-40B4-BE49-F238E27FC236}">
                  <a16:creationId xmlns:a16="http://schemas.microsoft.com/office/drawing/2014/main" id="{44479023-B456-E77F-7766-41A207B80423}"/>
                </a:ext>
              </a:extLst>
            </p:cNvPr>
            <p:cNvSpPr>
              <a:spLocks noChangeAspect="1"/>
            </p:cNvSpPr>
            <p:nvPr/>
          </p:nvSpPr>
          <p:spPr>
            <a:xfrm>
              <a:off x="6296536" y="2355675"/>
              <a:ext cx="898392" cy="201934"/>
            </a:xfrm>
            <a:prstGeom prst="leftRightArrow">
              <a:avLst>
                <a:gd name="adj1" fmla="val 41883"/>
                <a:gd name="adj2" fmla="val 56077"/>
              </a:avLst>
            </a:prstGeom>
            <a:solidFill>
              <a:srgbClr val="DD08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8" name="二等辺三角形 77">
              <a:extLst>
                <a:ext uri="{FF2B5EF4-FFF2-40B4-BE49-F238E27FC236}">
                  <a16:creationId xmlns:a16="http://schemas.microsoft.com/office/drawing/2014/main" id="{05288CEB-1415-6592-349F-D67A65973082}"/>
                </a:ext>
              </a:extLst>
            </p:cNvPr>
            <p:cNvSpPr>
              <a:spLocks noChangeAspect="1"/>
            </p:cNvSpPr>
            <p:nvPr/>
          </p:nvSpPr>
          <p:spPr>
            <a:xfrm rot="3730595">
              <a:off x="6902782" y="1930410"/>
              <a:ext cx="205499" cy="11484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79" name="直線コネクタ 78">
              <a:extLst>
                <a:ext uri="{FF2B5EF4-FFF2-40B4-BE49-F238E27FC236}">
                  <a16:creationId xmlns:a16="http://schemas.microsoft.com/office/drawing/2014/main" id="{B2160FB3-979B-11BE-8274-C25C6590D5C3}"/>
                </a:ext>
              </a:extLst>
            </p:cNvPr>
            <p:cNvCxnSpPr>
              <a:cxnSpLocks noChangeAspect="1"/>
            </p:cNvCxnSpPr>
            <p:nvPr/>
          </p:nvCxnSpPr>
          <p:spPr>
            <a:xfrm>
              <a:off x="6616588" y="1717813"/>
              <a:ext cx="207958" cy="402488"/>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
          <p:nvSpPr>
            <p:cNvPr id="80" name="テキスト ボックス 26">
              <a:extLst>
                <a:ext uri="{FF2B5EF4-FFF2-40B4-BE49-F238E27FC236}">
                  <a16:creationId xmlns:a16="http://schemas.microsoft.com/office/drawing/2014/main" id="{F68C9647-0323-037E-301D-D22C60779CD8}"/>
                </a:ext>
              </a:extLst>
            </p:cNvPr>
            <p:cNvSpPr txBox="1">
              <a:spLocks noChangeAspect="1"/>
            </p:cNvSpPr>
            <p:nvPr/>
          </p:nvSpPr>
          <p:spPr>
            <a:xfrm>
              <a:off x="6110411" y="1545587"/>
              <a:ext cx="1378116" cy="242828"/>
            </a:xfrm>
            <a:prstGeom prst="rect">
              <a:avLst/>
            </a:prstGeom>
            <a:solidFill>
              <a:schemeClr val="bg1"/>
            </a:solidFill>
            <a:ln w="9525">
              <a:solidFill>
                <a:schemeClr val="tx1">
                  <a:lumMod val="65000"/>
                  <a:lumOff val="35000"/>
                </a:schemeClr>
              </a:solidFill>
            </a:ln>
          </p:spPr>
          <p:txBody>
            <a:bodyPr rot="0" spcFirstLastPara="0" vert="horz" wrap="none" lIns="72000" tIns="28800" rIns="57600" bIns="28800" numCol="1" spcCol="0" rtlCol="0" fromWordArt="0" anchor="ctr" anchorCtr="0" forceAA="0" compatLnSpc="1">
              <a:prstTxWarp prst="textNoShape">
                <a:avLst/>
              </a:prstTxWarp>
              <a:spAutoFit/>
            </a:bodyPr>
            <a:lstStyle/>
            <a:p>
              <a:pPr algn="just">
                <a:lnSpc>
                  <a:spcPct val="100000"/>
                </a:lnSpc>
                <a:spcBef>
                  <a:spcPts val="0"/>
                </a:spcBef>
                <a:buNone/>
              </a:pPr>
              <a:r>
                <a:rPr lang="en-US" altLang="ja-JP" sz="1200" kern="100" dirty="0">
                  <a:solidFill>
                    <a:srgbClr val="0070C0"/>
                  </a:solidFill>
                  <a:latin typeface="Arial" panose="020B0604020202020204" pitchFamily="34" charset="0"/>
                  <a:ea typeface="ＭＳ Ｐゴシック" panose="020B0600070205080204" pitchFamily="50" charset="-128"/>
                  <a:cs typeface="Times New Roman" panose="02020603050405020304" pitchFamily="18" charset="0"/>
                </a:rPr>
                <a:t>a. </a:t>
              </a:r>
              <a:r>
                <a:rPr lang="ja-JP" altLang="en-US" sz="1200" kern="100" dirty="0">
                  <a:solidFill>
                    <a:srgbClr val="0070C0"/>
                  </a:solidFill>
                  <a:latin typeface="Arial" panose="020B0604020202020204" pitchFamily="34" charset="0"/>
                  <a:ea typeface="ＭＳ Ｐゴシック" panose="020B0600070205080204" pitchFamily="50" charset="-128"/>
                  <a:cs typeface="Times New Roman" panose="02020603050405020304" pitchFamily="18" charset="0"/>
                </a:rPr>
                <a:t>接線方向の収縮</a:t>
              </a:r>
            </a:p>
          </p:txBody>
        </p:sp>
        <p:sp>
          <p:nvSpPr>
            <p:cNvPr id="81" name="矢印: 右 80">
              <a:extLst>
                <a:ext uri="{FF2B5EF4-FFF2-40B4-BE49-F238E27FC236}">
                  <a16:creationId xmlns:a16="http://schemas.microsoft.com/office/drawing/2014/main" id="{4C2E15C5-F166-1765-8CB0-83001AFD9723}"/>
                </a:ext>
              </a:extLst>
            </p:cNvPr>
            <p:cNvSpPr>
              <a:spLocks noChangeAspect="1"/>
            </p:cNvSpPr>
            <p:nvPr/>
          </p:nvSpPr>
          <p:spPr>
            <a:xfrm>
              <a:off x="8457611" y="2074150"/>
              <a:ext cx="463550" cy="760219"/>
            </a:xfrm>
            <a:prstGeom prst="rightArrow">
              <a:avLst/>
            </a:prstGeom>
            <a:ln w="15875"/>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2" name="二等辺三角形 81">
              <a:extLst>
                <a:ext uri="{FF2B5EF4-FFF2-40B4-BE49-F238E27FC236}">
                  <a16:creationId xmlns:a16="http://schemas.microsoft.com/office/drawing/2014/main" id="{9124B4B7-3017-3F6C-A76C-B53E1D491108}"/>
                </a:ext>
              </a:extLst>
            </p:cNvPr>
            <p:cNvSpPr>
              <a:spLocks noChangeAspect="1"/>
            </p:cNvSpPr>
            <p:nvPr/>
          </p:nvSpPr>
          <p:spPr>
            <a:xfrm rot="7115884">
              <a:off x="6900925" y="2855902"/>
              <a:ext cx="205499" cy="11484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3" name="楕円 82">
              <a:extLst>
                <a:ext uri="{FF2B5EF4-FFF2-40B4-BE49-F238E27FC236}">
                  <a16:creationId xmlns:a16="http://schemas.microsoft.com/office/drawing/2014/main" id="{93D214A9-D7C8-E96C-768A-1EA816680957}"/>
                </a:ext>
              </a:extLst>
            </p:cNvPr>
            <p:cNvSpPr>
              <a:spLocks noChangeAspect="1"/>
            </p:cNvSpPr>
            <p:nvPr/>
          </p:nvSpPr>
          <p:spPr>
            <a:xfrm>
              <a:off x="9079447" y="1475089"/>
              <a:ext cx="1958340" cy="1958340"/>
            </a:xfrm>
            <a:prstGeom prst="ellipse">
              <a:avLst/>
            </a:prstGeom>
            <a:solidFill>
              <a:srgbClr val="FCF4D0"/>
            </a:solidFill>
            <a:ln w="22225" cap="flat" cmpd="sng" algn="ctr">
              <a:solidFill>
                <a:srgbClr val="582A04"/>
              </a:solidFill>
              <a:prstDash val="solid"/>
              <a:miter lim="800000"/>
            </a:ln>
            <a:effectLst/>
          </p:spPr>
          <p:txBody>
            <a:bodyPr rtlCol="0" anchor="ctr"/>
            <a:lstStyle/>
            <a:p>
              <a:endParaRPr lang="ja-JP" altLang="en-US"/>
            </a:p>
          </p:txBody>
        </p:sp>
        <p:sp>
          <p:nvSpPr>
            <p:cNvPr id="84" name="楕円 83">
              <a:extLst>
                <a:ext uri="{FF2B5EF4-FFF2-40B4-BE49-F238E27FC236}">
                  <a16:creationId xmlns:a16="http://schemas.microsoft.com/office/drawing/2014/main" id="{44D635B9-17E4-CA7D-0807-F2A4371BECD2}"/>
                </a:ext>
              </a:extLst>
            </p:cNvPr>
            <p:cNvSpPr>
              <a:spLocks noChangeAspect="1"/>
            </p:cNvSpPr>
            <p:nvPr/>
          </p:nvSpPr>
          <p:spPr>
            <a:xfrm>
              <a:off x="9144727" y="1540369"/>
              <a:ext cx="1827780" cy="1827780"/>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85" name="楕円 84">
              <a:extLst>
                <a:ext uri="{FF2B5EF4-FFF2-40B4-BE49-F238E27FC236}">
                  <a16:creationId xmlns:a16="http://schemas.microsoft.com/office/drawing/2014/main" id="{C9338D09-7AE3-B9CF-1506-EE7199549692}"/>
                </a:ext>
              </a:extLst>
            </p:cNvPr>
            <p:cNvSpPr>
              <a:spLocks noChangeAspect="1"/>
            </p:cNvSpPr>
            <p:nvPr/>
          </p:nvSpPr>
          <p:spPr>
            <a:xfrm>
              <a:off x="9210006" y="1605648"/>
              <a:ext cx="1697225" cy="1697225"/>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86" name="楕円 85">
              <a:extLst>
                <a:ext uri="{FF2B5EF4-FFF2-40B4-BE49-F238E27FC236}">
                  <a16:creationId xmlns:a16="http://schemas.microsoft.com/office/drawing/2014/main" id="{A24F10BD-6AA3-668B-8AFF-F55C08248D15}"/>
                </a:ext>
              </a:extLst>
            </p:cNvPr>
            <p:cNvSpPr>
              <a:spLocks noChangeAspect="1"/>
            </p:cNvSpPr>
            <p:nvPr/>
          </p:nvSpPr>
          <p:spPr>
            <a:xfrm>
              <a:off x="9275282" y="1670924"/>
              <a:ext cx="1566670" cy="1566670"/>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87" name="楕円 86">
              <a:extLst>
                <a:ext uri="{FF2B5EF4-FFF2-40B4-BE49-F238E27FC236}">
                  <a16:creationId xmlns:a16="http://schemas.microsoft.com/office/drawing/2014/main" id="{73960905-1911-82B0-6C8E-A228FD34EDAA}"/>
                </a:ext>
              </a:extLst>
            </p:cNvPr>
            <p:cNvSpPr>
              <a:spLocks noChangeAspect="1"/>
            </p:cNvSpPr>
            <p:nvPr/>
          </p:nvSpPr>
          <p:spPr>
            <a:xfrm>
              <a:off x="9340561" y="1736203"/>
              <a:ext cx="1436115" cy="1436115"/>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88" name="楕円 87">
              <a:extLst>
                <a:ext uri="{FF2B5EF4-FFF2-40B4-BE49-F238E27FC236}">
                  <a16:creationId xmlns:a16="http://schemas.microsoft.com/office/drawing/2014/main" id="{21BEB143-22E0-A8F4-95C5-6BB705A07D69}"/>
                </a:ext>
              </a:extLst>
            </p:cNvPr>
            <p:cNvSpPr>
              <a:spLocks noChangeAspect="1"/>
            </p:cNvSpPr>
            <p:nvPr/>
          </p:nvSpPr>
          <p:spPr>
            <a:xfrm>
              <a:off x="9405837" y="1801479"/>
              <a:ext cx="1305560" cy="1305560"/>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89" name="楕円 88">
              <a:extLst>
                <a:ext uri="{FF2B5EF4-FFF2-40B4-BE49-F238E27FC236}">
                  <a16:creationId xmlns:a16="http://schemas.microsoft.com/office/drawing/2014/main" id="{357E909C-46A9-B265-D44D-912A12F77EC1}"/>
                </a:ext>
              </a:extLst>
            </p:cNvPr>
            <p:cNvSpPr>
              <a:spLocks noChangeAspect="1"/>
            </p:cNvSpPr>
            <p:nvPr/>
          </p:nvSpPr>
          <p:spPr>
            <a:xfrm>
              <a:off x="9471116" y="1866758"/>
              <a:ext cx="1175005" cy="1175005"/>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90" name="楕円 89">
              <a:extLst>
                <a:ext uri="{FF2B5EF4-FFF2-40B4-BE49-F238E27FC236}">
                  <a16:creationId xmlns:a16="http://schemas.microsoft.com/office/drawing/2014/main" id="{11E1EECF-5CF1-1860-FA15-716C38714372}"/>
                </a:ext>
              </a:extLst>
            </p:cNvPr>
            <p:cNvSpPr>
              <a:spLocks noChangeAspect="1"/>
            </p:cNvSpPr>
            <p:nvPr/>
          </p:nvSpPr>
          <p:spPr>
            <a:xfrm>
              <a:off x="9536394" y="1932036"/>
              <a:ext cx="1044449" cy="1044449"/>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91" name="楕円 90">
              <a:extLst>
                <a:ext uri="{FF2B5EF4-FFF2-40B4-BE49-F238E27FC236}">
                  <a16:creationId xmlns:a16="http://schemas.microsoft.com/office/drawing/2014/main" id="{0C39CFDA-1984-0898-9C79-889CDCFA5BDC}"/>
                </a:ext>
              </a:extLst>
            </p:cNvPr>
            <p:cNvSpPr>
              <a:spLocks noChangeAspect="1"/>
            </p:cNvSpPr>
            <p:nvPr/>
          </p:nvSpPr>
          <p:spPr>
            <a:xfrm>
              <a:off x="9601673" y="1997315"/>
              <a:ext cx="913891" cy="913891"/>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92" name="楕円 91">
              <a:extLst>
                <a:ext uri="{FF2B5EF4-FFF2-40B4-BE49-F238E27FC236}">
                  <a16:creationId xmlns:a16="http://schemas.microsoft.com/office/drawing/2014/main" id="{4E27BD9F-2D63-9441-CD5C-17314CD5FFE2}"/>
                </a:ext>
              </a:extLst>
            </p:cNvPr>
            <p:cNvSpPr>
              <a:spLocks noChangeAspect="1"/>
            </p:cNvSpPr>
            <p:nvPr/>
          </p:nvSpPr>
          <p:spPr>
            <a:xfrm>
              <a:off x="9666951" y="2062593"/>
              <a:ext cx="783335" cy="783335"/>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93" name="楕円 92">
              <a:extLst>
                <a:ext uri="{FF2B5EF4-FFF2-40B4-BE49-F238E27FC236}">
                  <a16:creationId xmlns:a16="http://schemas.microsoft.com/office/drawing/2014/main" id="{460FBBB3-0CE3-885D-62DA-9CFBCAE987E7}"/>
                </a:ext>
              </a:extLst>
            </p:cNvPr>
            <p:cNvSpPr>
              <a:spLocks noChangeAspect="1"/>
            </p:cNvSpPr>
            <p:nvPr/>
          </p:nvSpPr>
          <p:spPr>
            <a:xfrm>
              <a:off x="9732227" y="2127869"/>
              <a:ext cx="652780" cy="652780"/>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94" name="楕円 93">
              <a:extLst>
                <a:ext uri="{FF2B5EF4-FFF2-40B4-BE49-F238E27FC236}">
                  <a16:creationId xmlns:a16="http://schemas.microsoft.com/office/drawing/2014/main" id="{33590214-13CF-F3C1-58E6-E817218F1C5B}"/>
                </a:ext>
              </a:extLst>
            </p:cNvPr>
            <p:cNvSpPr>
              <a:spLocks noChangeAspect="1"/>
            </p:cNvSpPr>
            <p:nvPr/>
          </p:nvSpPr>
          <p:spPr>
            <a:xfrm>
              <a:off x="9797507" y="2193149"/>
              <a:ext cx="522220" cy="522220"/>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95" name="楕円 94">
              <a:extLst>
                <a:ext uri="{FF2B5EF4-FFF2-40B4-BE49-F238E27FC236}">
                  <a16:creationId xmlns:a16="http://schemas.microsoft.com/office/drawing/2014/main" id="{D06D0C0B-95B5-7F46-77D1-740E6CD58BA5}"/>
                </a:ext>
              </a:extLst>
            </p:cNvPr>
            <p:cNvSpPr>
              <a:spLocks noChangeAspect="1"/>
            </p:cNvSpPr>
            <p:nvPr/>
          </p:nvSpPr>
          <p:spPr>
            <a:xfrm>
              <a:off x="9862786" y="2258428"/>
              <a:ext cx="391665" cy="391665"/>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96" name="楕円 95">
              <a:extLst>
                <a:ext uri="{FF2B5EF4-FFF2-40B4-BE49-F238E27FC236}">
                  <a16:creationId xmlns:a16="http://schemas.microsoft.com/office/drawing/2014/main" id="{821808FB-1EAB-15D3-BC76-5233844D0853}"/>
                </a:ext>
              </a:extLst>
            </p:cNvPr>
            <p:cNvSpPr>
              <a:spLocks noChangeAspect="1"/>
            </p:cNvSpPr>
            <p:nvPr/>
          </p:nvSpPr>
          <p:spPr>
            <a:xfrm>
              <a:off x="9928062" y="2323704"/>
              <a:ext cx="261110" cy="261110"/>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97" name="楕円 96">
              <a:extLst>
                <a:ext uri="{FF2B5EF4-FFF2-40B4-BE49-F238E27FC236}">
                  <a16:creationId xmlns:a16="http://schemas.microsoft.com/office/drawing/2014/main" id="{AEF70622-43A3-E228-3B6B-0EE0A2AEF6FC}"/>
                </a:ext>
              </a:extLst>
            </p:cNvPr>
            <p:cNvSpPr>
              <a:spLocks noChangeAspect="1"/>
            </p:cNvSpPr>
            <p:nvPr/>
          </p:nvSpPr>
          <p:spPr>
            <a:xfrm>
              <a:off x="9993341" y="2388983"/>
              <a:ext cx="130555" cy="130555"/>
            </a:xfrm>
            <a:prstGeom prst="ellipse">
              <a:avLst/>
            </a:prstGeom>
            <a:solidFill>
              <a:srgbClr val="FCF4D0"/>
            </a:solidFill>
            <a:ln w="6350" cap="flat" cmpd="sng" algn="ctr">
              <a:solidFill>
                <a:srgbClr val="A14D07"/>
              </a:solidFill>
              <a:prstDash val="solid"/>
              <a:miter lim="800000"/>
            </a:ln>
            <a:effectLst/>
          </p:spPr>
          <p:txBody>
            <a:bodyPr rtlCol="0" anchor="ctr"/>
            <a:lstStyle/>
            <a:p>
              <a:endParaRPr lang="ja-JP" altLang="en-US"/>
            </a:p>
          </p:txBody>
        </p:sp>
        <p:sp>
          <p:nvSpPr>
            <p:cNvPr id="98" name="楕円 97">
              <a:extLst>
                <a:ext uri="{FF2B5EF4-FFF2-40B4-BE49-F238E27FC236}">
                  <a16:creationId xmlns:a16="http://schemas.microsoft.com/office/drawing/2014/main" id="{40AC4EBF-CA9F-4F60-3091-741923812F91}"/>
                </a:ext>
              </a:extLst>
            </p:cNvPr>
            <p:cNvSpPr>
              <a:spLocks noChangeAspect="1"/>
            </p:cNvSpPr>
            <p:nvPr/>
          </p:nvSpPr>
          <p:spPr>
            <a:xfrm>
              <a:off x="10048838" y="2444480"/>
              <a:ext cx="19558" cy="19558"/>
            </a:xfrm>
            <a:prstGeom prst="ellipse">
              <a:avLst/>
            </a:prstGeom>
            <a:solidFill>
              <a:srgbClr val="FCF4D0"/>
            </a:solidFill>
            <a:ln w="31750" cap="flat" cmpd="sng" algn="ctr">
              <a:solidFill>
                <a:srgbClr val="A14D07"/>
              </a:solidFill>
              <a:prstDash val="solid"/>
              <a:miter lim="800000"/>
            </a:ln>
            <a:effectLst/>
          </p:spPr>
          <p:txBody>
            <a:bodyPr rtlCol="0" anchor="ctr"/>
            <a:lstStyle/>
            <a:p>
              <a:endParaRPr lang="ja-JP" altLang="en-US"/>
            </a:p>
          </p:txBody>
        </p:sp>
        <p:sp>
          <p:nvSpPr>
            <p:cNvPr id="99" name="二等辺三角形 98">
              <a:extLst>
                <a:ext uri="{FF2B5EF4-FFF2-40B4-BE49-F238E27FC236}">
                  <a16:creationId xmlns:a16="http://schemas.microsoft.com/office/drawing/2014/main" id="{4CD7AAF1-EB88-D556-E110-6C8F64AA52A2}"/>
                </a:ext>
              </a:extLst>
            </p:cNvPr>
            <p:cNvSpPr>
              <a:spLocks noChangeAspect="1"/>
            </p:cNvSpPr>
            <p:nvPr/>
          </p:nvSpPr>
          <p:spPr>
            <a:xfrm rot="10800000">
              <a:off x="9916283" y="1332404"/>
              <a:ext cx="285750" cy="1122977"/>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100" name="直線コネクタ 99">
              <a:extLst>
                <a:ext uri="{FF2B5EF4-FFF2-40B4-BE49-F238E27FC236}">
                  <a16:creationId xmlns:a16="http://schemas.microsoft.com/office/drawing/2014/main" id="{BD8D7E23-344A-5BEE-ECB5-10E0C7E53DDE}"/>
                </a:ext>
              </a:extLst>
            </p:cNvPr>
            <p:cNvCxnSpPr>
              <a:cxnSpLocks noChangeAspect="1"/>
            </p:cNvCxnSpPr>
            <p:nvPr/>
          </p:nvCxnSpPr>
          <p:spPr>
            <a:xfrm flipH="1">
              <a:off x="10057601" y="1468935"/>
              <a:ext cx="126055" cy="990000"/>
            </a:xfrm>
            <a:prstGeom prst="line">
              <a:avLst/>
            </a:prstGeom>
            <a:ln w="9525">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B375CB30-4CDE-2007-BF3E-19D84D27D529}"/>
                </a:ext>
              </a:extLst>
            </p:cNvPr>
            <p:cNvCxnSpPr>
              <a:cxnSpLocks noChangeAspect="1"/>
            </p:cNvCxnSpPr>
            <p:nvPr/>
          </p:nvCxnSpPr>
          <p:spPr>
            <a:xfrm>
              <a:off x="9933750" y="1468945"/>
              <a:ext cx="124122" cy="990000"/>
            </a:xfrm>
            <a:prstGeom prst="line">
              <a:avLst/>
            </a:prstGeom>
            <a:ln w="9525">
              <a:solidFill>
                <a:srgbClr val="582A04"/>
              </a:solidFill>
            </a:ln>
          </p:spPr>
          <p:style>
            <a:lnRef idx="1">
              <a:schemeClr val="accent1"/>
            </a:lnRef>
            <a:fillRef idx="0">
              <a:schemeClr val="accent1"/>
            </a:fillRef>
            <a:effectRef idx="0">
              <a:schemeClr val="accent1"/>
            </a:effectRef>
            <a:fontRef idx="minor">
              <a:schemeClr val="tx1"/>
            </a:fontRef>
          </p:style>
        </p:cxnSp>
        <p:sp>
          <p:nvSpPr>
            <p:cNvPr id="102" name="テキスト ボックス 101">
              <a:extLst>
                <a:ext uri="{FF2B5EF4-FFF2-40B4-BE49-F238E27FC236}">
                  <a16:creationId xmlns:a16="http://schemas.microsoft.com/office/drawing/2014/main" id="{1F1A9E74-B050-942B-7C71-39F51755A6F3}"/>
                </a:ext>
              </a:extLst>
            </p:cNvPr>
            <p:cNvSpPr txBox="1"/>
            <p:nvPr/>
          </p:nvSpPr>
          <p:spPr>
            <a:xfrm>
              <a:off x="8068296" y="3068245"/>
              <a:ext cx="1177740" cy="288147"/>
            </a:xfrm>
            <a:prstGeom prst="rect">
              <a:avLst/>
            </a:prstGeom>
            <a:noFill/>
          </p:spPr>
          <p:txBody>
            <a:bodyPr wrap="none" lIns="72000" tIns="36000" rIns="72000" bIns="36000" rtlCol="0">
              <a:spAutoFit/>
            </a:bodyPr>
            <a:lstStyle/>
            <a:p>
              <a:pPr algn="ctr">
                <a:lnSpc>
                  <a:spcPct val="100000"/>
                </a:lnSpc>
                <a:spcBef>
                  <a:spcPts val="0"/>
                </a:spcBef>
                <a:buNone/>
              </a:pPr>
              <a:r>
                <a:rPr lang="ja-JP" altLang="en-US" sz="1400" dirty="0">
                  <a:latin typeface="+mn-ea"/>
                  <a:ea typeface="+mn-ea"/>
                </a:rPr>
                <a:t>乾燥が進むと</a:t>
              </a:r>
            </a:p>
          </p:txBody>
        </p:sp>
        <p:sp>
          <p:nvSpPr>
            <p:cNvPr id="103" name="テキスト ボックス 102">
              <a:extLst>
                <a:ext uri="{FF2B5EF4-FFF2-40B4-BE49-F238E27FC236}">
                  <a16:creationId xmlns:a16="http://schemas.microsoft.com/office/drawing/2014/main" id="{145F97FF-6C76-29A1-2B46-270618EC25AC}"/>
                </a:ext>
              </a:extLst>
            </p:cNvPr>
            <p:cNvSpPr txBox="1"/>
            <p:nvPr/>
          </p:nvSpPr>
          <p:spPr>
            <a:xfrm>
              <a:off x="8847714" y="1163634"/>
              <a:ext cx="2360189" cy="288147"/>
            </a:xfrm>
            <a:prstGeom prst="rect">
              <a:avLst/>
            </a:prstGeom>
            <a:noFill/>
          </p:spPr>
          <p:txBody>
            <a:bodyPr wrap="none" lIns="36000" tIns="36000" rIns="36000" bIns="36000" rtlCol="0">
              <a:spAutoFit/>
            </a:bodyPr>
            <a:lstStyle/>
            <a:p>
              <a:pPr>
                <a:lnSpc>
                  <a:spcPct val="100000"/>
                </a:lnSpc>
                <a:spcBef>
                  <a:spcPts val="0"/>
                </a:spcBef>
                <a:buNone/>
              </a:pPr>
              <a:r>
                <a:rPr lang="ja-JP" altLang="en-US" sz="1400" dirty="0">
                  <a:latin typeface="+mn-ea"/>
                  <a:ea typeface="+mn-ea"/>
                </a:rPr>
                <a:t>心から放射方向に割れが発生</a:t>
              </a:r>
            </a:p>
          </p:txBody>
        </p:sp>
        <p:cxnSp>
          <p:nvCxnSpPr>
            <p:cNvPr id="106" name="直線コネクタ 105">
              <a:extLst>
                <a:ext uri="{FF2B5EF4-FFF2-40B4-BE49-F238E27FC236}">
                  <a16:creationId xmlns:a16="http://schemas.microsoft.com/office/drawing/2014/main" id="{11935CB1-4DD2-55AC-5F9A-1E74301E130C}"/>
                </a:ext>
              </a:extLst>
            </p:cNvPr>
            <p:cNvCxnSpPr>
              <a:cxnSpLocks/>
            </p:cNvCxnSpPr>
            <p:nvPr/>
          </p:nvCxnSpPr>
          <p:spPr>
            <a:xfrm flipH="1">
              <a:off x="6367441" y="2440658"/>
              <a:ext cx="215442" cy="796937"/>
            </a:xfrm>
            <a:prstGeom prst="line">
              <a:avLst/>
            </a:prstGeom>
            <a:ln w="15875">
              <a:solidFill>
                <a:srgbClr val="DD0806"/>
              </a:solidFill>
            </a:ln>
          </p:spPr>
          <p:style>
            <a:lnRef idx="1">
              <a:schemeClr val="accent1"/>
            </a:lnRef>
            <a:fillRef idx="0">
              <a:schemeClr val="accent1"/>
            </a:fillRef>
            <a:effectRef idx="0">
              <a:schemeClr val="accent1"/>
            </a:effectRef>
            <a:fontRef idx="minor">
              <a:schemeClr val="tx1"/>
            </a:fontRef>
          </p:style>
        </p:cxnSp>
        <p:sp>
          <p:nvSpPr>
            <p:cNvPr id="107" name="テキスト ボックス 27">
              <a:extLst>
                <a:ext uri="{FF2B5EF4-FFF2-40B4-BE49-F238E27FC236}">
                  <a16:creationId xmlns:a16="http://schemas.microsoft.com/office/drawing/2014/main" id="{4D7BB88B-B179-7435-2235-EA95D6675A82}"/>
                </a:ext>
              </a:extLst>
            </p:cNvPr>
            <p:cNvSpPr txBox="1">
              <a:spLocks noChangeAspect="1"/>
            </p:cNvSpPr>
            <p:nvPr/>
          </p:nvSpPr>
          <p:spPr>
            <a:xfrm>
              <a:off x="5997062" y="3130690"/>
              <a:ext cx="1366781" cy="242828"/>
            </a:xfrm>
            <a:prstGeom prst="rect">
              <a:avLst/>
            </a:prstGeom>
            <a:solidFill>
              <a:schemeClr val="bg1"/>
            </a:solidFill>
            <a:ln w="9525">
              <a:solidFill>
                <a:schemeClr val="tx1">
                  <a:lumMod val="65000"/>
                  <a:lumOff val="35000"/>
                </a:schemeClr>
              </a:solidFill>
            </a:ln>
          </p:spPr>
          <p:txBody>
            <a:bodyPr rot="0" spcFirstLastPara="0" vert="horz" wrap="none" lIns="72000" tIns="28800" rIns="57600" bIns="28800" numCol="1" spcCol="0" rtlCol="0" fromWordArt="0" anchor="ctr" anchorCtr="0" forceAA="0" compatLnSpc="1">
              <a:prstTxWarp prst="textNoShape">
                <a:avLst/>
              </a:prstTxWarp>
              <a:spAutoFit/>
            </a:bodyPr>
            <a:lstStyle/>
            <a:p>
              <a:pPr algn="just">
                <a:lnSpc>
                  <a:spcPct val="100000"/>
                </a:lnSpc>
                <a:spcBef>
                  <a:spcPts val="0"/>
                </a:spcBef>
                <a:buNone/>
              </a:pPr>
              <a:r>
                <a:rPr lang="en-US" altLang="ja-JP" sz="1200" kern="100" dirty="0">
                  <a:solidFill>
                    <a:srgbClr val="DD0806"/>
                  </a:solidFill>
                  <a:latin typeface="Arial" panose="020B0604020202020204" pitchFamily="34" charset="0"/>
                  <a:ea typeface="ＭＳ Ｐゴシック" panose="020B0600070205080204" pitchFamily="50" charset="-128"/>
                  <a:cs typeface="Times New Roman" panose="02020603050405020304" pitchFamily="18" charset="0"/>
                </a:rPr>
                <a:t>b. </a:t>
              </a:r>
              <a:r>
                <a:rPr lang="ja-JP" altLang="en-US" sz="1200" kern="100" dirty="0">
                  <a:solidFill>
                    <a:srgbClr val="DD0806"/>
                  </a:solidFill>
                  <a:latin typeface="Arial" panose="020B0604020202020204" pitchFamily="34" charset="0"/>
                  <a:ea typeface="ＭＳ Ｐゴシック" panose="020B0600070205080204" pitchFamily="50" charset="-128"/>
                  <a:cs typeface="Times New Roman" panose="02020603050405020304" pitchFamily="18" charset="0"/>
                </a:rPr>
                <a:t>半径方向の収縮</a:t>
              </a:r>
            </a:p>
          </p:txBody>
        </p:sp>
      </p:grpSp>
      <p:sp>
        <p:nvSpPr>
          <p:cNvPr id="108" name="テキスト ボックス 107">
            <a:extLst>
              <a:ext uri="{FF2B5EF4-FFF2-40B4-BE49-F238E27FC236}">
                <a16:creationId xmlns:a16="http://schemas.microsoft.com/office/drawing/2014/main" id="{C1A7EFA5-770A-789D-A674-85670A031229}"/>
              </a:ext>
            </a:extLst>
          </p:cNvPr>
          <p:cNvSpPr txBox="1"/>
          <p:nvPr/>
        </p:nvSpPr>
        <p:spPr>
          <a:xfrm>
            <a:off x="1048192" y="945360"/>
            <a:ext cx="3964845" cy="36700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lIns="108000" tIns="72000" rIns="72000" bIns="72000" rtlCol="0">
            <a:spAutoFit/>
          </a:bodyPr>
          <a:lstStyle/>
          <a:p>
            <a:pPr>
              <a:buNone/>
            </a:pPr>
            <a:r>
              <a:rPr lang="ja-JP" altLang="en-US" sz="1800" dirty="0">
                <a:latin typeface="+mn-ea"/>
              </a:rPr>
              <a:t>収縮異方性による乾燥時の割れやすさ</a:t>
            </a:r>
          </a:p>
        </p:txBody>
      </p:sp>
      <p:graphicFrame>
        <p:nvGraphicFramePr>
          <p:cNvPr id="109" name="表 108">
            <a:extLst>
              <a:ext uri="{FF2B5EF4-FFF2-40B4-BE49-F238E27FC236}">
                <a16:creationId xmlns:a16="http://schemas.microsoft.com/office/drawing/2014/main" id="{BD47CEE3-CB2F-357A-22E5-8CC2F056E62C}"/>
              </a:ext>
            </a:extLst>
          </p:cNvPr>
          <p:cNvGraphicFramePr>
            <a:graphicFrameLocks noGrp="1"/>
          </p:cNvGraphicFramePr>
          <p:nvPr>
            <p:extLst>
              <p:ext uri="{D42A27DB-BD31-4B8C-83A1-F6EECF244321}">
                <p14:modId xmlns:p14="http://schemas.microsoft.com/office/powerpoint/2010/main" val="4105505372"/>
              </p:ext>
            </p:extLst>
          </p:nvPr>
        </p:nvGraphicFramePr>
        <p:xfrm>
          <a:off x="1175598" y="1794447"/>
          <a:ext cx="4103140" cy="1741878"/>
        </p:xfrm>
        <a:graphic>
          <a:graphicData uri="http://schemas.openxmlformats.org/drawingml/2006/table">
            <a:tbl>
              <a:tblPr firstRow="1" bandRow="1">
                <a:tableStyleId>{0505E3EF-67EA-436B-97B2-0124C06EBD24}</a:tableStyleId>
              </a:tblPr>
              <a:tblGrid>
                <a:gridCol w="1320550">
                  <a:extLst>
                    <a:ext uri="{9D8B030D-6E8A-4147-A177-3AD203B41FA5}">
                      <a16:colId xmlns:a16="http://schemas.microsoft.com/office/drawing/2014/main" val="1651302291"/>
                    </a:ext>
                  </a:extLst>
                </a:gridCol>
                <a:gridCol w="927530">
                  <a:extLst>
                    <a:ext uri="{9D8B030D-6E8A-4147-A177-3AD203B41FA5}">
                      <a16:colId xmlns:a16="http://schemas.microsoft.com/office/drawing/2014/main" val="3908741685"/>
                    </a:ext>
                  </a:extLst>
                </a:gridCol>
                <a:gridCol w="927530">
                  <a:extLst>
                    <a:ext uri="{9D8B030D-6E8A-4147-A177-3AD203B41FA5}">
                      <a16:colId xmlns:a16="http://schemas.microsoft.com/office/drawing/2014/main" val="4030404127"/>
                    </a:ext>
                  </a:extLst>
                </a:gridCol>
                <a:gridCol w="927530">
                  <a:extLst>
                    <a:ext uri="{9D8B030D-6E8A-4147-A177-3AD203B41FA5}">
                      <a16:colId xmlns:a16="http://schemas.microsoft.com/office/drawing/2014/main" val="827639457"/>
                    </a:ext>
                  </a:extLst>
                </a:gridCol>
              </a:tblGrid>
              <a:tr h="449594">
                <a:tc>
                  <a:txBody>
                    <a:bodyPr/>
                    <a:lstStyle/>
                    <a:p>
                      <a:pPr algn="ctr"/>
                      <a:r>
                        <a:rPr lang="en-US" sz="1600" kern="100" dirty="0">
                          <a:effectLst/>
                        </a:rPr>
                        <a:t> </a:t>
                      </a:r>
                      <a:endParaRPr lang="ja-JP" sz="1600" kern="100" dirty="0">
                        <a:effectLst/>
                        <a:latin typeface="+mn-ea"/>
                        <a:ea typeface="+mn-ea"/>
                        <a:cs typeface="Times New Roman" panose="02020603050405020304" pitchFamily="18" charset="0"/>
                      </a:endParaRPr>
                    </a:p>
                  </a:txBody>
                  <a:tcPr marL="17780" marR="17780" marT="0" marB="0" anchor="ctr">
                    <a:lnL w="28575" cap="flat" cmpd="sng" algn="ctr">
                      <a:solidFill>
                        <a:schemeClr val="accent3"/>
                      </a:solidFill>
                      <a:prstDash val="solid"/>
                      <a:round/>
                      <a:headEnd type="none" w="med" len="med"/>
                      <a:tailEnd type="none" w="med" len="med"/>
                    </a:lnL>
                    <a:lnT w="28575" cap="flat" cmpd="sng" algn="ctr">
                      <a:solidFill>
                        <a:schemeClr val="accent3"/>
                      </a:solidFill>
                      <a:prstDash val="solid"/>
                      <a:round/>
                      <a:headEnd type="none" w="med" len="med"/>
                      <a:tailEnd type="none" w="med" len="med"/>
                    </a:lnT>
                    <a:lnTlToBr w="12700" cap="flat" cmpd="sng" algn="ctr">
                      <a:solidFill>
                        <a:schemeClr val="accent3"/>
                      </a:solidFill>
                      <a:prstDash val="solid"/>
                      <a:round/>
                      <a:headEnd type="none" w="med" len="med"/>
                      <a:tailEnd type="none" w="med" len="med"/>
                    </a:lnTlToBr>
                  </a:tcPr>
                </a:tc>
                <a:tc>
                  <a:txBody>
                    <a:bodyPr/>
                    <a:lstStyle/>
                    <a:p>
                      <a:pPr algn="ctr"/>
                      <a:r>
                        <a:rPr lang="ja-JP" sz="1600" b="0" kern="100" dirty="0">
                          <a:effectLst/>
                        </a:rPr>
                        <a:t>トドマツ</a:t>
                      </a:r>
                      <a:endParaRPr lang="ja-JP" sz="1600" b="0" kern="100" dirty="0">
                        <a:effectLst/>
                        <a:latin typeface="+mn-ea"/>
                        <a:ea typeface="+mn-ea"/>
                        <a:cs typeface="Times New Roman" panose="02020603050405020304" pitchFamily="18" charset="0"/>
                      </a:endParaRPr>
                    </a:p>
                  </a:txBody>
                  <a:tcPr marL="17780" marR="17780" marT="0" marB="0" anchor="ctr">
                    <a:lnT w="28575" cap="flat" cmpd="sng" algn="ctr">
                      <a:solidFill>
                        <a:schemeClr val="accent3"/>
                      </a:solidFill>
                      <a:prstDash val="solid"/>
                      <a:round/>
                      <a:headEnd type="none" w="med" len="med"/>
                      <a:tailEnd type="none" w="med" len="med"/>
                    </a:lnT>
                  </a:tcPr>
                </a:tc>
                <a:tc>
                  <a:txBody>
                    <a:bodyPr/>
                    <a:lstStyle/>
                    <a:p>
                      <a:pPr algn="ctr"/>
                      <a:r>
                        <a:rPr lang="ja-JP" sz="1600" b="0" kern="100" dirty="0">
                          <a:effectLst/>
                        </a:rPr>
                        <a:t>カラマツ</a:t>
                      </a:r>
                      <a:endParaRPr lang="ja-JP" sz="1600" b="0" kern="100" dirty="0">
                        <a:effectLst/>
                        <a:latin typeface="+mn-ea"/>
                        <a:ea typeface="+mn-ea"/>
                        <a:cs typeface="Times New Roman" panose="02020603050405020304" pitchFamily="18" charset="0"/>
                      </a:endParaRPr>
                    </a:p>
                  </a:txBody>
                  <a:tcPr marL="17780" marR="17780" marT="0" marB="0" anchor="ctr">
                    <a:lnT w="28575" cap="flat" cmpd="sng" algn="ctr">
                      <a:solidFill>
                        <a:schemeClr val="accent3"/>
                      </a:solidFill>
                      <a:prstDash val="solid"/>
                      <a:round/>
                      <a:headEnd type="none" w="med" len="med"/>
                      <a:tailEnd type="none" w="med" len="med"/>
                    </a:lnT>
                  </a:tcPr>
                </a:tc>
                <a:tc>
                  <a:txBody>
                    <a:bodyPr/>
                    <a:lstStyle/>
                    <a:p>
                      <a:pPr algn="ctr"/>
                      <a:r>
                        <a:rPr lang="ja-JP" sz="1600" b="0" kern="100" dirty="0">
                          <a:effectLst/>
                        </a:rPr>
                        <a:t>スギ</a:t>
                      </a:r>
                      <a:endParaRPr lang="ja-JP" sz="1600" b="0" kern="100" dirty="0">
                        <a:effectLst/>
                        <a:latin typeface="+mn-ea"/>
                        <a:ea typeface="+mn-ea"/>
                        <a:cs typeface="Times New Roman" panose="02020603050405020304" pitchFamily="18" charset="0"/>
                      </a:endParaRPr>
                    </a:p>
                  </a:txBody>
                  <a:tcPr marL="17780" marR="17780" marT="0" marB="0" anchor="ctr">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647542839"/>
                  </a:ext>
                </a:extLst>
              </a:tr>
              <a:tr h="449594">
                <a:tc>
                  <a:txBody>
                    <a:bodyPr/>
                    <a:lstStyle/>
                    <a:p>
                      <a:pPr algn="ctr"/>
                      <a:r>
                        <a:rPr lang="en-US" sz="1600" kern="100" dirty="0">
                          <a:solidFill>
                            <a:srgbClr val="0070C0"/>
                          </a:solidFill>
                          <a:effectLst/>
                        </a:rPr>
                        <a:t>a. </a:t>
                      </a:r>
                      <a:r>
                        <a:rPr lang="ja-JP" sz="1600" kern="100" dirty="0">
                          <a:solidFill>
                            <a:srgbClr val="0070C0"/>
                          </a:solidFill>
                          <a:effectLst/>
                        </a:rPr>
                        <a:t>接線方向</a:t>
                      </a:r>
                      <a:endParaRPr lang="ja-JP" sz="1600" kern="100" dirty="0">
                        <a:solidFill>
                          <a:srgbClr val="0070C0"/>
                        </a:solidFill>
                        <a:effectLst/>
                        <a:latin typeface="+mn-ea"/>
                        <a:ea typeface="+mn-ea"/>
                        <a:cs typeface="Times New Roman" panose="02020603050405020304" pitchFamily="18" charset="0"/>
                      </a:endParaRPr>
                    </a:p>
                  </a:txBody>
                  <a:tcPr marL="17780" marR="17780" marT="0" marB="0" anchor="ctr">
                    <a:lnL w="28575" cap="flat" cmpd="sng" algn="ctr">
                      <a:solidFill>
                        <a:schemeClr val="accent3"/>
                      </a:solidFill>
                      <a:prstDash val="solid"/>
                      <a:round/>
                      <a:headEnd type="none" w="med" len="med"/>
                      <a:tailEnd type="none" w="med" len="med"/>
                    </a:lnL>
                  </a:tcPr>
                </a:tc>
                <a:tc>
                  <a:txBody>
                    <a:bodyPr/>
                    <a:lstStyle/>
                    <a:p>
                      <a:pPr algn="ctr"/>
                      <a:r>
                        <a:rPr lang="en-US" sz="1600" kern="100" dirty="0">
                          <a:effectLst/>
                        </a:rPr>
                        <a:t>4.14</a:t>
                      </a:r>
                      <a:endParaRPr lang="ja-JP" sz="1600" kern="100" dirty="0">
                        <a:effectLst/>
                        <a:latin typeface="+mn-ea"/>
                        <a:ea typeface="+mn-ea"/>
                        <a:cs typeface="Times New Roman" panose="02020603050405020304" pitchFamily="18" charset="0"/>
                      </a:endParaRPr>
                    </a:p>
                  </a:txBody>
                  <a:tcPr marL="17780" marR="17780" marT="0" marB="0" anchor="ctr"/>
                </a:tc>
                <a:tc>
                  <a:txBody>
                    <a:bodyPr/>
                    <a:lstStyle/>
                    <a:p>
                      <a:pPr algn="ctr"/>
                      <a:r>
                        <a:rPr lang="en-US" sz="1600" kern="100" dirty="0">
                          <a:effectLst/>
                        </a:rPr>
                        <a:t>4.13</a:t>
                      </a:r>
                      <a:endParaRPr lang="ja-JP" sz="1600" kern="100" dirty="0">
                        <a:effectLst/>
                        <a:latin typeface="+mn-ea"/>
                        <a:ea typeface="+mn-ea"/>
                        <a:cs typeface="Times New Roman" panose="02020603050405020304" pitchFamily="18" charset="0"/>
                      </a:endParaRPr>
                    </a:p>
                  </a:txBody>
                  <a:tcPr marL="17780" marR="17780" marT="0" marB="0" anchor="ctr"/>
                </a:tc>
                <a:tc>
                  <a:txBody>
                    <a:bodyPr/>
                    <a:lstStyle/>
                    <a:p>
                      <a:pPr algn="ctr"/>
                      <a:r>
                        <a:rPr lang="en-US" sz="1600" kern="100" dirty="0">
                          <a:effectLst/>
                        </a:rPr>
                        <a:t>3.46</a:t>
                      </a:r>
                      <a:endParaRPr lang="ja-JP" sz="1600" kern="100" dirty="0">
                        <a:effectLst/>
                        <a:latin typeface="+mn-ea"/>
                        <a:ea typeface="+mn-ea"/>
                        <a:cs typeface="Times New Roman" panose="02020603050405020304" pitchFamily="18" charset="0"/>
                      </a:endParaRPr>
                    </a:p>
                  </a:txBody>
                  <a:tcPr marL="17780" marR="17780" marT="0" marB="0" anchor="ctr">
                    <a:lnR w="28575"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890641228"/>
                  </a:ext>
                </a:extLst>
              </a:tr>
              <a:tr h="449594">
                <a:tc>
                  <a:txBody>
                    <a:bodyPr/>
                    <a:lstStyle/>
                    <a:p>
                      <a:pPr algn="ctr"/>
                      <a:r>
                        <a:rPr lang="en-US" sz="1600" kern="100" dirty="0">
                          <a:solidFill>
                            <a:srgbClr val="FF0000"/>
                          </a:solidFill>
                          <a:effectLst/>
                        </a:rPr>
                        <a:t>b. </a:t>
                      </a:r>
                      <a:r>
                        <a:rPr lang="ja-JP" sz="1600" kern="100" dirty="0">
                          <a:solidFill>
                            <a:srgbClr val="FF0000"/>
                          </a:solidFill>
                          <a:effectLst/>
                        </a:rPr>
                        <a:t>半径方向</a:t>
                      </a:r>
                      <a:endParaRPr lang="ja-JP" sz="1600" kern="100" dirty="0">
                        <a:solidFill>
                          <a:srgbClr val="FF0000"/>
                        </a:solidFill>
                        <a:effectLst/>
                        <a:latin typeface="+mn-ea"/>
                        <a:ea typeface="+mn-ea"/>
                        <a:cs typeface="Times New Roman" panose="02020603050405020304" pitchFamily="18" charset="0"/>
                      </a:endParaRPr>
                    </a:p>
                  </a:txBody>
                  <a:tcPr marL="17780" marR="17780" marT="0" marB="0" anchor="ctr">
                    <a:lnL w="28575" cap="flat" cmpd="sng" algn="ctr">
                      <a:solidFill>
                        <a:schemeClr val="accent3"/>
                      </a:solidFill>
                      <a:prstDash val="solid"/>
                      <a:round/>
                      <a:headEnd type="none" w="med" len="med"/>
                      <a:tailEnd type="none" w="med" len="med"/>
                    </a:lnL>
                  </a:tcPr>
                </a:tc>
                <a:tc>
                  <a:txBody>
                    <a:bodyPr/>
                    <a:lstStyle/>
                    <a:p>
                      <a:pPr algn="ctr"/>
                      <a:r>
                        <a:rPr lang="en-US" sz="1600" kern="100" dirty="0">
                          <a:effectLst/>
                        </a:rPr>
                        <a:t>0.96</a:t>
                      </a:r>
                      <a:endParaRPr lang="ja-JP" sz="1600" kern="100" dirty="0">
                        <a:effectLst/>
                        <a:latin typeface="+mn-ea"/>
                        <a:ea typeface="+mn-ea"/>
                        <a:cs typeface="Times New Roman" panose="02020603050405020304" pitchFamily="18" charset="0"/>
                      </a:endParaRPr>
                    </a:p>
                  </a:txBody>
                  <a:tcPr marL="17780" marR="17780" marT="0" marB="0" anchor="ctr"/>
                </a:tc>
                <a:tc>
                  <a:txBody>
                    <a:bodyPr/>
                    <a:lstStyle/>
                    <a:p>
                      <a:pPr algn="ctr"/>
                      <a:r>
                        <a:rPr lang="en-US" sz="1600" kern="100" dirty="0">
                          <a:effectLst/>
                        </a:rPr>
                        <a:t>1.73</a:t>
                      </a:r>
                      <a:endParaRPr lang="ja-JP" sz="1600" kern="100" dirty="0">
                        <a:effectLst/>
                        <a:latin typeface="+mn-ea"/>
                        <a:ea typeface="+mn-ea"/>
                        <a:cs typeface="Times New Roman" panose="02020603050405020304" pitchFamily="18" charset="0"/>
                      </a:endParaRPr>
                    </a:p>
                  </a:txBody>
                  <a:tcPr marL="17780" marR="17780" marT="0" marB="0" anchor="ctr"/>
                </a:tc>
                <a:tc>
                  <a:txBody>
                    <a:bodyPr/>
                    <a:lstStyle/>
                    <a:p>
                      <a:pPr algn="ctr"/>
                      <a:r>
                        <a:rPr lang="en-US" sz="1600" kern="100" dirty="0">
                          <a:effectLst/>
                        </a:rPr>
                        <a:t>1.07</a:t>
                      </a:r>
                      <a:endParaRPr lang="ja-JP" sz="1600" kern="100" dirty="0">
                        <a:effectLst/>
                        <a:latin typeface="+mn-ea"/>
                        <a:ea typeface="+mn-ea"/>
                        <a:cs typeface="Times New Roman" panose="02020603050405020304" pitchFamily="18" charset="0"/>
                      </a:endParaRPr>
                    </a:p>
                  </a:txBody>
                  <a:tcPr marL="17780" marR="17780" marT="0" marB="0" anchor="ctr">
                    <a:lnR w="28575"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567115485"/>
                  </a:ext>
                </a:extLst>
              </a:tr>
              <a:tr h="393096">
                <a:tc>
                  <a:txBody>
                    <a:bodyPr/>
                    <a:lstStyle/>
                    <a:p>
                      <a:pPr algn="ctr"/>
                      <a:r>
                        <a:rPr lang="ja-JP" sz="1600" kern="100" dirty="0">
                          <a:effectLst/>
                        </a:rPr>
                        <a:t>比 （</a:t>
                      </a:r>
                      <a:r>
                        <a:rPr lang="en-US" sz="1600" kern="100" dirty="0">
                          <a:effectLst/>
                        </a:rPr>
                        <a:t>a</a:t>
                      </a:r>
                      <a:r>
                        <a:rPr lang="ja-JP" altLang="en-US" sz="1600" kern="100" dirty="0">
                          <a:effectLst/>
                        </a:rPr>
                        <a:t>／</a:t>
                      </a:r>
                      <a:r>
                        <a:rPr lang="en-US" sz="1600" kern="100" dirty="0">
                          <a:effectLst/>
                        </a:rPr>
                        <a:t>b</a:t>
                      </a:r>
                      <a:r>
                        <a:rPr lang="ja-JP" sz="1600" kern="100" dirty="0">
                          <a:effectLst/>
                        </a:rPr>
                        <a:t>）</a:t>
                      </a:r>
                      <a:endParaRPr lang="ja-JP" sz="1600" kern="100" dirty="0">
                        <a:effectLst/>
                        <a:latin typeface="+mn-ea"/>
                        <a:ea typeface="+mn-ea"/>
                        <a:cs typeface="Times New Roman" panose="02020603050405020304" pitchFamily="18" charset="0"/>
                      </a:endParaRPr>
                    </a:p>
                  </a:txBody>
                  <a:tcPr marL="17780" marR="17780" marT="0" marB="0" anchor="ctr">
                    <a:lnL w="28575" cap="flat" cmpd="sng" algn="ctr">
                      <a:solidFill>
                        <a:schemeClr val="accent3"/>
                      </a:solidFill>
                      <a:prstDash val="solid"/>
                      <a:round/>
                      <a:headEnd type="none" w="med" len="med"/>
                      <a:tailEnd type="none" w="med" len="med"/>
                    </a:lnL>
                    <a:lnB w="28575" cap="flat" cmpd="sng" algn="ctr">
                      <a:solidFill>
                        <a:schemeClr val="accent3"/>
                      </a:solidFill>
                      <a:prstDash val="solid"/>
                      <a:round/>
                      <a:headEnd type="none" w="med" len="med"/>
                      <a:tailEnd type="none" w="med" len="med"/>
                    </a:lnB>
                  </a:tcPr>
                </a:tc>
                <a:tc>
                  <a:txBody>
                    <a:bodyPr/>
                    <a:lstStyle/>
                    <a:p>
                      <a:pPr algn="ctr"/>
                      <a:r>
                        <a:rPr lang="en-US" sz="1600" u="sng" kern="100" dirty="0">
                          <a:effectLst/>
                        </a:rPr>
                        <a:t>4.3</a:t>
                      </a:r>
                      <a:endParaRPr lang="ja-JP" sz="1600" kern="100" dirty="0">
                        <a:effectLst/>
                        <a:latin typeface="+mn-ea"/>
                        <a:ea typeface="+mn-ea"/>
                        <a:cs typeface="Times New Roman" panose="02020603050405020304" pitchFamily="18" charset="0"/>
                      </a:endParaRPr>
                    </a:p>
                  </a:txBody>
                  <a:tcPr marL="17780" marR="17780" marT="0" marB="0" anchor="ctr">
                    <a:lnB w="28575" cap="flat" cmpd="sng" algn="ctr">
                      <a:solidFill>
                        <a:schemeClr val="accent3"/>
                      </a:solidFill>
                      <a:prstDash val="solid"/>
                      <a:round/>
                      <a:headEnd type="none" w="med" len="med"/>
                      <a:tailEnd type="none" w="med" len="med"/>
                    </a:lnB>
                  </a:tcPr>
                </a:tc>
                <a:tc>
                  <a:txBody>
                    <a:bodyPr/>
                    <a:lstStyle/>
                    <a:p>
                      <a:pPr algn="ctr"/>
                      <a:r>
                        <a:rPr lang="en-US" sz="1600" u="sng" kern="100" dirty="0">
                          <a:effectLst/>
                        </a:rPr>
                        <a:t>2.4</a:t>
                      </a:r>
                      <a:endParaRPr lang="ja-JP" sz="1600" kern="100" dirty="0">
                        <a:effectLst/>
                        <a:latin typeface="+mn-ea"/>
                        <a:ea typeface="+mn-ea"/>
                        <a:cs typeface="Times New Roman" panose="02020603050405020304" pitchFamily="18" charset="0"/>
                      </a:endParaRPr>
                    </a:p>
                  </a:txBody>
                  <a:tcPr marL="17780" marR="17780" marT="0" marB="0" anchor="ctr">
                    <a:lnB w="28575" cap="flat" cmpd="sng" algn="ctr">
                      <a:solidFill>
                        <a:schemeClr val="accent3"/>
                      </a:solidFill>
                      <a:prstDash val="solid"/>
                      <a:round/>
                      <a:headEnd type="none" w="med" len="med"/>
                      <a:tailEnd type="none" w="med" len="med"/>
                    </a:lnB>
                  </a:tcPr>
                </a:tc>
                <a:tc>
                  <a:txBody>
                    <a:bodyPr/>
                    <a:lstStyle/>
                    <a:p>
                      <a:pPr algn="ctr"/>
                      <a:r>
                        <a:rPr lang="en-US" sz="1600" u="sng" kern="100" dirty="0">
                          <a:effectLst/>
                        </a:rPr>
                        <a:t>3.2</a:t>
                      </a:r>
                      <a:endParaRPr lang="ja-JP" sz="1600" kern="100" dirty="0">
                        <a:effectLst/>
                        <a:latin typeface="+mn-ea"/>
                        <a:ea typeface="+mn-ea"/>
                        <a:cs typeface="Times New Roman" panose="02020603050405020304" pitchFamily="18" charset="0"/>
                      </a:endParaRPr>
                    </a:p>
                  </a:txBody>
                  <a:tcPr marL="17780" marR="17780" marT="0" marB="0" anchor="ctr">
                    <a:lnR w="28575" cap="flat" cmpd="sng" algn="ctr">
                      <a:solidFill>
                        <a:schemeClr val="accent3"/>
                      </a:solidFill>
                      <a:prstDash val="solid"/>
                      <a:round/>
                      <a:headEnd type="none" w="med" len="med"/>
                      <a:tailEnd type="none" w="med" len="med"/>
                    </a:lnR>
                    <a:lnB w="2857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026613608"/>
                  </a:ext>
                </a:extLst>
              </a:tr>
            </a:tbl>
          </a:graphicData>
        </a:graphic>
      </p:graphicFrame>
      <p:pic>
        <p:nvPicPr>
          <p:cNvPr id="111" name="図 110">
            <a:extLst>
              <a:ext uri="{FF2B5EF4-FFF2-40B4-BE49-F238E27FC236}">
                <a16:creationId xmlns:a16="http://schemas.microsoft.com/office/drawing/2014/main" id="{FB21C190-1AC9-1C46-917D-13063F547301}"/>
              </a:ext>
            </a:extLst>
          </p:cNvPr>
          <p:cNvPicPr>
            <a:picLocks noChangeAspect="1"/>
          </p:cNvPicPr>
          <p:nvPr/>
        </p:nvPicPr>
        <p:blipFill>
          <a:blip r:embed="rId4"/>
          <a:stretch>
            <a:fillRect/>
          </a:stretch>
        </p:blipFill>
        <p:spPr>
          <a:xfrm>
            <a:off x="9711486" y="4447187"/>
            <a:ext cx="1923916" cy="1878263"/>
          </a:xfrm>
          <a:prstGeom prst="rect">
            <a:avLst/>
          </a:prstGeom>
        </p:spPr>
      </p:pic>
      <p:sp>
        <p:nvSpPr>
          <p:cNvPr id="112" name="テキスト ボックス 111">
            <a:extLst>
              <a:ext uri="{FF2B5EF4-FFF2-40B4-BE49-F238E27FC236}">
                <a16:creationId xmlns:a16="http://schemas.microsoft.com/office/drawing/2014/main" id="{9A98C936-6BA4-D7DE-349E-4C951E2B8198}"/>
              </a:ext>
            </a:extLst>
          </p:cNvPr>
          <p:cNvSpPr txBox="1"/>
          <p:nvPr/>
        </p:nvSpPr>
        <p:spPr>
          <a:xfrm>
            <a:off x="7591389" y="4203781"/>
            <a:ext cx="1252513" cy="318924"/>
          </a:xfrm>
          <a:prstGeom prst="rect">
            <a:avLst/>
          </a:prstGeom>
          <a:solidFill>
            <a:schemeClr val="bg1"/>
          </a:solidFill>
          <a:ln>
            <a:solidFill>
              <a:schemeClr val="accent4">
                <a:lumMod val="60000"/>
                <a:lumOff val="40000"/>
              </a:schemeClr>
            </a:solidFill>
          </a:ln>
        </p:spPr>
        <p:txBody>
          <a:bodyPr wrap="none" lIns="36000" tIns="36000" rIns="36000" bIns="36000" rtlCol="0">
            <a:spAutoFit/>
          </a:bodyPr>
          <a:lstStyle/>
          <a:p>
            <a:pPr>
              <a:lnSpc>
                <a:spcPct val="100000"/>
              </a:lnSpc>
              <a:spcBef>
                <a:spcPts val="0"/>
              </a:spcBef>
              <a:buNone/>
            </a:pPr>
            <a:r>
              <a:rPr lang="ja-JP" altLang="en-US" sz="1600" dirty="0">
                <a:latin typeface="+mn-ea"/>
                <a:ea typeface="+mn-ea"/>
              </a:rPr>
              <a:t>心去り材のみ</a:t>
            </a:r>
          </a:p>
        </p:txBody>
      </p:sp>
      <p:sp>
        <p:nvSpPr>
          <p:cNvPr id="113" name="テキスト ボックス 112">
            <a:extLst>
              <a:ext uri="{FF2B5EF4-FFF2-40B4-BE49-F238E27FC236}">
                <a16:creationId xmlns:a16="http://schemas.microsoft.com/office/drawing/2014/main" id="{434C05BB-4A59-CD60-A0B9-DA8DD5C57E42}"/>
              </a:ext>
            </a:extLst>
          </p:cNvPr>
          <p:cNvSpPr txBox="1"/>
          <p:nvPr/>
        </p:nvSpPr>
        <p:spPr>
          <a:xfrm>
            <a:off x="9902681" y="6338896"/>
            <a:ext cx="1557652" cy="288147"/>
          </a:xfrm>
          <a:prstGeom prst="rect">
            <a:avLst/>
          </a:prstGeom>
          <a:noFill/>
        </p:spPr>
        <p:txBody>
          <a:bodyPr wrap="none" lIns="72000" tIns="36000" rIns="72000" bIns="36000" rtlCol="0">
            <a:spAutoFit/>
          </a:bodyPr>
          <a:lstStyle/>
          <a:p>
            <a:pPr algn="ctr">
              <a:lnSpc>
                <a:spcPct val="100000"/>
              </a:lnSpc>
              <a:spcBef>
                <a:spcPts val="0"/>
              </a:spcBef>
              <a:buNone/>
            </a:pPr>
            <a:r>
              <a:rPr lang="ja-JP" altLang="en-US" sz="1400" dirty="0">
                <a:latin typeface="+mn-ea"/>
                <a:ea typeface="+mn-ea"/>
              </a:rPr>
              <a:t>心持ち角材の割れ</a:t>
            </a:r>
          </a:p>
        </p:txBody>
      </p:sp>
      <p:sp>
        <p:nvSpPr>
          <p:cNvPr id="7" name="スライド番号プレースホルダー 2">
            <a:extLst>
              <a:ext uri="{FF2B5EF4-FFF2-40B4-BE49-F238E27FC236}">
                <a16:creationId xmlns:a16="http://schemas.microsoft.com/office/drawing/2014/main" id="{EDBA5EB6-0177-4DBD-D697-1EBABEF93D2A}"/>
              </a:ext>
            </a:extLst>
          </p:cNvPr>
          <p:cNvSpPr>
            <a:spLocks noGrp="1"/>
          </p:cNvSpPr>
          <p:nvPr>
            <p:ph type="sldNum" sz="quarter" idx="12"/>
          </p:nvPr>
        </p:nvSpPr>
        <p:spPr>
          <a:xfrm>
            <a:off x="10951131" y="185235"/>
            <a:ext cx="865285" cy="365125"/>
          </a:xfrm>
        </p:spPr>
        <p:txBody>
          <a:bodyPr/>
          <a:lstStyle/>
          <a:p>
            <a:pPr>
              <a:buNone/>
              <a:defRPr/>
            </a:pPr>
            <a:fld id="{B9CB4B00-C64E-49AC-82BA-7A2C216F2E56}" type="slidenum">
              <a:rPr lang="ja-JP" altLang="en-US" sz="2000" smtClean="0">
                <a:solidFill>
                  <a:schemeClr val="bg2"/>
                </a:solidFill>
              </a:rPr>
              <a:pPr>
                <a:buNone/>
                <a:defRPr/>
              </a:pPr>
              <a:t>3</a:t>
            </a:fld>
            <a:endParaRPr lang="ja-JP" altLang="en-US" sz="2000" dirty="0">
              <a:solidFill>
                <a:schemeClr val="bg2"/>
              </a:solidFill>
            </a:endParaRPr>
          </a:p>
        </p:txBody>
      </p:sp>
      <p:sp>
        <p:nvSpPr>
          <p:cNvPr id="2" name="矢印: 右 1">
            <a:extLst>
              <a:ext uri="{FF2B5EF4-FFF2-40B4-BE49-F238E27FC236}">
                <a16:creationId xmlns:a16="http://schemas.microsoft.com/office/drawing/2014/main" id="{3CCE1CF7-819F-69B1-D1A4-4370A0CE0FCD}"/>
              </a:ext>
            </a:extLst>
          </p:cNvPr>
          <p:cNvSpPr/>
          <p:nvPr/>
        </p:nvSpPr>
        <p:spPr>
          <a:xfrm rot="4567261">
            <a:off x="10109187" y="3880128"/>
            <a:ext cx="562597" cy="353537"/>
          </a:xfrm>
          <a:prstGeom prst="rightArrow">
            <a:avLst/>
          </a:prstGeom>
          <a:ln w="15875"/>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59599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B0C020D9-156D-A181-F56A-C335A363D4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0994" y="858143"/>
            <a:ext cx="3367145" cy="2863244"/>
          </a:xfrm>
          <a:prstGeom prst="rect">
            <a:avLst/>
          </a:prstGeom>
        </p:spPr>
      </p:pic>
      <p:sp>
        <p:nvSpPr>
          <p:cNvPr id="4" name="テキスト ボックス 3">
            <a:extLst>
              <a:ext uri="{FF2B5EF4-FFF2-40B4-BE49-F238E27FC236}">
                <a16:creationId xmlns:a16="http://schemas.microsoft.com/office/drawing/2014/main" id="{703B9FE4-44D4-764F-582F-C48AC0E0624B}"/>
              </a:ext>
            </a:extLst>
          </p:cNvPr>
          <p:cNvSpPr txBox="1"/>
          <p:nvPr/>
        </p:nvSpPr>
        <p:spPr>
          <a:xfrm>
            <a:off x="8569514" y="3768478"/>
            <a:ext cx="2924446" cy="757378"/>
          </a:xfrm>
          <a:prstGeom prst="rect">
            <a:avLst/>
          </a:prstGeom>
          <a:noFill/>
        </p:spPr>
        <p:txBody>
          <a:bodyPr wrap="none" lIns="36000" tIns="36000" rIns="36000" bIns="36000" rtlCol="0">
            <a:spAutoFit/>
          </a:bodyPr>
          <a:lstStyle/>
          <a:p>
            <a:pPr algn="ctr">
              <a:lnSpc>
                <a:spcPct val="130000"/>
              </a:lnSpc>
              <a:spcBef>
                <a:spcPts val="0"/>
              </a:spcBef>
              <a:buNone/>
            </a:pPr>
            <a:r>
              <a:rPr lang="ja-JP" altLang="en-US" sz="2000" dirty="0">
                <a:latin typeface="+mn-ea"/>
                <a:ea typeface="+mn-ea"/>
              </a:rPr>
              <a:t>トドマツ製材の用途別割合</a:t>
            </a:r>
            <a:endParaRPr lang="en-US" altLang="ja-JP" sz="2000" dirty="0">
              <a:latin typeface="+mn-ea"/>
              <a:ea typeface="+mn-ea"/>
            </a:endParaRPr>
          </a:p>
          <a:p>
            <a:pPr algn="ctr">
              <a:lnSpc>
                <a:spcPct val="130000"/>
              </a:lnSpc>
              <a:spcBef>
                <a:spcPts val="0"/>
              </a:spcBef>
              <a:buNone/>
            </a:pPr>
            <a:r>
              <a:rPr lang="ja-JP" altLang="en-US" sz="1600" dirty="0">
                <a:latin typeface="Arial" panose="020B0604020202020204" pitchFamily="34" charset="0"/>
                <a:ea typeface="+mn-ea"/>
                <a:cs typeface="Times New Roman" panose="02020603050405020304" pitchFamily="18" charset="0"/>
              </a:rPr>
              <a:t>（</a:t>
            </a:r>
            <a:r>
              <a:rPr lang="en-US" altLang="ja-JP" sz="1600" dirty="0">
                <a:latin typeface="Arial" panose="020B0604020202020204" pitchFamily="34" charset="0"/>
                <a:ea typeface="+mn-ea"/>
                <a:cs typeface="Times New Roman" panose="02020603050405020304" pitchFamily="18" charset="0"/>
              </a:rPr>
              <a:t>R3 </a:t>
            </a:r>
            <a:r>
              <a:rPr lang="ja-JP" altLang="en-US" sz="1600" dirty="0">
                <a:latin typeface="Arial" panose="020B0604020202020204" pitchFamily="34" charset="0"/>
                <a:ea typeface="+mn-ea"/>
                <a:cs typeface="Times New Roman" panose="02020603050405020304" pitchFamily="18" charset="0"/>
              </a:rPr>
              <a:t>北海道庁水産林務部）</a:t>
            </a:r>
            <a:endParaRPr lang="ja-JP" altLang="en-US" sz="2000" dirty="0">
              <a:latin typeface="+mn-ea"/>
              <a:ea typeface="+mn-ea"/>
            </a:endParaRPr>
          </a:p>
        </p:txBody>
      </p:sp>
      <p:sp>
        <p:nvSpPr>
          <p:cNvPr id="2" name="四角形: 角を丸くする 1">
            <a:extLst>
              <a:ext uri="{FF2B5EF4-FFF2-40B4-BE49-F238E27FC236}">
                <a16:creationId xmlns:a16="http://schemas.microsoft.com/office/drawing/2014/main" id="{D59ACE5D-9731-F65D-92B4-D83A9518E57E}"/>
              </a:ext>
            </a:extLst>
          </p:cNvPr>
          <p:cNvSpPr/>
          <p:nvPr/>
        </p:nvSpPr>
        <p:spPr>
          <a:xfrm>
            <a:off x="648465" y="1768796"/>
            <a:ext cx="6611187" cy="2230320"/>
          </a:xfrm>
          <a:prstGeom prst="roundRect">
            <a:avLst>
              <a:gd name="adj" fmla="val 6050"/>
            </a:avLst>
          </a:prstGeom>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wrap="square" lIns="216000" tIns="72000" rIns="216000" bIns="72000" rtlCol="0" anchor="t" anchorCtr="0">
            <a:spAutoFit/>
          </a:bodyPr>
          <a:lstStyle/>
          <a:p>
            <a:pPr algn="just">
              <a:lnSpc>
                <a:spcPct val="110000"/>
              </a:lnSpc>
              <a:spcBef>
                <a:spcPts val="600"/>
              </a:spcBef>
              <a:buNone/>
              <a:defRPr/>
            </a:pPr>
            <a:r>
              <a:rPr lang="en-US" altLang="ja-JP" sz="2100" dirty="0">
                <a:solidFill>
                  <a:srgbClr val="1F497D"/>
                </a:solidFill>
                <a:latin typeface="Arial" panose="020B0604020202020204"/>
                <a:ea typeface="ＭＳ Ｐゴシック" panose="020B0600070205080204" pitchFamily="50" charset="-128"/>
              </a:rPr>
              <a:t>【</a:t>
            </a:r>
            <a:r>
              <a:rPr lang="ja-JP" altLang="en-US" sz="2100" dirty="0">
                <a:solidFill>
                  <a:srgbClr val="1F497D"/>
                </a:solidFill>
                <a:latin typeface="Arial" panose="020B0604020202020204"/>
                <a:ea typeface="ＭＳ Ｐゴシック" panose="020B0600070205080204" pitchFamily="50" charset="-128"/>
              </a:rPr>
              <a:t>プレカット工場による新たな試み</a:t>
            </a:r>
            <a:r>
              <a:rPr lang="en-US" altLang="ja-JP" sz="2100" dirty="0">
                <a:solidFill>
                  <a:srgbClr val="1F497D"/>
                </a:solidFill>
                <a:latin typeface="Arial" panose="020B0604020202020204"/>
                <a:ea typeface="ＭＳ Ｐゴシック" panose="020B0600070205080204" pitchFamily="50" charset="-128"/>
              </a:rPr>
              <a:t>】</a:t>
            </a:r>
          </a:p>
          <a:p>
            <a:pPr marL="252000" indent="-252000" algn="just">
              <a:lnSpc>
                <a:spcPct val="120000"/>
              </a:lnSpc>
              <a:spcBef>
                <a:spcPts val="600"/>
              </a:spcBef>
              <a:buClr>
                <a:srgbClr val="1F497D"/>
              </a:buClr>
              <a:buSzPct val="80000"/>
            </a:pPr>
            <a:r>
              <a:rPr lang="ja-JP" altLang="en-US" sz="2100" dirty="0">
                <a:solidFill>
                  <a:prstClr val="black"/>
                </a:solidFill>
              </a:rPr>
              <a:t>プレカット工場が、自社で乾燥機を導入し羽柄材の人工乾燥を行う</a:t>
            </a:r>
            <a:endParaRPr lang="en-US" altLang="ja-JP" sz="2100" dirty="0">
              <a:solidFill>
                <a:prstClr val="black"/>
              </a:solidFill>
            </a:endParaRPr>
          </a:p>
          <a:p>
            <a:pPr marL="252000" indent="-252000" algn="just">
              <a:lnSpc>
                <a:spcPct val="120000"/>
              </a:lnSpc>
              <a:spcBef>
                <a:spcPts val="600"/>
              </a:spcBef>
              <a:buClr>
                <a:srgbClr val="1F497D"/>
              </a:buClr>
              <a:buSzPct val="80000"/>
            </a:pPr>
            <a:r>
              <a:rPr lang="ja-JP" altLang="en-US" sz="2100" dirty="0">
                <a:solidFill>
                  <a:prstClr val="black"/>
                </a:solidFill>
              </a:rPr>
              <a:t>複数の製材工場から小ロットのグリーン原板を集荷することで安定的に供給量を確保</a:t>
            </a:r>
            <a:endParaRPr lang="en-US" altLang="ja-JP" sz="2100" dirty="0">
              <a:solidFill>
                <a:prstClr val="black"/>
              </a:solidFill>
            </a:endParaRPr>
          </a:p>
        </p:txBody>
      </p:sp>
      <p:sp>
        <p:nvSpPr>
          <p:cNvPr id="13" name="矢印: 右 12">
            <a:extLst>
              <a:ext uri="{FF2B5EF4-FFF2-40B4-BE49-F238E27FC236}">
                <a16:creationId xmlns:a16="http://schemas.microsoft.com/office/drawing/2014/main" id="{DDA0CF78-A640-9127-265F-AA9EBE4659FE}"/>
              </a:ext>
            </a:extLst>
          </p:cNvPr>
          <p:cNvSpPr>
            <a:spLocks noChangeAspect="1"/>
          </p:cNvSpPr>
          <p:nvPr/>
        </p:nvSpPr>
        <p:spPr>
          <a:xfrm rot="5400000">
            <a:off x="2327676" y="4102906"/>
            <a:ext cx="420297" cy="483413"/>
          </a:xfrm>
          <a:prstGeom prst="rightArrow">
            <a:avLst>
              <a:gd name="adj1" fmla="val 50000"/>
              <a:gd name="adj2" fmla="val 49154"/>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 name="テキスト ボックス 13">
            <a:extLst>
              <a:ext uri="{FF2B5EF4-FFF2-40B4-BE49-F238E27FC236}">
                <a16:creationId xmlns:a16="http://schemas.microsoft.com/office/drawing/2014/main" id="{892A2F2B-AA0A-5254-14A5-397E47F363A3}"/>
              </a:ext>
            </a:extLst>
          </p:cNvPr>
          <p:cNvSpPr txBox="1"/>
          <p:nvPr/>
        </p:nvSpPr>
        <p:spPr>
          <a:xfrm>
            <a:off x="648466" y="1089242"/>
            <a:ext cx="5617491" cy="395869"/>
          </a:xfrm>
          <a:prstGeom prst="rect">
            <a:avLst/>
          </a:prstGeom>
          <a:noFill/>
        </p:spPr>
        <p:txBody>
          <a:bodyPr wrap="none" lIns="36000" tIns="36000" rIns="36000" bIns="36000" rtlCol="0" anchor="ctr" anchorCtr="0">
            <a:spAutoFit/>
          </a:bodyPr>
          <a:lstStyle/>
          <a:p>
            <a:pPr>
              <a:lnSpc>
                <a:spcPct val="100000"/>
              </a:lnSpc>
              <a:spcBef>
                <a:spcPts val="0"/>
              </a:spcBef>
              <a:buNone/>
            </a:pPr>
            <a:r>
              <a:rPr lang="ja-JP" altLang="en-US" sz="2100" dirty="0">
                <a:latin typeface="+mn-ea"/>
                <a:ea typeface="+mn-ea"/>
              </a:rPr>
              <a:t>～</a:t>
            </a:r>
            <a:r>
              <a:rPr lang="en-US" altLang="ja-JP" sz="2100" dirty="0">
                <a:latin typeface="+mn-ea"/>
                <a:ea typeface="+mn-ea"/>
              </a:rPr>
              <a:t> </a:t>
            </a:r>
            <a:r>
              <a:rPr lang="ja-JP" altLang="en-US" sz="2100" dirty="0">
                <a:latin typeface="+mn-ea"/>
                <a:ea typeface="+mn-ea"/>
              </a:rPr>
              <a:t>乾燥材の供給力不足という課題を踏まえて ～</a:t>
            </a:r>
          </a:p>
        </p:txBody>
      </p:sp>
      <p:sp>
        <p:nvSpPr>
          <p:cNvPr id="7" name="四角形: 角を丸くする 6">
            <a:extLst>
              <a:ext uri="{FF2B5EF4-FFF2-40B4-BE49-F238E27FC236}">
                <a16:creationId xmlns:a16="http://schemas.microsoft.com/office/drawing/2014/main" id="{7EE0EA27-0267-52F2-0EC4-9CFFF9DEC5B6}"/>
              </a:ext>
            </a:extLst>
          </p:cNvPr>
          <p:cNvSpPr/>
          <p:nvPr/>
        </p:nvSpPr>
        <p:spPr>
          <a:xfrm>
            <a:off x="648466" y="4695496"/>
            <a:ext cx="9541167" cy="1507032"/>
          </a:xfrm>
          <a:prstGeom prst="roundRect">
            <a:avLst>
              <a:gd name="adj" fmla="val 6050"/>
            </a:avLst>
          </a:prstGeom>
          <a:solidFill>
            <a:schemeClr val="accent3">
              <a:lumMod val="40000"/>
              <a:lumOff val="60000"/>
            </a:schemeClr>
          </a:solidFill>
          <a:ln/>
        </p:spPr>
        <p:style>
          <a:lnRef idx="3">
            <a:schemeClr val="lt1"/>
          </a:lnRef>
          <a:fillRef idx="1">
            <a:schemeClr val="accent3"/>
          </a:fillRef>
          <a:effectRef idx="1">
            <a:schemeClr val="accent3"/>
          </a:effectRef>
          <a:fontRef idx="minor">
            <a:schemeClr val="lt1"/>
          </a:fontRef>
        </p:style>
        <p:txBody>
          <a:bodyPr wrap="square" lIns="216000" tIns="72000" rIns="216000" bIns="144000" rtlCol="0" anchor="t" anchorCtr="0">
            <a:spAutoFit/>
          </a:bodyPr>
          <a:lstStyle/>
          <a:p>
            <a:pPr algn="just">
              <a:lnSpc>
                <a:spcPct val="110000"/>
              </a:lnSpc>
              <a:spcBef>
                <a:spcPts val="600"/>
              </a:spcBef>
              <a:buClr>
                <a:srgbClr val="1F497D"/>
              </a:buClr>
              <a:buSzPct val="80000"/>
              <a:buNone/>
            </a:pPr>
            <a:r>
              <a:rPr lang="en-US" altLang="ja-JP" sz="2100" dirty="0">
                <a:solidFill>
                  <a:srgbClr val="1F497D"/>
                </a:solidFill>
                <a:latin typeface="Arial" panose="020B0604020202020204"/>
                <a:ea typeface="ＭＳ Ｐゴシック" panose="020B0600070205080204" pitchFamily="50" charset="-128"/>
              </a:rPr>
              <a:t>【</a:t>
            </a:r>
            <a:r>
              <a:rPr lang="ja-JP" altLang="en-US" sz="2100" dirty="0">
                <a:solidFill>
                  <a:srgbClr val="1F497D"/>
                </a:solidFill>
                <a:latin typeface="Arial" panose="020B0604020202020204"/>
                <a:ea typeface="ＭＳ Ｐゴシック" panose="020B0600070205080204" pitchFamily="50" charset="-128"/>
              </a:rPr>
              <a:t>課題点</a:t>
            </a:r>
            <a:r>
              <a:rPr lang="en-US" altLang="ja-JP" sz="2100" dirty="0">
                <a:solidFill>
                  <a:srgbClr val="1F497D"/>
                </a:solidFill>
                <a:latin typeface="Arial" panose="020B0604020202020204"/>
                <a:ea typeface="ＭＳ Ｐゴシック" panose="020B0600070205080204" pitchFamily="50" charset="-128"/>
              </a:rPr>
              <a:t>】</a:t>
            </a:r>
          </a:p>
          <a:p>
            <a:pPr marL="252000" indent="-252000" algn="just">
              <a:lnSpc>
                <a:spcPct val="120000"/>
              </a:lnSpc>
              <a:spcBef>
                <a:spcPts val="600"/>
              </a:spcBef>
              <a:buClr>
                <a:srgbClr val="1F497D"/>
              </a:buClr>
              <a:buSzPct val="80000"/>
            </a:pPr>
            <a:r>
              <a:rPr lang="ja-JP" altLang="en-US" sz="2100" dirty="0">
                <a:solidFill>
                  <a:prstClr val="black"/>
                </a:solidFill>
              </a:rPr>
              <a:t>従来建築材を生産していなかった工場でも建築向けの製材を生産</a:t>
            </a:r>
            <a:endParaRPr lang="en-US" altLang="ja-JP" sz="2100" dirty="0">
              <a:solidFill>
                <a:prstClr val="black"/>
              </a:solidFill>
            </a:endParaRPr>
          </a:p>
          <a:p>
            <a:pPr marL="252000" indent="-252000" algn="just">
              <a:lnSpc>
                <a:spcPct val="120000"/>
              </a:lnSpc>
              <a:spcBef>
                <a:spcPts val="600"/>
              </a:spcBef>
              <a:buClr>
                <a:srgbClr val="1F497D"/>
              </a:buClr>
              <a:buSzPct val="80000"/>
            </a:pPr>
            <a:r>
              <a:rPr lang="ja-JP" altLang="en-US" sz="2100" dirty="0">
                <a:solidFill>
                  <a:prstClr val="black"/>
                </a:solidFill>
              </a:rPr>
              <a:t>製材の木取りパターン（「心込み」 </a:t>
            </a:r>
            <a:r>
              <a:rPr lang="en-US" altLang="ja-JP" sz="2100" dirty="0">
                <a:solidFill>
                  <a:prstClr val="black"/>
                </a:solidFill>
              </a:rPr>
              <a:t>or </a:t>
            </a:r>
            <a:r>
              <a:rPr lang="ja-JP" altLang="en-US" sz="2100" dirty="0">
                <a:solidFill>
                  <a:prstClr val="black"/>
                </a:solidFill>
              </a:rPr>
              <a:t>「心外し」）の違いによる品質のばらつき</a:t>
            </a:r>
            <a:endParaRPr lang="en-US" altLang="ja-JP" sz="2100" dirty="0">
              <a:solidFill>
                <a:prstClr val="black"/>
              </a:solidFill>
            </a:endParaRPr>
          </a:p>
        </p:txBody>
      </p:sp>
      <p:sp>
        <p:nvSpPr>
          <p:cNvPr id="8" name="正方形/長方形 7">
            <a:extLst>
              <a:ext uri="{FF2B5EF4-FFF2-40B4-BE49-F238E27FC236}">
                <a16:creationId xmlns:a16="http://schemas.microsoft.com/office/drawing/2014/main" id="{86CE629A-ECD3-5E79-C0CB-8CCDC57B8659}"/>
              </a:ext>
            </a:extLst>
          </p:cNvPr>
          <p:cNvSpPr/>
          <p:nvPr/>
        </p:nvSpPr>
        <p:spPr>
          <a:xfrm>
            <a:off x="228000" y="0"/>
            <a:ext cx="11736000" cy="72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0" tIns="0" rIns="36000" bIns="36000" anchor="ctr"/>
          <a:lstStyle/>
          <a:p>
            <a:pPr>
              <a:lnSpc>
                <a:spcPct val="100000"/>
              </a:lnSpc>
              <a:spcBef>
                <a:spcPct val="0"/>
              </a:spcBef>
              <a:buClrTx/>
              <a:buNone/>
              <a:defRPr/>
            </a:pPr>
            <a:r>
              <a:rPr lang="ja-JP" altLang="en-US" sz="2800" dirty="0">
                <a:solidFill>
                  <a:srgbClr val="FFFFFF"/>
                </a:solidFill>
                <a:latin typeface="Arial"/>
                <a:ea typeface="ＭＳ Ｐゴシック"/>
              </a:rPr>
              <a:t>トドマツ建築材供給力の拡大に向けて</a:t>
            </a:r>
          </a:p>
        </p:txBody>
      </p:sp>
      <p:sp>
        <p:nvSpPr>
          <p:cNvPr id="3" name="スライド番号プレースホルダー 2">
            <a:extLst>
              <a:ext uri="{FF2B5EF4-FFF2-40B4-BE49-F238E27FC236}">
                <a16:creationId xmlns:a16="http://schemas.microsoft.com/office/drawing/2014/main" id="{D75C3719-71C9-B076-9C3B-EAEDC63241BA}"/>
              </a:ext>
            </a:extLst>
          </p:cNvPr>
          <p:cNvSpPr>
            <a:spLocks noGrp="1"/>
          </p:cNvSpPr>
          <p:nvPr>
            <p:ph type="sldNum" sz="quarter" idx="12"/>
          </p:nvPr>
        </p:nvSpPr>
        <p:spPr/>
        <p:txBody>
          <a:bodyPr/>
          <a:lstStyle/>
          <a:p>
            <a:pPr>
              <a:buNone/>
              <a:defRPr/>
            </a:pPr>
            <a:fld id="{B9CB4B00-C64E-49AC-82BA-7A2C216F2E56}" type="slidenum">
              <a:rPr lang="ja-JP" altLang="en-US" smtClean="0"/>
              <a:pPr>
                <a:buNone/>
                <a:defRPr/>
              </a:pPr>
              <a:t>4</a:t>
            </a:fld>
            <a:endParaRPr lang="ja-JP" altLang="en-US" dirty="0"/>
          </a:p>
        </p:txBody>
      </p:sp>
    </p:spTree>
    <p:extLst>
      <p:ext uri="{BB962C8B-B14F-4D97-AF65-F5344CB8AC3E}">
        <p14:creationId xmlns:p14="http://schemas.microsoft.com/office/powerpoint/2010/main" val="103308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矢印: 下 17">
            <a:extLst>
              <a:ext uri="{FF2B5EF4-FFF2-40B4-BE49-F238E27FC236}">
                <a16:creationId xmlns:a16="http://schemas.microsoft.com/office/drawing/2014/main" id="{4233F4C3-7FCC-CB7A-940C-4EF9355FA3BF}"/>
              </a:ext>
            </a:extLst>
          </p:cNvPr>
          <p:cNvSpPr/>
          <p:nvPr/>
        </p:nvSpPr>
        <p:spPr>
          <a:xfrm rot="18000000">
            <a:off x="7731671" y="3702305"/>
            <a:ext cx="463086" cy="880364"/>
          </a:xfrm>
          <a:prstGeom prst="downArrow">
            <a:avLst/>
          </a:prstGeom>
          <a:ln w="19050"/>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 name="矢印: 下 8">
            <a:extLst>
              <a:ext uri="{FF2B5EF4-FFF2-40B4-BE49-F238E27FC236}">
                <a16:creationId xmlns:a16="http://schemas.microsoft.com/office/drawing/2014/main" id="{E02999F0-25A6-B9B5-4620-9ACDB3527852}"/>
              </a:ext>
            </a:extLst>
          </p:cNvPr>
          <p:cNvSpPr/>
          <p:nvPr/>
        </p:nvSpPr>
        <p:spPr>
          <a:xfrm rot="3600000">
            <a:off x="4022666" y="3702305"/>
            <a:ext cx="463086" cy="880364"/>
          </a:xfrm>
          <a:prstGeom prst="downArrow">
            <a:avLst/>
          </a:prstGeom>
          <a:ln w="19050"/>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5BC32212-3C8C-3070-912A-6E85EE91B5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782" y="4161354"/>
            <a:ext cx="3420000" cy="2565000"/>
          </a:xfrm>
          <a:prstGeom prst="rect">
            <a:avLst/>
          </a:prstGeom>
          <a:ln w="41275">
            <a:solidFill>
              <a:schemeClr val="accent5"/>
            </a:solidFill>
          </a:ln>
        </p:spPr>
      </p:pic>
      <p:pic>
        <p:nvPicPr>
          <p:cNvPr id="7" name="図 6">
            <a:extLst>
              <a:ext uri="{FF2B5EF4-FFF2-40B4-BE49-F238E27FC236}">
                <a16:creationId xmlns:a16="http://schemas.microsoft.com/office/drawing/2014/main" id="{85580316-81A9-C086-A335-54587A6078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2218" y="4161354"/>
            <a:ext cx="3420000" cy="2565000"/>
          </a:xfrm>
          <a:prstGeom prst="rect">
            <a:avLst/>
          </a:prstGeom>
          <a:ln w="41275">
            <a:solidFill>
              <a:schemeClr val="accent2">
                <a:lumMod val="60000"/>
                <a:lumOff val="40000"/>
              </a:schemeClr>
            </a:solidFill>
          </a:ln>
        </p:spPr>
      </p:pic>
      <p:sp>
        <p:nvSpPr>
          <p:cNvPr id="4" name="四角形: 角を丸くする 3">
            <a:extLst>
              <a:ext uri="{FF2B5EF4-FFF2-40B4-BE49-F238E27FC236}">
                <a16:creationId xmlns:a16="http://schemas.microsoft.com/office/drawing/2014/main" id="{70EC2281-6086-1564-28E6-B5D72C85FB6D}"/>
              </a:ext>
            </a:extLst>
          </p:cNvPr>
          <p:cNvSpPr/>
          <p:nvPr/>
        </p:nvSpPr>
        <p:spPr>
          <a:xfrm>
            <a:off x="2271931" y="1008368"/>
            <a:ext cx="7363453" cy="1463621"/>
          </a:xfrm>
          <a:prstGeom prst="roundRect">
            <a:avLst>
              <a:gd name="adj" fmla="val 6050"/>
            </a:avLst>
          </a:prstGeom>
          <a:solidFill>
            <a:schemeClr val="accent3">
              <a:lumMod val="40000"/>
              <a:lumOff val="60000"/>
            </a:schemeClr>
          </a:solidFill>
          <a:ln/>
        </p:spPr>
        <p:style>
          <a:lnRef idx="3">
            <a:schemeClr val="lt1"/>
          </a:lnRef>
          <a:fillRef idx="1">
            <a:schemeClr val="accent3"/>
          </a:fillRef>
          <a:effectRef idx="1">
            <a:schemeClr val="accent3"/>
          </a:effectRef>
          <a:fontRef idx="minor">
            <a:schemeClr val="lt1"/>
          </a:fontRef>
        </p:style>
        <p:txBody>
          <a:bodyPr wrap="square" lIns="252000" tIns="36000" rIns="144000" bIns="144000" rtlCol="0" anchor="t" anchorCtr="0">
            <a:spAutoFit/>
          </a:bodyPr>
          <a:lstStyle/>
          <a:p>
            <a:pPr>
              <a:lnSpc>
                <a:spcPct val="140000"/>
              </a:lnSpc>
              <a:spcBef>
                <a:spcPts val="0"/>
              </a:spcBef>
              <a:buClr>
                <a:srgbClr val="1F497D"/>
              </a:buClr>
              <a:buSzPct val="80000"/>
              <a:buNone/>
            </a:pPr>
            <a:r>
              <a:rPr lang="ja-JP" altLang="en-US" sz="2000" dirty="0">
                <a:solidFill>
                  <a:prstClr val="black"/>
                </a:solidFill>
              </a:rPr>
              <a:t>木取りパターンは次の</a:t>
            </a:r>
            <a:r>
              <a:rPr lang="en-US" altLang="ja-JP" sz="2000" dirty="0">
                <a:solidFill>
                  <a:prstClr val="black"/>
                </a:solidFill>
              </a:rPr>
              <a:t>2</a:t>
            </a:r>
            <a:r>
              <a:rPr lang="ja-JP" altLang="en-US" sz="2000" dirty="0">
                <a:solidFill>
                  <a:prstClr val="black"/>
                </a:solidFill>
              </a:rPr>
              <a:t>つに大別</a:t>
            </a:r>
            <a:br>
              <a:rPr lang="en-US" altLang="ja-JP" sz="2000" dirty="0">
                <a:solidFill>
                  <a:prstClr val="black"/>
                </a:solidFill>
              </a:rPr>
            </a:br>
            <a:r>
              <a:rPr lang="ja-JP" altLang="en-US" sz="2000" dirty="0">
                <a:solidFill>
                  <a:prstClr val="black"/>
                </a:solidFill>
              </a:rPr>
              <a:t>　　① 心を外す（心付近からは未乾燥用途の製品を取る）木取り</a:t>
            </a:r>
            <a:br>
              <a:rPr lang="en-US" altLang="ja-JP" sz="2000" dirty="0">
                <a:solidFill>
                  <a:prstClr val="black"/>
                </a:solidFill>
              </a:rPr>
            </a:br>
            <a:r>
              <a:rPr lang="ja-JP" altLang="en-US" sz="2000" dirty="0">
                <a:solidFill>
                  <a:prstClr val="black"/>
                </a:solidFill>
              </a:rPr>
              <a:t>　　② 心の位置は考慮せず、心込みで製材する木取り</a:t>
            </a:r>
            <a:endParaRPr lang="en-US" altLang="ja-JP" sz="2000" dirty="0">
              <a:solidFill>
                <a:prstClr val="black"/>
              </a:solidFill>
            </a:endParaRPr>
          </a:p>
        </p:txBody>
      </p:sp>
      <p:sp>
        <p:nvSpPr>
          <p:cNvPr id="6" name="テキスト ボックス 5">
            <a:extLst>
              <a:ext uri="{FF2B5EF4-FFF2-40B4-BE49-F238E27FC236}">
                <a16:creationId xmlns:a16="http://schemas.microsoft.com/office/drawing/2014/main" id="{A158C885-3E7B-2350-CBB7-B8DC40E8D346}"/>
              </a:ext>
            </a:extLst>
          </p:cNvPr>
          <p:cNvSpPr txBox="1"/>
          <p:nvPr/>
        </p:nvSpPr>
        <p:spPr>
          <a:xfrm>
            <a:off x="8856288" y="3126722"/>
            <a:ext cx="2611860" cy="380480"/>
          </a:xfrm>
          <a:prstGeom prst="rect">
            <a:avLst/>
          </a:prstGeom>
          <a:noFill/>
        </p:spPr>
        <p:txBody>
          <a:bodyPr wrap="none" lIns="36000" tIns="36000" rIns="36000" bIns="36000" rtlCol="0">
            <a:spAutoFit/>
          </a:bodyPr>
          <a:lstStyle/>
          <a:p>
            <a:pPr>
              <a:lnSpc>
                <a:spcPct val="100000"/>
              </a:lnSpc>
              <a:spcBef>
                <a:spcPts val="0"/>
              </a:spcBef>
              <a:buNone/>
            </a:pPr>
            <a:r>
              <a:rPr lang="ja-JP" altLang="en-US" sz="2000" dirty="0">
                <a:latin typeface="+mn-ea"/>
                <a:ea typeface="+mn-ea"/>
              </a:rPr>
              <a:t>② 心込み製材パターン</a:t>
            </a:r>
          </a:p>
        </p:txBody>
      </p:sp>
      <p:sp>
        <p:nvSpPr>
          <p:cNvPr id="11" name="テキスト ボックス 10">
            <a:extLst>
              <a:ext uri="{FF2B5EF4-FFF2-40B4-BE49-F238E27FC236}">
                <a16:creationId xmlns:a16="http://schemas.microsoft.com/office/drawing/2014/main" id="{5B4F5420-4892-2BE1-F61E-93069A037E56}"/>
              </a:ext>
            </a:extLst>
          </p:cNvPr>
          <p:cNvSpPr txBox="1"/>
          <p:nvPr/>
        </p:nvSpPr>
        <p:spPr>
          <a:xfrm>
            <a:off x="753508" y="3126722"/>
            <a:ext cx="2552549" cy="380480"/>
          </a:xfrm>
          <a:prstGeom prst="rect">
            <a:avLst/>
          </a:prstGeom>
          <a:noFill/>
        </p:spPr>
        <p:txBody>
          <a:bodyPr wrap="none" lIns="36000" tIns="36000" rIns="36000" bIns="36000" rtlCol="0">
            <a:spAutoFit/>
          </a:bodyPr>
          <a:lstStyle/>
          <a:p>
            <a:pPr>
              <a:lnSpc>
                <a:spcPct val="100000"/>
              </a:lnSpc>
              <a:spcBef>
                <a:spcPts val="0"/>
              </a:spcBef>
              <a:buNone/>
            </a:pPr>
            <a:r>
              <a:rPr lang="ja-JP" altLang="en-US" sz="2000" dirty="0">
                <a:latin typeface="+mn-ea"/>
                <a:ea typeface="+mn-ea"/>
              </a:rPr>
              <a:t>① 心外し製材パターン</a:t>
            </a:r>
          </a:p>
        </p:txBody>
      </p:sp>
      <p:pic>
        <p:nvPicPr>
          <p:cNvPr id="3" name="図 2" descr="建物, 男, 石, 立つ が含まれている画像&#10;&#10;自動的に生成された説明">
            <a:extLst>
              <a:ext uri="{FF2B5EF4-FFF2-40B4-BE49-F238E27FC236}">
                <a16:creationId xmlns:a16="http://schemas.microsoft.com/office/drawing/2014/main" id="{9B77231F-CE8C-88E0-FCF9-B59D0802DC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6000" y="2767410"/>
            <a:ext cx="3420000" cy="2565000"/>
          </a:xfrm>
          <a:prstGeom prst="rect">
            <a:avLst/>
          </a:prstGeom>
          <a:ln w="41275">
            <a:solidFill>
              <a:srgbClr val="FFEDB3"/>
            </a:solidFill>
          </a:ln>
        </p:spPr>
      </p:pic>
      <p:sp>
        <p:nvSpPr>
          <p:cNvPr id="8" name="テキスト ボックス 7">
            <a:extLst>
              <a:ext uri="{FF2B5EF4-FFF2-40B4-BE49-F238E27FC236}">
                <a16:creationId xmlns:a16="http://schemas.microsoft.com/office/drawing/2014/main" id="{8E862D04-530A-B9AE-8D35-3201A87E9FB4}"/>
              </a:ext>
            </a:extLst>
          </p:cNvPr>
          <p:cNvSpPr txBox="1"/>
          <p:nvPr/>
        </p:nvSpPr>
        <p:spPr>
          <a:xfrm>
            <a:off x="4724123" y="4853500"/>
            <a:ext cx="2721432" cy="349702"/>
          </a:xfrm>
          <a:prstGeom prst="rect">
            <a:avLst/>
          </a:prstGeom>
          <a:solidFill>
            <a:srgbClr val="FFFFCC"/>
          </a:solidFill>
        </p:spPr>
        <p:txBody>
          <a:bodyPr wrap="none" lIns="72000" tIns="36000" rIns="72000" bIns="36000" rtlCol="0">
            <a:spAutoFit/>
          </a:bodyPr>
          <a:lstStyle/>
          <a:p>
            <a:pPr>
              <a:lnSpc>
                <a:spcPct val="100000"/>
              </a:lnSpc>
              <a:spcBef>
                <a:spcPts val="0"/>
              </a:spcBef>
              <a:buNone/>
            </a:pPr>
            <a:r>
              <a:rPr lang="ja-JP" altLang="en-US" sz="1800" dirty="0">
                <a:latin typeface="+mn-ea"/>
                <a:ea typeface="+mn-ea"/>
              </a:rPr>
              <a:t>製材本機で挽いたタイコ材</a:t>
            </a:r>
          </a:p>
        </p:txBody>
      </p:sp>
      <p:sp>
        <p:nvSpPr>
          <p:cNvPr id="13" name="テキスト ボックス 12">
            <a:extLst>
              <a:ext uri="{FF2B5EF4-FFF2-40B4-BE49-F238E27FC236}">
                <a16:creationId xmlns:a16="http://schemas.microsoft.com/office/drawing/2014/main" id="{ADAD8E66-C428-27A5-9A7C-E3A58421CB4A}"/>
              </a:ext>
            </a:extLst>
          </p:cNvPr>
          <p:cNvSpPr txBox="1"/>
          <p:nvPr/>
        </p:nvSpPr>
        <p:spPr>
          <a:xfrm>
            <a:off x="8604327" y="3517256"/>
            <a:ext cx="3115782" cy="565146"/>
          </a:xfrm>
          <a:prstGeom prst="rect">
            <a:avLst/>
          </a:prstGeom>
          <a:noFill/>
        </p:spPr>
        <p:txBody>
          <a:bodyPr wrap="square" lIns="36000" tIns="36000" rIns="36000" bIns="36000" rtlCol="0">
            <a:spAutoFit/>
          </a:bodyPr>
          <a:lstStyle/>
          <a:p>
            <a:pPr indent="-457200" algn="ctr">
              <a:lnSpc>
                <a:spcPct val="100000"/>
              </a:lnSpc>
              <a:spcBef>
                <a:spcPts val="0"/>
              </a:spcBef>
              <a:buNone/>
            </a:pPr>
            <a:r>
              <a:rPr lang="en-US" altLang="ja-JP" sz="1600" dirty="0">
                <a:latin typeface="+mn-ea"/>
                <a:ea typeface="+mn-ea"/>
              </a:rPr>
              <a:t>※ </a:t>
            </a:r>
            <a:r>
              <a:rPr lang="ja-JP" altLang="en-US" sz="1600" dirty="0">
                <a:latin typeface="+mn-ea"/>
                <a:ea typeface="+mn-ea"/>
              </a:rPr>
              <a:t>梱包材、型枠用桟木など未乾燥</a:t>
            </a:r>
            <a:endParaRPr lang="en-US" altLang="ja-JP" sz="1600" dirty="0">
              <a:latin typeface="+mn-ea"/>
              <a:ea typeface="+mn-ea"/>
            </a:endParaRPr>
          </a:p>
          <a:p>
            <a:pPr indent="-457200" algn="ctr">
              <a:lnSpc>
                <a:spcPct val="100000"/>
              </a:lnSpc>
              <a:spcBef>
                <a:spcPts val="0"/>
              </a:spcBef>
              <a:buNone/>
            </a:pPr>
            <a:r>
              <a:rPr lang="ja-JP" altLang="en-US" sz="1600" dirty="0">
                <a:latin typeface="+mn-ea"/>
                <a:ea typeface="+mn-ea"/>
              </a:rPr>
              <a:t>　　用途製品を主体に生産する工場</a:t>
            </a:r>
          </a:p>
        </p:txBody>
      </p:sp>
      <p:sp>
        <p:nvSpPr>
          <p:cNvPr id="14" name="テキスト ボックス 13">
            <a:extLst>
              <a:ext uri="{FF2B5EF4-FFF2-40B4-BE49-F238E27FC236}">
                <a16:creationId xmlns:a16="http://schemas.microsoft.com/office/drawing/2014/main" id="{5682A1A8-27F9-6B01-41F7-BF74EA6ADF7D}"/>
              </a:ext>
            </a:extLst>
          </p:cNvPr>
          <p:cNvSpPr txBox="1"/>
          <p:nvPr/>
        </p:nvSpPr>
        <p:spPr>
          <a:xfrm>
            <a:off x="393938" y="3581141"/>
            <a:ext cx="3260692" cy="318924"/>
          </a:xfrm>
          <a:prstGeom prst="rect">
            <a:avLst/>
          </a:prstGeom>
          <a:noFill/>
        </p:spPr>
        <p:txBody>
          <a:bodyPr wrap="square" lIns="36000" tIns="36000" rIns="36000" bIns="36000" rtlCol="0">
            <a:spAutoFit/>
          </a:bodyPr>
          <a:lstStyle/>
          <a:p>
            <a:pPr algn="ctr">
              <a:lnSpc>
                <a:spcPct val="100000"/>
              </a:lnSpc>
              <a:spcBef>
                <a:spcPts val="0"/>
              </a:spcBef>
              <a:buNone/>
            </a:pPr>
            <a:r>
              <a:rPr lang="en-US" altLang="ja-JP" sz="1600" dirty="0">
                <a:latin typeface="+mn-ea"/>
                <a:ea typeface="+mn-ea"/>
              </a:rPr>
              <a:t>※ KD</a:t>
            </a:r>
            <a:r>
              <a:rPr lang="ja-JP" altLang="en-US" sz="1600" dirty="0">
                <a:latin typeface="+mn-ea"/>
                <a:ea typeface="+mn-ea"/>
              </a:rPr>
              <a:t>羽柄材用を生産する工場</a:t>
            </a:r>
          </a:p>
        </p:txBody>
      </p:sp>
      <p:sp>
        <p:nvSpPr>
          <p:cNvPr id="10" name="スライド番号プレースホルダー 9">
            <a:extLst>
              <a:ext uri="{FF2B5EF4-FFF2-40B4-BE49-F238E27FC236}">
                <a16:creationId xmlns:a16="http://schemas.microsoft.com/office/drawing/2014/main" id="{68523771-B958-3E7D-CA42-F630AE6D2820}"/>
              </a:ext>
            </a:extLst>
          </p:cNvPr>
          <p:cNvSpPr>
            <a:spLocks noGrp="1"/>
          </p:cNvSpPr>
          <p:nvPr>
            <p:ph type="sldNum" sz="quarter" idx="12"/>
          </p:nvPr>
        </p:nvSpPr>
        <p:spPr/>
        <p:txBody>
          <a:bodyPr/>
          <a:lstStyle/>
          <a:p>
            <a:pPr>
              <a:defRPr/>
            </a:pPr>
            <a:fld id="{CD969F72-98A6-483B-8225-18B826FE0E18}" type="slidenum">
              <a:rPr lang="ja-JP" altLang="en-US" smtClean="0">
                <a:solidFill>
                  <a:prstClr val="black">
                    <a:tint val="75000"/>
                  </a:prstClr>
                </a:solidFill>
              </a:rPr>
              <a:pPr>
                <a:defRPr/>
              </a:pPr>
              <a:t>5</a:t>
            </a:fld>
            <a:endParaRPr lang="ja-JP" altLang="en-US">
              <a:solidFill>
                <a:prstClr val="black">
                  <a:tint val="75000"/>
                </a:prstClr>
              </a:solidFill>
            </a:endParaRPr>
          </a:p>
        </p:txBody>
      </p:sp>
      <p:sp>
        <p:nvSpPr>
          <p:cNvPr id="17" name="正方形/長方形 16">
            <a:extLst>
              <a:ext uri="{FF2B5EF4-FFF2-40B4-BE49-F238E27FC236}">
                <a16:creationId xmlns:a16="http://schemas.microsoft.com/office/drawing/2014/main" id="{1B61DA5E-6AE5-9896-7F69-323F791C216B}"/>
              </a:ext>
            </a:extLst>
          </p:cNvPr>
          <p:cNvSpPr/>
          <p:nvPr/>
        </p:nvSpPr>
        <p:spPr>
          <a:xfrm>
            <a:off x="228000" y="0"/>
            <a:ext cx="11736000" cy="72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0" tIns="0" rIns="36000" bIns="36000" anchor="ctr"/>
          <a:lstStyle/>
          <a:p>
            <a:pPr>
              <a:lnSpc>
                <a:spcPct val="100000"/>
              </a:lnSpc>
              <a:spcBef>
                <a:spcPct val="0"/>
              </a:spcBef>
              <a:buClrTx/>
              <a:buNone/>
              <a:defRPr/>
            </a:pPr>
            <a:r>
              <a:rPr lang="ja-JP" altLang="en-US" sz="2800" dirty="0">
                <a:solidFill>
                  <a:srgbClr val="FFFFFF"/>
                </a:solidFill>
                <a:latin typeface="Arial"/>
                <a:ea typeface="ＭＳ Ｐゴシック"/>
              </a:rPr>
              <a:t>製材工場による製材パターンの違い</a:t>
            </a:r>
          </a:p>
        </p:txBody>
      </p:sp>
      <p:sp>
        <p:nvSpPr>
          <p:cNvPr id="19" name="スライド番号プレースホルダー 2">
            <a:extLst>
              <a:ext uri="{FF2B5EF4-FFF2-40B4-BE49-F238E27FC236}">
                <a16:creationId xmlns:a16="http://schemas.microsoft.com/office/drawing/2014/main" id="{76D6E669-0969-933A-8F7B-A88128D6C830}"/>
              </a:ext>
            </a:extLst>
          </p:cNvPr>
          <p:cNvSpPr txBox="1">
            <a:spLocks/>
          </p:cNvSpPr>
          <p:nvPr/>
        </p:nvSpPr>
        <p:spPr>
          <a:xfrm>
            <a:off x="10951131" y="185235"/>
            <a:ext cx="865285" cy="365125"/>
          </a:xfrm>
          <a:prstGeom prst="rect">
            <a:avLst/>
          </a:prstGeom>
        </p:spPr>
        <p:txBody>
          <a:bodyPr vert="horz" lIns="91440" tIns="45720" rIns="91440" bIns="45720" rtlCol="0" anchor="ctr"/>
          <a:lstStyle>
            <a:defPPr>
              <a:defRPr lang="ja-JP"/>
            </a:defPPr>
            <a:lvl1pPr algn="r" rtl="0" fontAlgn="auto">
              <a:lnSpc>
                <a:spcPct val="80000"/>
              </a:lnSpc>
              <a:spcBef>
                <a:spcPts val="0"/>
              </a:spcBef>
              <a:spcAft>
                <a:spcPts val="0"/>
              </a:spcAft>
              <a:buClr>
                <a:srgbClr val="006600"/>
              </a:buClr>
              <a:buFontTx/>
              <a:buNone/>
              <a:defRPr kumimoji="1" sz="2000" kern="1200">
                <a:solidFill>
                  <a:schemeClr val="bg2"/>
                </a:solidFill>
                <a:latin typeface="+mn-lt"/>
                <a:ea typeface="+mn-ea"/>
                <a:cs typeface="+mn-cs"/>
              </a:defRPr>
            </a:lvl1pPr>
            <a:lvl2pPr marL="457200" algn="l" rtl="0" fontAlgn="base">
              <a:lnSpc>
                <a:spcPct val="80000"/>
              </a:lnSpc>
              <a:spcBef>
                <a:spcPct val="20000"/>
              </a:spcBef>
              <a:spcAft>
                <a:spcPct val="0"/>
              </a:spcAft>
              <a:buClr>
                <a:srgbClr val="006600"/>
              </a:buClr>
              <a:buFont typeface="Wingdings" pitchFamily="2" charset="2"/>
              <a:buChar char="u"/>
              <a:defRPr kumimoji="1" sz="1000" kern="1200">
                <a:solidFill>
                  <a:schemeClr val="tx1"/>
                </a:solidFill>
                <a:latin typeface="Verdana" pitchFamily="34" charset="0"/>
                <a:ea typeface="ＤＨＰ平成ゴシックW5" pitchFamily="2" charset="-128"/>
                <a:cs typeface="+mn-cs"/>
              </a:defRPr>
            </a:lvl2pPr>
            <a:lvl3pPr marL="914400" algn="l" rtl="0" fontAlgn="base">
              <a:lnSpc>
                <a:spcPct val="80000"/>
              </a:lnSpc>
              <a:spcBef>
                <a:spcPct val="20000"/>
              </a:spcBef>
              <a:spcAft>
                <a:spcPct val="0"/>
              </a:spcAft>
              <a:buClr>
                <a:srgbClr val="006600"/>
              </a:buClr>
              <a:buFont typeface="Wingdings" pitchFamily="2" charset="2"/>
              <a:buChar char="u"/>
              <a:defRPr kumimoji="1" sz="1000" kern="1200">
                <a:solidFill>
                  <a:schemeClr val="tx1"/>
                </a:solidFill>
                <a:latin typeface="Verdana" pitchFamily="34" charset="0"/>
                <a:ea typeface="ＤＨＰ平成ゴシックW5" pitchFamily="2" charset="-128"/>
                <a:cs typeface="+mn-cs"/>
              </a:defRPr>
            </a:lvl3pPr>
            <a:lvl4pPr marL="1371600" algn="l" rtl="0" fontAlgn="base">
              <a:lnSpc>
                <a:spcPct val="80000"/>
              </a:lnSpc>
              <a:spcBef>
                <a:spcPct val="20000"/>
              </a:spcBef>
              <a:spcAft>
                <a:spcPct val="0"/>
              </a:spcAft>
              <a:buClr>
                <a:srgbClr val="006600"/>
              </a:buClr>
              <a:buFont typeface="Wingdings" pitchFamily="2" charset="2"/>
              <a:buChar char="u"/>
              <a:defRPr kumimoji="1" sz="1000" kern="1200">
                <a:solidFill>
                  <a:schemeClr val="tx1"/>
                </a:solidFill>
                <a:latin typeface="Verdana" pitchFamily="34" charset="0"/>
                <a:ea typeface="ＤＨＰ平成ゴシックW5" pitchFamily="2" charset="-128"/>
                <a:cs typeface="+mn-cs"/>
              </a:defRPr>
            </a:lvl4pPr>
            <a:lvl5pPr marL="1828800" algn="l" rtl="0" fontAlgn="base">
              <a:lnSpc>
                <a:spcPct val="80000"/>
              </a:lnSpc>
              <a:spcBef>
                <a:spcPct val="20000"/>
              </a:spcBef>
              <a:spcAft>
                <a:spcPct val="0"/>
              </a:spcAft>
              <a:buClr>
                <a:srgbClr val="006600"/>
              </a:buClr>
              <a:buFont typeface="Wingdings" pitchFamily="2" charset="2"/>
              <a:buChar char="u"/>
              <a:defRPr kumimoji="1" sz="1000" kern="1200">
                <a:solidFill>
                  <a:schemeClr val="tx1"/>
                </a:solidFill>
                <a:latin typeface="Verdana" pitchFamily="34" charset="0"/>
                <a:ea typeface="ＤＨＰ平成ゴシックW5" pitchFamily="2" charset="-128"/>
                <a:cs typeface="+mn-cs"/>
              </a:defRPr>
            </a:lvl5pPr>
            <a:lvl6pPr marL="2286000" algn="l" defTabSz="914400" rtl="0" eaLnBrk="1" latinLnBrk="0" hangingPunct="1">
              <a:defRPr kumimoji="1" sz="1000" kern="1200">
                <a:solidFill>
                  <a:schemeClr val="tx1"/>
                </a:solidFill>
                <a:latin typeface="Verdana" pitchFamily="34" charset="0"/>
                <a:ea typeface="ＤＨＰ平成ゴシックW5" pitchFamily="2" charset="-128"/>
                <a:cs typeface="+mn-cs"/>
              </a:defRPr>
            </a:lvl6pPr>
            <a:lvl7pPr marL="2743200" algn="l" defTabSz="914400" rtl="0" eaLnBrk="1" latinLnBrk="0" hangingPunct="1">
              <a:defRPr kumimoji="1" sz="1000" kern="1200">
                <a:solidFill>
                  <a:schemeClr val="tx1"/>
                </a:solidFill>
                <a:latin typeface="Verdana" pitchFamily="34" charset="0"/>
                <a:ea typeface="ＤＨＰ平成ゴシックW5" pitchFamily="2" charset="-128"/>
                <a:cs typeface="+mn-cs"/>
              </a:defRPr>
            </a:lvl7pPr>
            <a:lvl8pPr marL="3200400" algn="l" defTabSz="914400" rtl="0" eaLnBrk="1" latinLnBrk="0" hangingPunct="1">
              <a:defRPr kumimoji="1" sz="1000" kern="1200">
                <a:solidFill>
                  <a:schemeClr val="tx1"/>
                </a:solidFill>
                <a:latin typeface="Verdana" pitchFamily="34" charset="0"/>
                <a:ea typeface="ＤＨＰ平成ゴシックW5" pitchFamily="2" charset="-128"/>
                <a:cs typeface="+mn-cs"/>
              </a:defRPr>
            </a:lvl8pPr>
            <a:lvl9pPr marL="3657600" algn="l" defTabSz="914400" rtl="0" eaLnBrk="1" latinLnBrk="0" hangingPunct="1">
              <a:defRPr kumimoji="1" sz="1000" kern="1200">
                <a:solidFill>
                  <a:schemeClr val="tx1"/>
                </a:solidFill>
                <a:latin typeface="Verdana" pitchFamily="34" charset="0"/>
                <a:ea typeface="ＤＨＰ平成ゴシックW5" pitchFamily="2" charset="-128"/>
                <a:cs typeface="+mn-cs"/>
              </a:defRPr>
            </a:lvl9pPr>
          </a:lstStyle>
          <a:p>
            <a:pPr>
              <a:defRPr/>
            </a:pPr>
            <a:fld id="{B9CB4B00-C64E-49AC-82BA-7A2C216F2E56}" type="slidenum">
              <a:rPr lang="ja-JP" altLang="en-US" smtClean="0"/>
              <a:pPr>
                <a:defRPr/>
              </a:pPr>
              <a:t>5</a:t>
            </a:fld>
            <a:endParaRPr lang="ja-JP" altLang="en-US" dirty="0"/>
          </a:p>
        </p:txBody>
      </p:sp>
    </p:spTree>
    <p:extLst>
      <p:ext uri="{BB962C8B-B14F-4D97-AF65-F5344CB8AC3E}">
        <p14:creationId xmlns:p14="http://schemas.microsoft.com/office/powerpoint/2010/main" val="37196276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F95EDEE8-9501-436E-E8FC-7F941768ABCE}"/>
              </a:ext>
            </a:extLst>
          </p:cNvPr>
          <p:cNvSpPr/>
          <p:nvPr/>
        </p:nvSpPr>
        <p:spPr>
          <a:xfrm>
            <a:off x="397868" y="967391"/>
            <a:ext cx="11074465" cy="2981556"/>
          </a:xfrm>
          <a:prstGeom prst="roundRect">
            <a:avLst>
              <a:gd name="adj" fmla="val 8394"/>
            </a:avLst>
          </a:prstGeom>
          <a:solidFill>
            <a:schemeClr val="accent3">
              <a:lumMod val="40000"/>
              <a:lumOff val="60000"/>
            </a:schemeClr>
          </a:solidFill>
          <a:ln/>
        </p:spPr>
        <p:style>
          <a:lnRef idx="3">
            <a:schemeClr val="lt1"/>
          </a:lnRef>
          <a:fillRef idx="1">
            <a:schemeClr val="accent5"/>
          </a:fillRef>
          <a:effectRef idx="1">
            <a:schemeClr val="accent5"/>
          </a:effectRef>
          <a:fontRef idx="minor">
            <a:schemeClr val="lt1"/>
          </a:fontRef>
        </p:style>
        <p:txBody>
          <a:bodyPr wrap="square" lIns="2088000" tIns="72000" rIns="72000" bIns="72000" rtlCol="0" anchor="t" anchorCtr="0">
            <a:spAutoFit/>
          </a:bodyPr>
          <a:lstStyle/>
          <a:p>
            <a:pPr marL="252000" indent="-252000">
              <a:lnSpc>
                <a:spcPct val="120000"/>
              </a:lnSpc>
              <a:spcBef>
                <a:spcPts val="800"/>
              </a:spcBef>
              <a:buClr>
                <a:srgbClr val="1F497D"/>
              </a:buClr>
              <a:buSzPct val="80000"/>
            </a:pPr>
            <a:r>
              <a:rPr lang="ja-JP" altLang="en-US" sz="2100" dirty="0">
                <a:solidFill>
                  <a:prstClr val="black"/>
                </a:solidFill>
              </a:rPr>
              <a:t>木取りパターン（「心込み」 </a:t>
            </a:r>
            <a:r>
              <a:rPr lang="en-US" altLang="ja-JP" sz="2100" dirty="0">
                <a:solidFill>
                  <a:prstClr val="black"/>
                </a:solidFill>
              </a:rPr>
              <a:t>or </a:t>
            </a:r>
            <a:r>
              <a:rPr lang="ja-JP" altLang="en-US" sz="2100" dirty="0">
                <a:solidFill>
                  <a:prstClr val="black"/>
                </a:solidFill>
              </a:rPr>
              <a:t>「心外し」）が異なる製品ロットの</a:t>
            </a:r>
            <a:r>
              <a:rPr lang="en-US" altLang="ja-JP" sz="2100" dirty="0">
                <a:solidFill>
                  <a:prstClr val="black"/>
                </a:solidFill>
              </a:rPr>
              <a:t>KD</a:t>
            </a:r>
            <a:r>
              <a:rPr lang="ja-JP" altLang="en-US" sz="2100" dirty="0">
                <a:solidFill>
                  <a:prstClr val="black"/>
                </a:solidFill>
              </a:rPr>
              <a:t>羽柄材の品質調査により、 これらの違いが品質へ及ぼす影響を調べる</a:t>
            </a:r>
            <a:endParaRPr lang="en-US" altLang="ja-JP" sz="2100" dirty="0">
              <a:solidFill>
                <a:prstClr val="black"/>
              </a:solidFill>
              <a:latin typeface="+mn-lt"/>
              <a:ea typeface="+mn-ea"/>
            </a:endParaRPr>
          </a:p>
          <a:p>
            <a:pPr marL="252000" indent="-252000">
              <a:lnSpc>
                <a:spcPct val="120000"/>
              </a:lnSpc>
              <a:spcBef>
                <a:spcPts val="800"/>
              </a:spcBef>
              <a:buClr>
                <a:srgbClr val="1F497D"/>
              </a:buClr>
              <a:buSzPct val="80000"/>
            </a:pPr>
            <a:r>
              <a:rPr lang="ja-JP" altLang="en-US" sz="2100" dirty="0">
                <a:solidFill>
                  <a:prstClr val="black"/>
                </a:solidFill>
                <a:latin typeface="+mn-lt"/>
                <a:ea typeface="+mn-ea"/>
              </a:rPr>
              <a:t>対象 ： 根太 （ 仕上断面 </a:t>
            </a:r>
            <a:r>
              <a:rPr lang="en-US" altLang="ja-JP" sz="2100" dirty="0">
                <a:solidFill>
                  <a:prstClr val="black"/>
                </a:solidFill>
                <a:latin typeface="+mn-lt"/>
                <a:ea typeface="+mn-ea"/>
              </a:rPr>
              <a:t>45×105mm</a:t>
            </a:r>
            <a:r>
              <a:rPr lang="ja-JP" altLang="en-US" sz="2100" dirty="0">
                <a:solidFill>
                  <a:prstClr val="black"/>
                </a:solidFill>
                <a:latin typeface="+mn-lt"/>
                <a:ea typeface="+mn-ea"/>
              </a:rPr>
              <a:t>、挽立断面 </a:t>
            </a:r>
            <a:r>
              <a:rPr lang="en-US" altLang="ja-JP" sz="2100" dirty="0">
                <a:solidFill>
                  <a:prstClr val="black"/>
                </a:solidFill>
                <a:latin typeface="+mn-lt"/>
                <a:ea typeface="+mn-ea"/>
              </a:rPr>
              <a:t>50×113mm</a:t>
            </a:r>
            <a:r>
              <a:rPr lang="ja-JP" altLang="en-US" sz="2100" dirty="0">
                <a:solidFill>
                  <a:prstClr val="black"/>
                </a:solidFill>
                <a:latin typeface="+mn-lt"/>
                <a:ea typeface="+mn-ea"/>
              </a:rPr>
              <a:t>、長さ</a:t>
            </a:r>
            <a:r>
              <a:rPr lang="en-US" altLang="ja-JP" sz="2100" dirty="0">
                <a:solidFill>
                  <a:prstClr val="black"/>
                </a:solidFill>
                <a:latin typeface="+mn-lt"/>
                <a:ea typeface="+mn-ea"/>
              </a:rPr>
              <a:t>3.7m </a:t>
            </a:r>
            <a:r>
              <a:rPr lang="ja-JP" altLang="en-US" sz="2100" dirty="0">
                <a:solidFill>
                  <a:prstClr val="black"/>
                </a:solidFill>
                <a:latin typeface="+mn-lt"/>
                <a:ea typeface="+mn-ea"/>
              </a:rPr>
              <a:t>）</a:t>
            </a:r>
            <a:endParaRPr lang="en-US" altLang="ja-JP" sz="2100" dirty="0">
              <a:solidFill>
                <a:prstClr val="black"/>
              </a:solidFill>
              <a:latin typeface="+mn-lt"/>
              <a:ea typeface="+mn-ea"/>
            </a:endParaRPr>
          </a:p>
          <a:p>
            <a:pPr marL="252000" indent="-252000">
              <a:lnSpc>
                <a:spcPct val="120000"/>
              </a:lnSpc>
              <a:spcBef>
                <a:spcPts val="800"/>
              </a:spcBef>
              <a:buClr>
                <a:srgbClr val="1F497D"/>
              </a:buClr>
              <a:buSzPct val="80000"/>
            </a:pPr>
            <a:r>
              <a:rPr lang="ja-JP" altLang="en-US" sz="2100" dirty="0">
                <a:solidFill>
                  <a:prstClr val="black"/>
                </a:solidFill>
                <a:latin typeface="+mn-lt"/>
                <a:ea typeface="+mn-ea"/>
              </a:rPr>
              <a:t>プレカット工場で人工乾燥 ～ モルダー仕上げ</a:t>
            </a:r>
            <a:endParaRPr lang="en-US" altLang="ja-JP" sz="2100" dirty="0">
              <a:solidFill>
                <a:prstClr val="black"/>
              </a:solidFill>
              <a:latin typeface="+mn-lt"/>
              <a:ea typeface="+mn-ea"/>
            </a:endParaRPr>
          </a:p>
          <a:p>
            <a:pPr marL="252000" indent="-252000">
              <a:lnSpc>
                <a:spcPct val="120000"/>
              </a:lnSpc>
              <a:spcBef>
                <a:spcPts val="800"/>
              </a:spcBef>
              <a:buClr>
                <a:srgbClr val="1F497D"/>
              </a:buClr>
              <a:buSzPct val="80000"/>
            </a:pPr>
            <a:r>
              <a:rPr lang="ja-JP" altLang="en-US" sz="2100" dirty="0">
                <a:solidFill>
                  <a:prstClr val="black"/>
                </a:solidFill>
                <a:latin typeface="+mn-lt"/>
                <a:ea typeface="+mn-ea"/>
              </a:rPr>
              <a:t>測定項目 ： 心の有無、ねじれ、反り、曲り、表面割れ</a:t>
            </a:r>
            <a:endParaRPr lang="en-US" altLang="ja-JP" sz="2100" dirty="0">
              <a:solidFill>
                <a:prstClr val="black"/>
              </a:solidFill>
              <a:latin typeface="+mn-lt"/>
              <a:ea typeface="+mn-ea"/>
            </a:endParaRPr>
          </a:p>
          <a:p>
            <a:pPr marL="252000" indent="-252000">
              <a:lnSpc>
                <a:spcPct val="120000"/>
              </a:lnSpc>
              <a:spcBef>
                <a:spcPts val="800"/>
              </a:spcBef>
              <a:buClr>
                <a:srgbClr val="1F497D"/>
              </a:buClr>
              <a:buSzPct val="80000"/>
            </a:pPr>
            <a:r>
              <a:rPr lang="ja-JP" altLang="en-US" sz="2100" dirty="0">
                <a:solidFill>
                  <a:prstClr val="black"/>
                </a:solidFill>
                <a:latin typeface="+mn-lt"/>
                <a:ea typeface="+mn-ea"/>
              </a:rPr>
              <a:t>プレカット工場の担当者がプレカット材としての適否を判定</a:t>
            </a:r>
            <a:endParaRPr lang="en-US" altLang="ja-JP" sz="2100" dirty="0">
              <a:solidFill>
                <a:prstClr val="black"/>
              </a:solidFill>
              <a:latin typeface="+mn-lt"/>
              <a:ea typeface="+mn-ea"/>
            </a:endParaRPr>
          </a:p>
        </p:txBody>
      </p:sp>
      <p:sp>
        <p:nvSpPr>
          <p:cNvPr id="12" name="正方形/長方形 11">
            <a:extLst>
              <a:ext uri="{FF2B5EF4-FFF2-40B4-BE49-F238E27FC236}">
                <a16:creationId xmlns:a16="http://schemas.microsoft.com/office/drawing/2014/main" id="{7E06FBE3-D8CE-FD20-D659-5785CEE16FDB}"/>
              </a:ext>
            </a:extLst>
          </p:cNvPr>
          <p:cNvSpPr/>
          <p:nvPr/>
        </p:nvSpPr>
        <p:spPr>
          <a:xfrm>
            <a:off x="9856380" y="5084747"/>
            <a:ext cx="578840" cy="1414329"/>
          </a:xfrm>
          <a:prstGeom prst="rect">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5" name="図 24" descr="人, 建物, ベンチ, 屋外 が含まれている画像&#10;&#10;自動的に生成された説明">
            <a:extLst>
              <a:ext uri="{FF2B5EF4-FFF2-40B4-BE49-F238E27FC236}">
                <a16:creationId xmlns:a16="http://schemas.microsoft.com/office/drawing/2014/main" id="{2B8DDFE8-414C-185D-7F1E-30FF551A7D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3256" y="4290317"/>
            <a:ext cx="3564000" cy="2376000"/>
          </a:xfrm>
          <a:prstGeom prst="rect">
            <a:avLst/>
          </a:prstGeom>
          <a:ln w="41275">
            <a:solidFill>
              <a:schemeClr val="bg1"/>
            </a:solidFill>
          </a:ln>
        </p:spPr>
      </p:pic>
      <p:sp>
        <p:nvSpPr>
          <p:cNvPr id="2" name="テキスト ボックス 1">
            <a:extLst>
              <a:ext uri="{FF2B5EF4-FFF2-40B4-BE49-F238E27FC236}">
                <a16:creationId xmlns:a16="http://schemas.microsoft.com/office/drawing/2014/main" id="{6F19A1F6-6102-9648-A1A3-FDC0B9CF977F}"/>
              </a:ext>
            </a:extLst>
          </p:cNvPr>
          <p:cNvSpPr txBox="1"/>
          <p:nvPr/>
        </p:nvSpPr>
        <p:spPr>
          <a:xfrm>
            <a:off x="600039" y="1097482"/>
            <a:ext cx="1765474" cy="413181"/>
          </a:xfrm>
          <a:prstGeom prst="rect">
            <a:avLst/>
          </a:prstGeom>
          <a:noFill/>
        </p:spPr>
        <p:txBody>
          <a:bodyPr wrap="none" lIns="36000" tIns="36000" rIns="36000" bIns="36000" rtlCol="0">
            <a:spAutoFit/>
          </a:bodyPr>
          <a:lstStyle/>
          <a:p>
            <a:pPr algn="just">
              <a:lnSpc>
                <a:spcPct val="110000"/>
              </a:lnSpc>
              <a:spcBef>
                <a:spcPts val="600"/>
              </a:spcBef>
              <a:buClr>
                <a:srgbClr val="1F497D"/>
              </a:buClr>
              <a:buSzPct val="80000"/>
              <a:buNone/>
            </a:pPr>
            <a:r>
              <a:rPr lang="en-US" altLang="ja-JP" sz="2200" dirty="0">
                <a:solidFill>
                  <a:srgbClr val="1F497D"/>
                </a:solidFill>
                <a:latin typeface="Arial" panose="020B0604020202020204"/>
                <a:ea typeface="ＭＳ Ｐゴシック" panose="020B0600070205080204" pitchFamily="50" charset="-128"/>
              </a:rPr>
              <a:t>【</a:t>
            </a:r>
            <a:r>
              <a:rPr lang="ja-JP" altLang="en-US" sz="2200" dirty="0">
                <a:solidFill>
                  <a:srgbClr val="1F497D"/>
                </a:solidFill>
                <a:latin typeface="Arial" panose="020B0604020202020204"/>
                <a:ea typeface="ＭＳ Ｐゴシック" panose="020B0600070205080204" pitchFamily="50" charset="-128"/>
              </a:rPr>
              <a:t>試験の概要</a:t>
            </a:r>
            <a:r>
              <a:rPr lang="en-US" altLang="ja-JP" sz="2200" dirty="0">
                <a:solidFill>
                  <a:srgbClr val="1F497D"/>
                </a:solidFill>
                <a:latin typeface="Arial" panose="020B0604020202020204"/>
                <a:ea typeface="ＭＳ Ｐゴシック" panose="020B0600070205080204" pitchFamily="50" charset="-128"/>
              </a:rPr>
              <a:t>】</a:t>
            </a:r>
          </a:p>
        </p:txBody>
      </p:sp>
      <p:sp>
        <p:nvSpPr>
          <p:cNvPr id="11" name="正方形/長方形 10">
            <a:extLst>
              <a:ext uri="{FF2B5EF4-FFF2-40B4-BE49-F238E27FC236}">
                <a16:creationId xmlns:a16="http://schemas.microsoft.com/office/drawing/2014/main" id="{4CABA15E-EEE0-BC29-2718-14C3CC09F167}"/>
              </a:ext>
            </a:extLst>
          </p:cNvPr>
          <p:cNvSpPr/>
          <p:nvPr/>
        </p:nvSpPr>
        <p:spPr>
          <a:xfrm>
            <a:off x="9856380" y="4525884"/>
            <a:ext cx="578840" cy="40165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6" name="図 5">
            <a:extLst>
              <a:ext uri="{FF2B5EF4-FFF2-40B4-BE49-F238E27FC236}">
                <a16:creationId xmlns:a16="http://schemas.microsoft.com/office/drawing/2014/main" id="{746E26AE-996D-BF72-8D57-B0084033B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4746" y="4290317"/>
            <a:ext cx="3564000" cy="2376000"/>
          </a:xfrm>
          <a:prstGeom prst="rect">
            <a:avLst/>
          </a:prstGeom>
          <a:ln w="41275">
            <a:solidFill>
              <a:schemeClr val="bg1"/>
            </a:solidFill>
          </a:ln>
        </p:spPr>
      </p:pic>
      <p:sp>
        <p:nvSpPr>
          <p:cNvPr id="13" name="テキスト ボックス 12">
            <a:extLst>
              <a:ext uri="{FF2B5EF4-FFF2-40B4-BE49-F238E27FC236}">
                <a16:creationId xmlns:a16="http://schemas.microsoft.com/office/drawing/2014/main" id="{9AFCADFA-48E7-563A-742E-EFC845BE9155}"/>
              </a:ext>
            </a:extLst>
          </p:cNvPr>
          <p:cNvSpPr txBox="1"/>
          <p:nvPr/>
        </p:nvSpPr>
        <p:spPr>
          <a:xfrm>
            <a:off x="10527499" y="4547927"/>
            <a:ext cx="749170" cy="349702"/>
          </a:xfrm>
          <a:prstGeom prst="rect">
            <a:avLst/>
          </a:prstGeom>
          <a:noFill/>
        </p:spPr>
        <p:txBody>
          <a:bodyPr wrap="none" lIns="36000" tIns="36000" rIns="36000" bIns="36000" rtlCol="0">
            <a:spAutoFit/>
          </a:bodyPr>
          <a:lstStyle/>
          <a:p>
            <a:pPr>
              <a:lnSpc>
                <a:spcPct val="100000"/>
              </a:lnSpc>
              <a:spcBef>
                <a:spcPts val="0"/>
              </a:spcBef>
              <a:buNone/>
            </a:pPr>
            <a:r>
              <a:rPr lang="ja-JP" altLang="en-US" sz="1800" dirty="0">
                <a:latin typeface="+mn-ea"/>
                <a:ea typeface="+mn-ea"/>
              </a:rPr>
              <a:t>ハネ品</a:t>
            </a:r>
          </a:p>
        </p:txBody>
      </p:sp>
      <p:sp>
        <p:nvSpPr>
          <p:cNvPr id="14" name="テキスト ボックス 13">
            <a:extLst>
              <a:ext uri="{FF2B5EF4-FFF2-40B4-BE49-F238E27FC236}">
                <a16:creationId xmlns:a16="http://schemas.microsoft.com/office/drawing/2014/main" id="{4417F454-653D-DB70-D684-C1C528C255DC}"/>
              </a:ext>
            </a:extLst>
          </p:cNvPr>
          <p:cNvSpPr txBox="1"/>
          <p:nvPr/>
        </p:nvSpPr>
        <p:spPr>
          <a:xfrm>
            <a:off x="10525632" y="5599338"/>
            <a:ext cx="765200" cy="349702"/>
          </a:xfrm>
          <a:prstGeom prst="rect">
            <a:avLst/>
          </a:prstGeom>
          <a:noFill/>
        </p:spPr>
        <p:txBody>
          <a:bodyPr wrap="none" lIns="36000" tIns="36000" rIns="36000" bIns="36000" rtlCol="0">
            <a:spAutoFit/>
          </a:bodyPr>
          <a:lstStyle/>
          <a:p>
            <a:pPr>
              <a:lnSpc>
                <a:spcPct val="100000"/>
              </a:lnSpc>
              <a:spcBef>
                <a:spcPts val="0"/>
              </a:spcBef>
              <a:buNone/>
            </a:pPr>
            <a:r>
              <a:rPr lang="ja-JP" altLang="en-US" sz="1800" dirty="0">
                <a:latin typeface="+mn-ea"/>
                <a:ea typeface="+mn-ea"/>
              </a:rPr>
              <a:t>適合品</a:t>
            </a:r>
          </a:p>
        </p:txBody>
      </p:sp>
      <p:sp>
        <p:nvSpPr>
          <p:cNvPr id="3" name="スライド番号プレースホルダー 2">
            <a:extLst>
              <a:ext uri="{FF2B5EF4-FFF2-40B4-BE49-F238E27FC236}">
                <a16:creationId xmlns:a16="http://schemas.microsoft.com/office/drawing/2014/main" id="{4197FA53-6B5C-92F9-0DF7-DED4429F7995}"/>
              </a:ext>
            </a:extLst>
          </p:cNvPr>
          <p:cNvSpPr>
            <a:spLocks noGrp="1"/>
          </p:cNvSpPr>
          <p:nvPr>
            <p:ph type="sldNum" sz="quarter" idx="12"/>
          </p:nvPr>
        </p:nvSpPr>
        <p:spPr/>
        <p:txBody>
          <a:bodyPr/>
          <a:lstStyle/>
          <a:p>
            <a:pPr>
              <a:defRPr/>
            </a:pPr>
            <a:fld id="{CD969F72-98A6-483B-8225-18B826FE0E18}" type="slidenum">
              <a:rPr lang="ja-JP" altLang="en-US" smtClean="0">
                <a:solidFill>
                  <a:prstClr val="black">
                    <a:tint val="75000"/>
                  </a:prstClr>
                </a:solidFill>
              </a:rPr>
              <a:pPr>
                <a:defRPr/>
              </a:pPr>
              <a:t>6</a:t>
            </a:fld>
            <a:endParaRPr lang="ja-JP" altLang="en-US">
              <a:solidFill>
                <a:prstClr val="black">
                  <a:tint val="75000"/>
                </a:prstClr>
              </a:solidFill>
            </a:endParaRPr>
          </a:p>
        </p:txBody>
      </p:sp>
      <p:sp>
        <p:nvSpPr>
          <p:cNvPr id="7" name="正方形/長方形 6">
            <a:extLst>
              <a:ext uri="{FF2B5EF4-FFF2-40B4-BE49-F238E27FC236}">
                <a16:creationId xmlns:a16="http://schemas.microsoft.com/office/drawing/2014/main" id="{BA60CDDB-D670-2008-2BB5-B807D94ED73C}"/>
              </a:ext>
            </a:extLst>
          </p:cNvPr>
          <p:cNvSpPr/>
          <p:nvPr/>
        </p:nvSpPr>
        <p:spPr>
          <a:xfrm>
            <a:off x="227999" y="0"/>
            <a:ext cx="11736000" cy="72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0" tIns="0" rIns="36000" bIns="36000" anchor="ctr"/>
          <a:lstStyle/>
          <a:p>
            <a:pPr>
              <a:lnSpc>
                <a:spcPct val="100000"/>
              </a:lnSpc>
              <a:spcBef>
                <a:spcPct val="0"/>
              </a:spcBef>
              <a:buClrTx/>
              <a:buNone/>
              <a:defRPr/>
            </a:pPr>
            <a:r>
              <a:rPr lang="ja-JP" altLang="en-US" sz="2800" dirty="0">
                <a:solidFill>
                  <a:srgbClr val="FFFFFF"/>
                </a:solidFill>
                <a:latin typeface="Arial" panose="020B0604020202020204"/>
                <a:ea typeface="ＭＳ Ｐゴシック" panose="020B0600070205080204" pitchFamily="50" charset="-128"/>
              </a:rPr>
              <a:t>プレカット工場で</a:t>
            </a:r>
            <a:r>
              <a:rPr lang="en-US" altLang="ja-JP" sz="2800" dirty="0">
                <a:solidFill>
                  <a:srgbClr val="FFFFFF"/>
                </a:solidFill>
                <a:latin typeface="Arial" panose="020B0604020202020204"/>
                <a:ea typeface="ＭＳ Ｐゴシック" panose="020B0600070205080204" pitchFamily="50" charset="-128"/>
              </a:rPr>
              <a:t>KD</a:t>
            </a:r>
            <a:r>
              <a:rPr lang="ja-JP" altLang="en-US" sz="2800" dirty="0">
                <a:solidFill>
                  <a:srgbClr val="FFFFFF"/>
                </a:solidFill>
                <a:latin typeface="Arial" panose="020B0604020202020204"/>
                <a:ea typeface="ＭＳ Ｐゴシック" panose="020B0600070205080204" pitchFamily="50" charset="-128"/>
              </a:rPr>
              <a:t>羽柄材の品質測定試験</a:t>
            </a:r>
            <a:endParaRPr lang="ja-JP" altLang="en-US" sz="2800" dirty="0">
              <a:solidFill>
                <a:srgbClr val="FFFFFF"/>
              </a:solidFill>
              <a:latin typeface="Arial"/>
              <a:ea typeface="ＭＳ Ｐゴシック"/>
            </a:endParaRPr>
          </a:p>
        </p:txBody>
      </p:sp>
      <p:sp>
        <p:nvSpPr>
          <p:cNvPr id="8" name="スライド番号プレースホルダー 2">
            <a:extLst>
              <a:ext uri="{FF2B5EF4-FFF2-40B4-BE49-F238E27FC236}">
                <a16:creationId xmlns:a16="http://schemas.microsoft.com/office/drawing/2014/main" id="{926C70E4-AB95-FEB3-4D04-E3D0B186027C}"/>
              </a:ext>
            </a:extLst>
          </p:cNvPr>
          <p:cNvSpPr txBox="1">
            <a:spLocks/>
          </p:cNvSpPr>
          <p:nvPr/>
        </p:nvSpPr>
        <p:spPr>
          <a:xfrm>
            <a:off x="10951131" y="185235"/>
            <a:ext cx="865285" cy="365125"/>
          </a:xfrm>
          <a:prstGeom prst="rect">
            <a:avLst/>
          </a:prstGeom>
        </p:spPr>
        <p:txBody>
          <a:bodyPr vert="horz" lIns="91440" tIns="45720" rIns="91440" bIns="45720" rtlCol="0" anchor="ctr"/>
          <a:lstStyle>
            <a:defPPr>
              <a:defRPr lang="ja-JP"/>
            </a:defPPr>
            <a:lvl1pPr algn="r" rtl="0" fontAlgn="auto">
              <a:lnSpc>
                <a:spcPct val="80000"/>
              </a:lnSpc>
              <a:spcBef>
                <a:spcPts val="0"/>
              </a:spcBef>
              <a:spcAft>
                <a:spcPts val="0"/>
              </a:spcAft>
              <a:buClr>
                <a:srgbClr val="006600"/>
              </a:buClr>
              <a:buFontTx/>
              <a:buNone/>
              <a:defRPr kumimoji="1" sz="2000" kern="1200">
                <a:solidFill>
                  <a:schemeClr val="bg2"/>
                </a:solidFill>
                <a:latin typeface="+mn-lt"/>
                <a:ea typeface="+mn-ea"/>
                <a:cs typeface="+mn-cs"/>
              </a:defRPr>
            </a:lvl1pPr>
            <a:lvl2pPr marL="457200" algn="l" rtl="0" fontAlgn="base">
              <a:lnSpc>
                <a:spcPct val="80000"/>
              </a:lnSpc>
              <a:spcBef>
                <a:spcPct val="20000"/>
              </a:spcBef>
              <a:spcAft>
                <a:spcPct val="0"/>
              </a:spcAft>
              <a:buClr>
                <a:srgbClr val="006600"/>
              </a:buClr>
              <a:buFont typeface="Wingdings" pitchFamily="2" charset="2"/>
              <a:buChar char="u"/>
              <a:defRPr kumimoji="1" sz="1000" kern="1200">
                <a:solidFill>
                  <a:schemeClr val="tx1"/>
                </a:solidFill>
                <a:latin typeface="Verdana" pitchFamily="34" charset="0"/>
                <a:ea typeface="ＤＨＰ平成ゴシックW5" pitchFamily="2" charset="-128"/>
                <a:cs typeface="+mn-cs"/>
              </a:defRPr>
            </a:lvl2pPr>
            <a:lvl3pPr marL="914400" algn="l" rtl="0" fontAlgn="base">
              <a:lnSpc>
                <a:spcPct val="80000"/>
              </a:lnSpc>
              <a:spcBef>
                <a:spcPct val="20000"/>
              </a:spcBef>
              <a:spcAft>
                <a:spcPct val="0"/>
              </a:spcAft>
              <a:buClr>
                <a:srgbClr val="006600"/>
              </a:buClr>
              <a:buFont typeface="Wingdings" pitchFamily="2" charset="2"/>
              <a:buChar char="u"/>
              <a:defRPr kumimoji="1" sz="1000" kern="1200">
                <a:solidFill>
                  <a:schemeClr val="tx1"/>
                </a:solidFill>
                <a:latin typeface="Verdana" pitchFamily="34" charset="0"/>
                <a:ea typeface="ＤＨＰ平成ゴシックW5" pitchFamily="2" charset="-128"/>
                <a:cs typeface="+mn-cs"/>
              </a:defRPr>
            </a:lvl3pPr>
            <a:lvl4pPr marL="1371600" algn="l" rtl="0" fontAlgn="base">
              <a:lnSpc>
                <a:spcPct val="80000"/>
              </a:lnSpc>
              <a:spcBef>
                <a:spcPct val="20000"/>
              </a:spcBef>
              <a:spcAft>
                <a:spcPct val="0"/>
              </a:spcAft>
              <a:buClr>
                <a:srgbClr val="006600"/>
              </a:buClr>
              <a:buFont typeface="Wingdings" pitchFamily="2" charset="2"/>
              <a:buChar char="u"/>
              <a:defRPr kumimoji="1" sz="1000" kern="1200">
                <a:solidFill>
                  <a:schemeClr val="tx1"/>
                </a:solidFill>
                <a:latin typeface="Verdana" pitchFamily="34" charset="0"/>
                <a:ea typeface="ＤＨＰ平成ゴシックW5" pitchFamily="2" charset="-128"/>
                <a:cs typeface="+mn-cs"/>
              </a:defRPr>
            </a:lvl4pPr>
            <a:lvl5pPr marL="1828800" algn="l" rtl="0" fontAlgn="base">
              <a:lnSpc>
                <a:spcPct val="80000"/>
              </a:lnSpc>
              <a:spcBef>
                <a:spcPct val="20000"/>
              </a:spcBef>
              <a:spcAft>
                <a:spcPct val="0"/>
              </a:spcAft>
              <a:buClr>
                <a:srgbClr val="006600"/>
              </a:buClr>
              <a:buFont typeface="Wingdings" pitchFamily="2" charset="2"/>
              <a:buChar char="u"/>
              <a:defRPr kumimoji="1" sz="1000" kern="1200">
                <a:solidFill>
                  <a:schemeClr val="tx1"/>
                </a:solidFill>
                <a:latin typeface="Verdana" pitchFamily="34" charset="0"/>
                <a:ea typeface="ＤＨＰ平成ゴシックW5" pitchFamily="2" charset="-128"/>
                <a:cs typeface="+mn-cs"/>
              </a:defRPr>
            </a:lvl5pPr>
            <a:lvl6pPr marL="2286000" algn="l" defTabSz="914400" rtl="0" eaLnBrk="1" latinLnBrk="0" hangingPunct="1">
              <a:defRPr kumimoji="1" sz="1000" kern="1200">
                <a:solidFill>
                  <a:schemeClr val="tx1"/>
                </a:solidFill>
                <a:latin typeface="Verdana" pitchFamily="34" charset="0"/>
                <a:ea typeface="ＤＨＰ平成ゴシックW5" pitchFamily="2" charset="-128"/>
                <a:cs typeface="+mn-cs"/>
              </a:defRPr>
            </a:lvl6pPr>
            <a:lvl7pPr marL="2743200" algn="l" defTabSz="914400" rtl="0" eaLnBrk="1" latinLnBrk="0" hangingPunct="1">
              <a:defRPr kumimoji="1" sz="1000" kern="1200">
                <a:solidFill>
                  <a:schemeClr val="tx1"/>
                </a:solidFill>
                <a:latin typeface="Verdana" pitchFamily="34" charset="0"/>
                <a:ea typeface="ＤＨＰ平成ゴシックW5" pitchFamily="2" charset="-128"/>
                <a:cs typeface="+mn-cs"/>
              </a:defRPr>
            </a:lvl7pPr>
            <a:lvl8pPr marL="3200400" algn="l" defTabSz="914400" rtl="0" eaLnBrk="1" latinLnBrk="0" hangingPunct="1">
              <a:defRPr kumimoji="1" sz="1000" kern="1200">
                <a:solidFill>
                  <a:schemeClr val="tx1"/>
                </a:solidFill>
                <a:latin typeface="Verdana" pitchFamily="34" charset="0"/>
                <a:ea typeface="ＤＨＰ平成ゴシックW5" pitchFamily="2" charset="-128"/>
                <a:cs typeface="+mn-cs"/>
              </a:defRPr>
            </a:lvl8pPr>
            <a:lvl9pPr marL="3657600" algn="l" defTabSz="914400" rtl="0" eaLnBrk="1" latinLnBrk="0" hangingPunct="1">
              <a:defRPr kumimoji="1" sz="1000" kern="1200">
                <a:solidFill>
                  <a:schemeClr val="tx1"/>
                </a:solidFill>
                <a:latin typeface="Verdana" pitchFamily="34" charset="0"/>
                <a:ea typeface="ＤＨＰ平成ゴシックW5" pitchFamily="2" charset="-128"/>
                <a:cs typeface="+mn-cs"/>
              </a:defRPr>
            </a:lvl9pPr>
          </a:lstStyle>
          <a:p>
            <a:pPr>
              <a:defRPr/>
            </a:pPr>
            <a:fld id="{B9CB4B00-C64E-49AC-82BA-7A2C216F2E56}" type="slidenum">
              <a:rPr lang="ja-JP" altLang="en-US" smtClean="0"/>
              <a:pPr>
                <a:defRPr/>
              </a:pPr>
              <a:t>6</a:t>
            </a:fld>
            <a:endParaRPr lang="ja-JP" altLang="en-US" dirty="0"/>
          </a:p>
        </p:txBody>
      </p:sp>
    </p:spTree>
    <p:extLst>
      <p:ext uri="{BB962C8B-B14F-4D97-AF65-F5344CB8AC3E}">
        <p14:creationId xmlns:p14="http://schemas.microsoft.com/office/powerpoint/2010/main" val="2849960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942A9E06-A346-BB77-5F4E-24B0038B5045}"/>
              </a:ext>
            </a:extLst>
          </p:cNvPr>
          <p:cNvGraphicFramePr>
            <a:graphicFrameLocks noGrp="1"/>
          </p:cNvGraphicFramePr>
          <p:nvPr>
            <p:extLst>
              <p:ext uri="{D42A27DB-BD31-4B8C-83A1-F6EECF244321}">
                <p14:modId xmlns:p14="http://schemas.microsoft.com/office/powerpoint/2010/main" val="2891879887"/>
              </p:ext>
            </p:extLst>
          </p:nvPr>
        </p:nvGraphicFramePr>
        <p:xfrm>
          <a:off x="966706" y="1235493"/>
          <a:ext cx="10210169" cy="2808001"/>
        </p:xfrm>
        <a:graphic>
          <a:graphicData uri="http://schemas.openxmlformats.org/drawingml/2006/table">
            <a:tbl>
              <a:tblPr firstRow="1" firstCol="1" bandRow="1">
                <a:tableStyleId>{D7AC3CCA-C797-4891-BE02-D94E43425B78}</a:tableStyleId>
              </a:tblPr>
              <a:tblGrid>
                <a:gridCol w="1215496">
                  <a:extLst>
                    <a:ext uri="{9D8B030D-6E8A-4147-A177-3AD203B41FA5}">
                      <a16:colId xmlns:a16="http://schemas.microsoft.com/office/drawing/2014/main" val="1128739758"/>
                    </a:ext>
                  </a:extLst>
                </a:gridCol>
                <a:gridCol w="826538">
                  <a:extLst>
                    <a:ext uri="{9D8B030D-6E8A-4147-A177-3AD203B41FA5}">
                      <a16:colId xmlns:a16="http://schemas.microsoft.com/office/drawing/2014/main" val="187503290"/>
                    </a:ext>
                  </a:extLst>
                </a:gridCol>
                <a:gridCol w="826538">
                  <a:extLst>
                    <a:ext uri="{9D8B030D-6E8A-4147-A177-3AD203B41FA5}">
                      <a16:colId xmlns:a16="http://schemas.microsoft.com/office/drawing/2014/main" val="1155123668"/>
                    </a:ext>
                  </a:extLst>
                </a:gridCol>
                <a:gridCol w="826538">
                  <a:extLst>
                    <a:ext uri="{9D8B030D-6E8A-4147-A177-3AD203B41FA5}">
                      <a16:colId xmlns:a16="http://schemas.microsoft.com/office/drawing/2014/main" val="4001681263"/>
                    </a:ext>
                  </a:extLst>
                </a:gridCol>
                <a:gridCol w="923777">
                  <a:extLst>
                    <a:ext uri="{9D8B030D-6E8A-4147-A177-3AD203B41FA5}">
                      <a16:colId xmlns:a16="http://schemas.microsoft.com/office/drawing/2014/main" val="3004041620"/>
                    </a:ext>
                  </a:extLst>
                </a:gridCol>
                <a:gridCol w="923777">
                  <a:extLst>
                    <a:ext uri="{9D8B030D-6E8A-4147-A177-3AD203B41FA5}">
                      <a16:colId xmlns:a16="http://schemas.microsoft.com/office/drawing/2014/main" val="3632663113"/>
                    </a:ext>
                  </a:extLst>
                </a:gridCol>
                <a:gridCol w="923777">
                  <a:extLst>
                    <a:ext uri="{9D8B030D-6E8A-4147-A177-3AD203B41FA5}">
                      <a16:colId xmlns:a16="http://schemas.microsoft.com/office/drawing/2014/main" val="2190284082"/>
                    </a:ext>
                  </a:extLst>
                </a:gridCol>
                <a:gridCol w="923777">
                  <a:extLst>
                    <a:ext uri="{9D8B030D-6E8A-4147-A177-3AD203B41FA5}">
                      <a16:colId xmlns:a16="http://schemas.microsoft.com/office/drawing/2014/main" val="4071074235"/>
                    </a:ext>
                  </a:extLst>
                </a:gridCol>
                <a:gridCol w="923777">
                  <a:extLst>
                    <a:ext uri="{9D8B030D-6E8A-4147-A177-3AD203B41FA5}">
                      <a16:colId xmlns:a16="http://schemas.microsoft.com/office/drawing/2014/main" val="1620339070"/>
                    </a:ext>
                  </a:extLst>
                </a:gridCol>
                <a:gridCol w="923777">
                  <a:extLst>
                    <a:ext uri="{9D8B030D-6E8A-4147-A177-3AD203B41FA5}">
                      <a16:colId xmlns:a16="http://schemas.microsoft.com/office/drawing/2014/main" val="4016780217"/>
                    </a:ext>
                  </a:extLst>
                </a:gridCol>
                <a:gridCol w="972397">
                  <a:extLst>
                    <a:ext uri="{9D8B030D-6E8A-4147-A177-3AD203B41FA5}">
                      <a16:colId xmlns:a16="http://schemas.microsoft.com/office/drawing/2014/main" val="948208288"/>
                    </a:ext>
                  </a:extLst>
                </a:gridCol>
              </a:tblGrid>
              <a:tr h="1103141">
                <a:tc>
                  <a:txBody>
                    <a:bodyPr/>
                    <a:lstStyle/>
                    <a:p>
                      <a:pPr algn="ctr" hangingPunct="0">
                        <a:lnSpc>
                          <a:spcPct val="100000"/>
                        </a:lnSpc>
                      </a:pPr>
                      <a:r>
                        <a:rPr lang="ja-JP" altLang="en-US" sz="1600" b="0" dirty="0">
                          <a:solidFill>
                            <a:schemeClr val="tx1"/>
                          </a:solidFill>
                          <a:effectLst/>
                          <a:latin typeface="ＭＳ ゴシック" panose="020B0609070205080204" pitchFamily="49" charset="-128"/>
                          <a:ea typeface="ＭＳ ゴシック" panose="020B0609070205080204" pitchFamily="49" charset="-128"/>
                          <a:cs typeface="ＭＳ ゴシック" panose="020B0609070205080204" pitchFamily="49" charset="-128"/>
                        </a:rPr>
                        <a:t>製材</a:t>
                      </a:r>
                      <a:br>
                        <a:rPr lang="en-US" altLang="ja-JP" sz="1600" b="0" dirty="0">
                          <a:solidFill>
                            <a:schemeClr val="tx1"/>
                          </a:solidFill>
                          <a:effectLst/>
                          <a:latin typeface="ＭＳ ゴシック" panose="020B0609070205080204" pitchFamily="49" charset="-128"/>
                          <a:ea typeface="ＭＳ ゴシック" panose="020B0609070205080204" pitchFamily="49" charset="-128"/>
                          <a:cs typeface="ＭＳ ゴシック" panose="020B0609070205080204" pitchFamily="49" charset="-128"/>
                        </a:rPr>
                      </a:br>
                      <a:r>
                        <a:rPr lang="ja-JP" altLang="en-US" sz="1600" b="0" dirty="0">
                          <a:solidFill>
                            <a:schemeClr val="tx1"/>
                          </a:solidFill>
                          <a:effectLst/>
                          <a:latin typeface="ＭＳ ゴシック" panose="020B0609070205080204" pitchFamily="49" charset="-128"/>
                          <a:ea typeface="ＭＳ ゴシック" panose="020B0609070205080204" pitchFamily="49" charset="-128"/>
                          <a:cs typeface="ＭＳ ゴシック" panose="020B0609070205080204" pitchFamily="49" charset="-128"/>
                        </a:rPr>
                        <a:t>パターン</a:t>
                      </a:r>
                      <a:endParaRPr lang="ja-JP" sz="1600" b="0" dirty="0">
                        <a:solidFill>
                          <a:schemeClr val="tx1"/>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solidFill>
                      <a:schemeClr val="bg1">
                        <a:lumMod val="85000"/>
                      </a:schemeClr>
                    </a:solidFill>
                  </a:tcPr>
                </a:tc>
                <a:tc gridSpan="3">
                  <a:txBody>
                    <a:bodyPr/>
                    <a:lstStyle/>
                    <a:p>
                      <a:pPr algn="ctr" hangingPunct="0">
                        <a:lnSpc>
                          <a:spcPct val="100000"/>
                        </a:lnSpc>
                      </a:pPr>
                      <a:r>
                        <a:rPr lang="ja-JP" altLang="en-US" sz="1600" b="0" dirty="0">
                          <a:solidFill>
                            <a:schemeClr val="tx1"/>
                          </a:solidFill>
                          <a:effectLst/>
                        </a:rPr>
                        <a:t>測定</a:t>
                      </a:r>
                      <a:r>
                        <a:rPr lang="ja-JP" sz="1600" b="0" dirty="0">
                          <a:solidFill>
                            <a:schemeClr val="tx1"/>
                          </a:solidFill>
                          <a:effectLst/>
                        </a:rPr>
                        <a:t>本数</a:t>
                      </a:r>
                      <a:endParaRPr lang="ja-JP" sz="1600" b="0" dirty="0">
                        <a:solidFill>
                          <a:schemeClr val="tx1"/>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hangingPunct="0">
                        <a:lnSpc>
                          <a:spcPct val="100000"/>
                        </a:lnSpc>
                      </a:pPr>
                      <a:r>
                        <a:rPr lang="ja-JP" sz="1600" b="0" dirty="0">
                          <a:solidFill>
                            <a:schemeClr val="tx1"/>
                          </a:solidFill>
                          <a:effectLst/>
                        </a:rPr>
                        <a:t>心持ち材の</a:t>
                      </a:r>
                      <a:br>
                        <a:rPr lang="en-US" sz="1600" b="0" dirty="0">
                          <a:solidFill>
                            <a:schemeClr val="tx1"/>
                          </a:solidFill>
                          <a:effectLst/>
                        </a:rPr>
                      </a:br>
                      <a:r>
                        <a:rPr lang="ja-JP" sz="1600" b="0" dirty="0">
                          <a:solidFill>
                            <a:schemeClr val="tx1"/>
                          </a:solidFill>
                          <a:effectLst/>
                        </a:rPr>
                        <a:t>割合（％）</a:t>
                      </a:r>
                      <a:endParaRPr lang="ja-JP" sz="1600" b="0" dirty="0">
                        <a:solidFill>
                          <a:schemeClr val="tx1"/>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solidFill>
                      <a:schemeClr val="bg1">
                        <a:lumMod val="85000"/>
                      </a:schemeClr>
                    </a:solidFill>
                  </a:tcPr>
                </a:tc>
                <a:tc hMerge="1">
                  <a:txBody>
                    <a:bodyPr/>
                    <a:lstStyle/>
                    <a:p>
                      <a:endParaRPr kumimoji="1" lang="ja-JP" altLang="en-US"/>
                    </a:p>
                  </a:txBody>
                  <a:tcPr/>
                </a:tc>
                <a:tc>
                  <a:txBody>
                    <a:bodyPr/>
                    <a:lstStyle/>
                    <a:p>
                      <a:pPr algn="ctr" hangingPunct="0">
                        <a:lnSpc>
                          <a:spcPct val="100000"/>
                        </a:lnSpc>
                      </a:pPr>
                      <a:r>
                        <a:rPr lang="ja-JP" sz="1600" b="0" dirty="0">
                          <a:solidFill>
                            <a:schemeClr val="tx1"/>
                          </a:solidFill>
                          <a:effectLst/>
                        </a:rPr>
                        <a:t>ねじれ</a:t>
                      </a:r>
                    </a:p>
                    <a:p>
                      <a:pPr algn="ctr" hangingPunct="0">
                        <a:lnSpc>
                          <a:spcPct val="100000"/>
                        </a:lnSpc>
                      </a:pPr>
                      <a:r>
                        <a:rPr lang="ja-JP" sz="1600" b="0" dirty="0">
                          <a:solidFill>
                            <a:schemeClr val="tx1"/>
                          </a:solidFill>
                          <a:effectLst/>
                        </a:rPr>
                        <a:t>矢高</a:t>
                      </a:r>
                      <a:br>
                        <a:rPr lang="en-US" sz="1600" b="0" dirty="0">
                          <a:solidFill>
                            <a:schemeClr val="tx1"/>
                          </a:solidFill>
                          <a:effectLst/>
                        </a:rPr>
                      </a:br>
                      <a:r>
                        <a:rPr lang="ja-JP" sz="1600" b="0" dirty="0">
                          <a:solidFill>
                            <a:schemeClr val="tx1"/>
                          </a:solidFill>
                          <a:effectLst/>
                        </a:rPr>
                        <a:t>（</a:t>
                      </a:r>
                      <a:r>
                        <a:rPr lang="en-US" sz="1600" b="0" dirty="0">
                          <a:solidFill>
                            <a:schemeClr val="tx1"/>
                          </a:solidFill>
                          <a:effectLst/>
                        </a:rPr>
                        <a:t>mm</a:t>
                      </a:r>
                      <a:r>
                        <a:rPr lang="ja-JP" sz="1600" b="0" dirty="0">
                          <a:solidFill>
                            <a:schemeClr val="tx1"/>
                          </a:solidFill>
                          <a:effectLst/>
                        </a:rPr>
                        <a:t>）</a:t>
                      </a:r>
                      <a:endParaRPr lang="ja-JP" sz="1600" b="0" dirty="0">
                        <a:solidFill>
                          <a:schemeClr val="tx1"/>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solidFill>
                      <a:schemeClr val="bg1">
                        <a:lumMod val="85000"/>
                      </a:schemeClr>
                    </a:solidFill>
                  </a:tcPr>
                </a:tc>
                <a:tc>
                  <a:txBody>
                    <a:bodyPr/>
                    <a:lstStyle/>
                    <a:p>
                      <a:pPr algn="ctr" hangingPunct="0">
                        <a:lnSpc>
                          <a:spcPct val="100000"/>
                        </a:lnSpc>
                      </a:pPr>
                      <a:r>
                        <a:rPr lang="ja-JP" sz="1600" b="0" dirty="0">
                          <a:solidFill>
                            <a:schemeClr val="tx1"/>
                          </a:solidFill>
                          <a:effectLst/>
                        </a:rPr>
                        <a:t>反り</a:t>
                      </a:r>
                      <a:br>
                        <a:rPr lang="en-US" sz="1600" b="0" dirty="0">
                          <a:solidFill>
                            <a:schemeClr val="tx1"/>
                          </a:solidFill>
                          <a:effectLst/>
                        </a:rPr>
                      </a:br>
                      <a:r>
                        <a:rPr lang="ja-JP" sz="1600" b="0" dirty="0">
                          <a:solidFill>
                            <a:schemeClr val="tx1"/>
                          </a:solidFill>
                          <a:effectLst/>
                        </a:rPr>
                        <a:t>矢高</a:t>
                      </a:r>
                      <a:br>
                        <a:rPr lang="en-US" sz="1600" b="0" dirty="0">
                          <a:solidFill>
                            <a:schemeClr val="tx1"/>
                          </a:solidFill>
                          <a:effectLst/>
                        </a:rPr>
                      </a:br>
                      <a:r>
                        <a:rPr lang="ja-JP" sz="1600" b="0" dirty="0">
                          <a:solidFill>
                            <a:schemeClr val="tx1"/>
                          </a:solidFill>
                          <a:effectLst/>
                        </a:rPr>
                        <a:t>（</a:t>
                      </a:r>
                      <a:r>
                        <a:rPr lang="en-US" sz="1600" b="0" dirty="0">
                          <a:solidFill>
                            <a:schemeClr val="tx1"/>
                          </a:solidFill>
                          <a:effectLst/>
                        </a:rPr>
                        <a:t>mm</a:t>
                      </a:r>
                      <a:r>
                        <a:rPr lang="ja-JP" sz="1600" b="0" dirty="0">
                          <a:solidFill>
                            <a:schemeClr val="tx1"/>
                          </a:solidFill>
                          <a:effectLst/>
                        </a:rPr>
                        <a:t>）</a:t>
                      </a:r>
                      <a:endParaRPr lang="ja-JP" sz="1600" b="0" dirty="0">
                        <a:solidFill>
                          <a:schemeClr val="tx1"/>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solidFill>
                      <a:schemeClr val="bg1">
                        <a:lumMod val="85000"/>
                      </a:schemeClr>
                    </a:solidFill>
                  </a:tcPr>
                </a:tc>
                <a:tc>
                  <a:txBody>
                    <a:bodyPr/>
                    <a:lstStyle/>
                    <a:p>
                      <a:pPr algn="ctr" hangingPunct="0">
                        <a:lnSpc>
                          <a:spcPct val="100000"/>
                        </a:lnSpc>
                      </a:pPr>
                      <a:r>
                        <a:rPr lang="ja-JP" sz="1600" b="0" dirty="0">
                          <a:solidFill>
                            <a:schemeClr val="tx1"/>
                          </a:solidFill>
                          <a:effectLst/>
                        </a:rPr>
                        <a:t>曲り</a:t>
                      </a:r>
                      <a:br>
                        <a:rPr lang="en-US" sz="1600" b="0" dirty="0">
                          <a:solidFill>
                            <a:schemeClr val="tx1"/>
                          </a:solidFill>
                          <a:effectLst/>
                        </a:rPr>
                      </a:br>
                      <a:r>
                        <a:rPr lang="ja-JP" sz="1600" b="0" dirty="0">
                          <a:solidFill>
                            <a:schemeClr val="tx1"/>
                          </a:solidFill>
                          <a:effectLst/>
                        </a:rPr>
                        <a:t>矢高</a:t>
                      </a:r>
                      <a:br>
                        <a:rPr lang="en-US" sz="1600" b="0" dirty="0">
                          <a:solidFill>
                            <a:schemeClr val="tx1"/>
                          </a:solidFill>
                          <a:effectLst/>
                        </a:rPr>
                      </a:br>
                      <a:r>
                        <a:rPr lang="ja-JP" sz="1600" b="0" dirty="0">
                          <a:solidFill>
                            <a:schemeClr val="tx1"/>
                          </a:solidFill>
                          <a:effectLst/>
                        </a:rPr>
                        <a:t>（</a:t>
                      </a:r>
                      <a:r>
                        <a:rPr lang="en-US" sz="1600" b="0" dirty="0">
                          <a:solidFill>
                            <a:schemeClr val="tx1"/>
                          </a:solidFill>
                          <a:effectLst/>
                        </a:rPr>
                        <a:t>mm</a:t>
                      </a:r>
                      <a:r>
                        <a:rPr lang="ja-JP" sz="1600" b="0" dirty="0">
                          <a:solidFill>
                            <a:schemeClr val="tx1"/>
                          </a:solidFill>
                          <a:effectLst/>
                        </a:rPr>
                        <a:t>）</a:t>
                      </a:r>
                      <a:endParaRPr lang="ja-JP" sz="1600" b="0" dirty="0">
                        <a:solidFill>
                          <a:schemeClr val="tx1"/>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solidFill>
                      <a:schemeClr val="bg1">
                        <a:lumMod val="85000"/>
                      </a:schemeClr>
                    </a:solidFill>
                  </a:tcPr>
                </a:tc>
                <a:tc>
                  <a:txBody>
                    <a:bodyPr/>
                    <a:lstStyle/>
                    <a:p>
                      <a:pPr algn="ctr" hangingPunct="0">
                        <a:lnSpc>
                          <a:spcPct val="100000"/>
                        </a:lnSpc>
                      </a:pPr>
                      <a:r>
                        <a:rPr lang="ja-JP" altLang="en-US" sz="1600" b="0" dirty="0">
                          <a:solidFill>
                            <a:schemeClr val="tx1"/>
                          </a:solidFill>
                          <a:effectLst/>
                        </a:rPr>
                        <a:t>表面</a:t>
                      </a:r>
                      <a:br>
                        <a:rPr lang="en-US" sz="1600" b="0" dirty="0">
                          <a:solidFill>
                            <a:schemeClr val="tx1"/>
                          </a:solidFill>
                          <a:effectLst/>
                        </a:rPr>
                      </a:br>
                      <a:r>
                        <a:rPr lang="ja-JP" altLang="en-US" sz="1600" b="0" dirty="0">
                          <a:solidFill>
                            <a:schemeClr val="tx1"/>
                          </a:solidFill>
                          <a:effectLst/>
                        </a:rPr>
                        <a:t>割れ</a:t>
                      </a:r>
                      <a:br>
                        <a:rPr lang="en-US" sz="1600" b="0" dirty="0">
                          <a:solidFill>
                            <a:schemeClr val="tx1"/>
                          </a:solidFill>
                          <a:effectLst/>
                        </a:rPr>
                      </a:br>
                      <a:r>
                        <a:rPr lang="ja-JP" sz="1600" b="0" dirty="0">
                          <a:solidFill>
                            <a:schemeClr val="tx1"/>
                          </a:solidFill>
                          <a:effectLst/>
                        </a:rPr>
                        <a:t>（</a:t>
                      </a:r>
                      <a:r>
                        <a:rPr lang="en-US" sz="1600" b="0" dirty="0">
                          <a:solidFill>
                            <a:schemeClr val="tx1"/>
                          </a:solidFill>
                          <a:effectLst/>
                        </a:rPr>
                        <a:t>mm</a:t>
                      </a:r>
                      <a:r>
                        <a:rPr lang="ja-JP" sz="1600" b="0" dirty="0">
                          <a:solidFill>
                            <a:schemeClr val="tx1"/>
                          </a:solidFill>
                          <a:effectLst/>
                        </a:rPr>
                        <a:t>）</a:t>
                      </a:r>
                      <a:endParaRPr lang="ja-JP" sz="1600" b="0" dirty="0">
                        <a:solidFill>
                          <a:schemeClr val="tx1"/>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solidFill>
                      <a:schemeClr val="bg1">
                        <a:lumMod val="85000"/>
                      </a:schemeClr>
                    </a:solidFill>
                  </a:tcPr>
                </a:tc>
                <a:tc>
                  <a:txBody>
                    <a:bodyPr/>
                    <a:lstStyle/>
                    <a:p>
                      <a:pPr algn="ctr" hangingPunct="0">
                        <a:lnSpc>
                          <a:spcPct val="100000"/>
                        </a:lnSpc>
                      </a:pPr>
                      <a:r>
                        <a:rPr lang="ja-JP" sz="1600" b="0" dirty="0">
                          <a:solidFill>
                            <a:schemeClr val="tx1"/>
                          </a:solidFill>
                          <a:effectLst/>
                        </a:rPr>
                        <a:t>ハネ品</a:t>
                      </a:r>
                      <a:br>
                        <a:rPr lang="en-US" sz="1600" b="0" dirty="0">
                          <a:solidFill>
                            <a:schemeClr val="tx1"/>
                          </a:solidFill>
                          <a:effectLst/>
                        </a:rPr>
                      </a:br>
                      <a:r>
                        <a:rPr lang="ja-JP" sz="1600" b="0" dirty="0">
                          <a:solidFill>
                            <a:schemeClr val="tx1"/>
                          </a:solidFill>
                          <a:effectLst/>
                        </a:rPr>
                        <a:t>発生率</a:t>
                      </a:r>
                      <a:br>
                        <a:rPr lang="en-US" sz="1600" b="0" dirty="0">
                          <a:solidFill>
                            <a:schemeClr val="tx1"/>
                          </a:solidFill>
                          <a:effectLst/>
                        </a:rPr>
                      </a:br>
                      <a:r>
                        <a:rPr lang="ja-JP" sz="1600" b="0" dirty="0">
                          <a:solidFill>
                            <a:schemeClr val="tx1"/>
                          </a:solidFill>
                          <a:effectLst/>
                        </a:rPr>
                        <a:t>（％）</a:t>
                      </a:r>
                      <a:endParaRPr lang="ja-JP" sz="1600" b="0" dirty="0">
                        <a:solidFill>
                          <a:schemeClr val="tx1"/>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solidFill>
                      <a:schemeClr val="bg1">
                        <a:lumMod val="85000"/>
                      </a:schemeClr>
                    </a:solidFill>
                  </a:tcPr>
                </a:tc>
                <a:extLst>
                  <a:ext uri="{0D108BD9-81ED-4DB2-BD59-A6C34878D82A}">
                    <a16:rowId xmlns:a16="http://schemas.microsoft.com/office/drawing/2014/main" val="721731799"/>
                  </a:ext>
                </a:extLst>
              </a:tr>
              <a:tr h="426215">
                <a:tc rowSpan="2">
                  <a:txBody>
                    <a:bodyPr/>
                    <a:lstStyle/>
                    <a:p>
                      <a:pPr algn="ctr" hangingPunct="0">
                        <a:lnSpc>
                          <a:spcPct val="100000"/>
                        </a:lnSpc>
                      </a:pPr>
                      <a:r>
                        <a:rPr lang="ja-JP" altLang="ja-JP" sz="1600" b="0" dirty="0">
                          <a:effectLst/>
                        </a:rPr>
                        <a:t>【心外し】</a:t>
                      </a:r>
                      <a:endParaRPr lang="ja-JP" sz="1600" b="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solidFill>
                      <a:srgbClr val="92D050"/>
                    </a:solidFill>
                  </a:tcPr>
                </a:tc>
                <a:tc rowSpan="2">
                  <a:txBody>
                    <a:bodyPr/>
                    <a:lstStyle/>
                    <a:p>
                      <a:pPr algn="ctr" hangingPunct="0">
                        <a:lnSpc>
                          <a:spcPct val="100000"/>
                        </a:lnSpc>
                      </a:pPr>
                      <a:r>
                        <a:rPr lang="en-US" sz="1600" b="0" dirty="0">
                          <a:effectLst/>
                        </a:rPr>
                        <a:t>192</a:t>
                      </a:r>
                      <a:endParaRPr lang="ja-JP" sz="1600" b="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R w="9525" cap="flat" cmpd="sng" algn="ctr">
                      <a:solidFill>
                        <a:schemeClr val="tx1">
                          <a:lumMod val="50000"/>
                          <a:lumOff val="50000"/>
                        </a:schemeClr>
                      </a:solidFill>
                      <a:prstDash val="sysDot"/>
                      <a:round/>
                      <a:headEnd type="none" w="med" len="med"/>
                      <a:tailEnd type="none" w="med" len="med"/>
                    </a:lnR>
                    <a:noFill/>
                  </a:tcPr>
                </a:tc>
                <a:tc>
                  <a:txBody>
                    <a:bodyPr/>
                    <a:lstStyle/>
                    <a:p>
                      <a:pPr algn="ctr" hangingPunct="0">
                        <a:lnSpc>
                          <a:spcPct val="100000"/>
                        </a:lnSpc>
                      </a:pPr>
                      <a:r>
                        <a:rPr lang="ja-JP" sz="1600" b="0" dirty="0">
                          <a:effectLst/>
                        </a:rPr>
                        <a:t>適合</a:t>
                      </a:r>
                      <a:r>
                        <a:rPr lang="ja-JP" altLang="en-US" sz="1600" b="0" dirty="0">
                          <a:effectLst/>
                        </a:rPr>
                        <a:t>品</a:t>
                      </a:r>
                      <a:endParaRPr lang="ja-JP" sz="1600" b="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B w="9525" cap="flat" cmpd="sng" algn="ctr">
                      <a:solidFill>
                        <a:schemeClr val="tx1">
                          <a:lumMod val="50000"/>
                          <a:lumOff val="50000"/>
                        </a:schemeClr>
                      </a:solidFill>
                      <a:prstDash val="sysDot"/>
                      <a:round/>
                      <a:headEnd type="none" w="med" len="med"/>
                      <a:tailEnd type="none" w="med" len="med"/>
                    </a:lnB>
                    <a:noFill/>
                  </a:tcPr>
                </a:tc>
                <a:tc>
                  <a:txBody>
                    <a:bodyPr/>
                    <a:lstStyle/>
                    <a:p>
                      <a:pPr algn="ctr" hangingPunct="0">
                        <a:lnSpc>
                          <a:spcPct val="100000"/>
                        </a:lnSpc>
                      </a:pPr>
                      <a:r>
                        <a:rPr lang="en-US" sz="1600" b="0" dirty="0">
                          <a:effectLst/>
                        </a:rPr>
                        <a:t>176</a:t>
                      </a:r>
                      <a:endParaRPr lang="ja-JP" sz="1600" b="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L w="9525" cap="flat" cmpd="sng" algn="ctr">
                      <a:solidFill>
                        <a:schemeClr val="tx1">
                          <a:lumMod val="50000"/>
                          <a:lumOff val="50000"/>
                        </a:schemeClr>
                      </a:solidFill>
                      <a:prstDash val="sysDot"/>
                      <a:round/>
                      <a:headEnd type="none" w="med" len="med"/>
                      <a:tailEnd type="none" w="med" len="med"/>
                    </a:lnL>
                    <a:lnB w="9525" cap="flat" cmpd="sng" algn="ctr">
                      <a:solidFill>
                        <a:schemeClr val="tx1">
                          <a:lumMod val="50000"/>
                          <a:lumOff val="50000"/>
                        </a:schemeClr>
                      </a:solidFill>
                      <a:prstDash val="sysDot"/>
                      <a:round/>
                      <a:headEnd type="none" w="med" len="med"/>
                      <a:tailEnd type="none" w="med" len="med"/>
                    </a:lnB>
                    <a:noFill/>
                  </a:tcPr>
                </a:tc>
                <a:tc>
                  <a:txBody>
                    <a:bodyPr/>
                    <a:lstStyle/>
                    <a:p>
                      <a:pPr algn="ctr" hangingPunct="0">
                        <a:lnSpc>
                          <a:spcPct val="100000"/>
                        </a:lnSpc>
                      </a:pPr>
                      <a:r>
                        <a:rPr lang="en-US" sz="1600" b="0" dirty="0">
                          <a:effectLst/>
                        </a:rPr>
                        <a:t>5.7</a:t>
                      </a:r>
                      <a:endParaRPr lang="ja-JP" sz="1600" b="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R w="9525" cap="flat" cmpd="sng" algn="ctr">
                      <a:solidFill>
                        <a:schemeClr val="tx1">
                          <a:lumMod val="50000"/>
                          <a:lumOff val="50000"/>
                        </a:schemeClr>
                      </a:solidFill>
                      <a:prstDash val="sysDot"/>
                      <a:round/>
                      <a:headEnd type="none" w="med" len="med"/>
                      <a:tailEnd type="none" w="med" len="med"/>
                    </a:lnR>
                    <a:lnB w="9525" cap="flat" cmpd="sng" algn="ctr">
                      <a:solidFill>
                        <a:schemeClr val="tx1">
                          <a:lumMod val="50000"/>
                          <a:lumOff val="50000"/>
                        </a:schemeClr>
                      </a:solidFill>
                      <a:prstDash val="sysDot"/>
                      <a:round/>
                      <a:headEnd type="none" w="med" len="med"/>
                      <a:tailEnd type="none" w="med" len="med"/>
                    </a:lnB>
                    <a:noFill/>
                  </a:tcPr>
                </a:tc>
                <a:tc rowSpan="2">
                  <a:txBody>
                    <a:bodyPr/>
                    <a:lstStyle/>
                    <a:p>
                      <a:pPr algn="ctr" hangingPunct="0">
                        <a:lnSpc>
                          <a:spcPct val="100000"/>
                        </a:lnSpc>
                      </a:pPr>
                      <a:r>
                        <a:rPr lang="en-US" sz="1600" b="0" dirty="0">
                          <a:effectLst/>
                        </a:rPr>
                        <a:t>5.7</a:t>
                      </a:r>
                      <a:endParaRPr lang="ja-JP" sz="1600" b="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L w="9525" cap="flat" cmpd="sng" algn="ctr">
                      <a:solidFill>
                        <a:schemeClr val="tx1">
                          <a:lumMod val="50000"/>
                          <a:lumOff val="50000"/>
                        </a:schemeClr>
                      </a:solidFill>
                      <a:prstDash val="sysDot"/>
                      <a:round/>
                      <a:headEnd type="none" w="med" len="med"/>
                      <a:tailEnd type="none" w="med" len="med"/>
                    </a:lnL>
                    <a:noFill/>
                  </a:tcPr>
                </a:tc>
                <a:tc>
                  <a:txBody>
                    <a:bodyPr/>
                    <a:lstStyle/>
                    <a:p>
                      <a:pPr algn="ctr" hangingPunct="0">
                        <a:lnSpc>
                          <a:spcPct val="100000"/>
                        </a:lnSpc>
                      </a:pPr>
                      <a:r>
                        <a:rPr lang="en-US" sz="1600" b="0" dirty="0">
                          <a:effectLst/>
                        </a:rPr>
                        <a:t>0.6</a:t>
                      </a:r>
                      <a:endParaRPr lang="ja-JP" sz="1600" b="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B w="9525" cap="flat" cmpd="sng" algn="ctr">
                      <a:solidFill>
                        <a:schemeClr val="tx1">
                          <a:lumMod val="50000"/>
                          <a:lumOff val="50000"/>
                        </a:schemeClr>
                      </a:solidFill>
                      <a:prstDash val="sysDot"/>
                      <a:round/>
                      <a:headEnd type="none" w="med" len="med"/>
                      <a:tailEnd type="none" w="med" len="med"/>
                    </a:lnB>
                    <a:noFill/>
                  </a:tcPr>
                </a:tc>
                <a:tc>
                  <a:txBody>
                    <a:bodyPr/>
                    <a:lstStyle/>
                    <a:p>
                      <a:pPr algn="ctr" hangingPunct="0">
                        <a:lnSpc>
                          <a:spcPct val="100000"/>
                        </a:lnSpc>
                      </a:pPr>
                      <a:r>
                        <a:rPr lang="en-US" sz="1600" b="0" dirty="0">
                          <a:effectLst/>
                        </a:rPr>
                        <a:t>5.0</a:t>
                      </a:r>
                      <a:endParaRPr lang="ja-JP" sz="1600" b="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B w="9525" cap="flat" cmpd="sng" algn="ctr">
                      <a:solidFill>
                        <a:schemeClr val="tx1">
                          <a:lumMod val="50000"/>
                          <a:lumOff val="50000"/>
                        </a:schemeClr>
                      </a:solidFill>
                      <a:prstDash val="sysDot"/>
                      <a:round/>
                      <a:headEnd type="none" w="med" len="med"/>
                      <a:tailEnd type="none" w="med" len="med"/>
                    </a:lnB>
                    <a:noFill/>
                  </a:tcPr>
                </a:tc>
                <a:tc>
                  <a:txBody>
                    <a:bodyPr/>
                    <a:lstStyle/>
                    <a:p>
                      <a:pPr algn="ctr" hangingPunct="0">
                        <a:lnSpc>
                          <a:spcPct val="100000"/>
                        </a:lnSpc>
                      </a:pPr>
                      <a:r>
                        <a:rPr lang="en-US" sz="1600" b="0" dirty="0">
                          <a:effectLst/>
                        </a:rPr>
                        <a:t>2.4</a:t>
                      </a:r>
                      <a:endParaRPr lang="ja-JP" sz="1600" b="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B w="9525" cap="flat" cmpd="sng" algn="ctr">
                      <a:solidFill>
                        <a:schemeClr val="tx1">
                          <a:lumMod val="50000"/>
                          <a:lumOff val="50000"/>
                        </a:schemeClr>
                      </a:solidFill>
                      <a:prstDash val="sysDot"/>
                      <a:round/>
                      <a:headEnd type="none" w="med" len="med"/>
                      <a:tailEnd type="none" w="med" len="med"/>
                    </a:lnB>
                    <a:noFill/>
                  </a:tcPr>
                </a:tc>
                <a:tc>
                  <a:txBody>
                    <a:bodyPr/>
                    <a:lstStyle/>
                    <a:p>
                      <a:pPr algn="ctr" hangingPunct="0">
                        <a:lnSpc>
                          <a:spcPct val="100000"/>
                        </a:lnSpc>
                      </a:pPr>
                      <a:r>
                        <a:rPr lang="en-US" altLang="ja-JP" sz="1600" b="0" dirty="0">
                          <a:effectLst/>
                        </a:rPr>
                        <a:t>197</a:t>
                      </a:r>
                      <a:endParaRPr lang="ja-JP" sz="1600" b="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B w="9525" cap="flat" cmpd="sng" algn="ctr">
                      <a:solidFill>
                        <a:schemeClr val="tx1">
                          <a:lumMod val="50000"/>
                          <a:lumOff val="50000"/>
                        </a:schemeClr>
                      </a:solidFill>
                      <a:prstDash val="sysDot"/>
                      <a:round/>
                      <a:headEnd type="none" w="med" len="med"/>
                      <a:tailEnd type="none" w="med" len="med"/>
                    </a:lnB>
                    <a:noFill/>
                  </a:tcPr>
                </a:tc>
                <a:tc rowSpan="2">
                  <a:txBody>
                    <a:bodyPr/>
                    <a:lstStyle/>
                    <a:p>
                      <a:pPr algn="ctr" hangingPunct="0">
                        <a:lnSpc>
                          <a:spcPct val="100000"/>
                        </a:lnSpc>
                      </a:pPr>
                      <a:r>
                        <a:rPr lang="en-US" sz="1600" b="0" dirty="0">
                          <a:effectLst/>
                        </a:rPr>
                        <a:t>8.3</a:t>
                      </a:r>
                      <a:endParaRPr lang="ja-JP" sz="1600" b="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noFill/>
                  </a:tcPr>
                </a:tc>
                <a:extLst>
                  <a:ext uri="{0D108BD9-81ED-4DB2-BD59-A6C34878D82A}">
                    <a16:rowId xmlns:a16="http://schemas.microsoft.com/office/drawing/2014/main" val="1620926861"/>
                  </a:ext>
                </a:extLst>
              </a:tr>
              <a:tr h="426215">
                <a:tc vMerge="1">
                  <a:txBody>
                    <a:bodyPr/>
                    <a:lstStyle/>
                    <a:p>
                      <a:endParaRPr kumimoji="1" lang="ja-JP" altLang="en-US"/>
                    </a:p>
                  </a:txBody>
                  <a:tcPr/>
                </a:tc>
                <a:tc vMerge="1">
                  <a:txBody>
                    <a:bodyPr/>
                    <a:lstStyle/>
                    <a:p>
                      <a:endParaRPr kumimoji="1" lang="ja-JP" altLang="en-US"/>
                    </a:p>
                  </a:txBody>
                  <a:tcPr/>
                </a:tc>
                <a:tc>
                  <a:txBody>
                    <a:bodyPr/>
                    <a:lstStyle/>
                    <a:p>
                      <a:pPr algn="ctr" hangingPunct="0">
                        <a:lnSpc>
                          <a:spcPct val="100000"/>
                        </a:lnSpc>
                      </a:pPr>
                      <a:r>
                        <a:rPr lang="ja-JP" sz="1600" b="0" dirty="0">
                          <a:effectLst/>
                        </a:rPr>
                        <a:t>ハネ</a:t>
                      </a:r>
                      <a:r>
                        <a:rPr lang="ja-JP" altLang="en-US" sz="1600" b="0" dirty="0">
                          <a:effectLst/>
                        </a:rPr>
                        <a:t>品</a:t>
                      </a:r>
                      <a:endParaRPr lang="ja-JP" sz="1600" b="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ysDot"/>
                      <a:round/>
                      <a:headEnd type="none" w="med" len="med"/>
                      <a:tailEnd type="none" w="med" len="med"/>
                    </a:lnT>
                    <a:noFill/>
                  </a:tcPr>
                </a:tc>
                <a:tc>
                  <a:txBody>
                    <a:bodyPr/>
                    <a:lstStyle/>
                    <a:p>
                      <a:pPr algn="ctr" hangingPunct="0">
                        <a:lnSpc>
                          <a:spcPct val="100000"/>
                        </a:lnSpc>
                      </a:pPr>
                      <a:r>
                        <a:rPr lang="en-US" sz="1600" b="0" dirty="0">
                          <a:effectLst/>
                        </a:rPr>
                        <a:t>16</a:t>
                      </a:r>
                      <a:endParaRPr lang="ja-JP" sz="1600" b="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L w="9525" cap="flat" cmpd="sng" algn="ctr">
                      <a:solidFill>
                        <a:schemeClr val="tx1">
                          <a:lumMod val="50000"/>
                          <a:lumOff val="50000"/>
                        </a:schemeClr>
                      </a:solidFill>
                      <a:prstDash val="sysDot"/>
                      <a:round/>
                      <a:headEnd type="none" w="med" len="med"/>
                      <a:tailEnd type="none" w="med" len="med"/>
                    </a:lnL>
                    <a:lnT w="9525" cap="flat" cmpd="sng" algn="ctr">
                      <a:solidFill>
                        <a:schemeClr val="tx1">
                          <a:lumMod val="50000"/>
                          <a:lumOff val="50000"/>
                        </a:schemeClr>
                      </a:solidFill>
                      <a:prstDash val="sysDot"/>
                      <a:round/>
                      <a:headEnd type="none" w="med" len="med"/>
                      <a:tailEnd type="none" w="med" len="med"/>
                    </a:lnT>
                    <a:noFill/>
                  </a:tcPr>
                </a:tc>
                <a:tc>
                  <a:txBody>
                    <a:bodyPr/>
                    <a:lstStyle/>
                    <a:p>
                      <a:pPr algn="ctr" hangingPunct="0">
                        <a:lnSpc>
                          <a:spcPct val="100000"/>
                        </a:lnSpc>
                      </a:pPr>
                      <a:r>
                        <a:rPr lang="en-US" sz="1600" b="0" dirty="0">
                          <a:effectLst/>
                        </a:rPr>
                        <a:t>6.3</a:t>
                      </a:r>
                      <a:endParaRPr lang="ja-JP" sz="1600" b="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ysDot"/>
                      <a:round/>
                      <a:headEnd type="none" w="med" len="med"/>
                      <a:tailEnd type="none" w="med" len="med"/>
                    </a:lnT>
                    <a:noFill/>
                  </a:tcPr>
                </a:tc>
                <a:tc vMerge="1">
                  <a:txBody>
                    <a:bodyPr/>
                    <a:lstStyle/>
                    <a:p>
                      <a:endParaRPr kumimoji="1" lang="ja-JP" altLang="en-US"/>
                    </a:p>
                  </a:txBody>
                  <a:tcPr/>
                </a:tc>
                <a:tc>
                  <a:txBody>
                    <a:bodyPr/>
                    <a:lstStyle/>
                    <a:p>
                      <a:pPr algn="ctr" hangingPunct="0">
                        <a:lnSpc>
                          <a:spcPct val="100000"/>
                        </a:lnSpc>
                      </a:pPr>
                      <a:r>
                        <a:rPr lang="en-US" sz="1600" b="0" dirty="0">
                          <a:effectLst/>
                        </a:rPr>
                        <a:t>0.4</a:t>
                      </a:r>
                      <a:endParaRPr lang="ja-JP" sz="1600" b="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T w="9525" cap="flat" cmpd="sng" algn="ctr">
                      <a:solidFill>
                        <a:schemeClr val="tx1">
                          <a:lumMod val="50000"/>
                          <a:lumOff val="50000"/>
                        </a:schemeClr>
                      </a:solidFill>
                      <a:prstDash val="sysDot"/>
                      <a:round/>
                      <a:headEnd type="none" w="med" len="med"/>
                      <a:tailEnd type="none" w="med" len="med"/>
                    </a:lnT>
                    <a:noFill/>
                  </a:tcPr>
                </a:tc>
                <a:tc>
                  <a:txBody>
                    <a:bodyPr/>
                    <a:lstStyle/>
                    <a:p>
                      <a:pPr algn="ctr" hangingPunct="0">
                        <a:lnSpc>
                          <a:spcPct val="100000"/>
                        </a:lnSpc>
                      </a:pPr>
                      <a:r>
                        <a:rPr lang="en-US" sz="1600" b="0" dirty="0">
                          <a:effectLst/>
                        </a:rPr>
                        <a:t>6.3</a:t>
                      </a:r>
                      <a:endParaRPr lang="ja-JP" sz="1600" b="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T w="9525" cap="flat" cmpd="sng" algn="ctr">
                      <a:solidFill>
                        <a:schemeClr val="tx1">
                          <a:lumMod val="50000"/>
                          <a:lumOff val="50000"/>
                        </a:schemeClr>
                      </a:solidFill>
                      <a:prstDash val="sysDot"/>
                      <a:round/>
                      <a:headEnd type="none" w="med" len="med"/>
                      <a:tailEnd type="none" w="med" len="med"/>
                    </a:lnT>
                    <a:noFill/>
                  </a:tcPr>
                </a:tc>
                <a:tc>
                  <a:txBody>
                    <a:bodyPr/>
                    <a:lstStyle/>
                    <a:p>
                      <a:pPr algn="ctr" hangingPunct="0">
                        <a:lnSpc>
                          <a:spcPct val="100000"/>
                        </a:lnSpc>
                      </a:pPr>
                      <a:r>
                        <a:rPr lang="en-US" sz="1600" b="0" dirty="0">
                          <a:effectLst/>
                        </a:rPr>
                        <a:t>3.4</a:t>
                      </a:r>
                      <a:endParaRPr lang="ja-JP" sz="1600" b="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T w="9525" cap="flat" cmpd="sng" algn="ctr">
                      <a:solidFill>
                        <a:schemeClr val="tx1">
                          <a:lumMod val="50000"/>
                          <a:lumOff val="50000"/>
                        </a:schemeClr>
                      </a:solidFill>
                      <a:prstDash val="sysDot"/>
                      <a:round/>
                      <a:headEnd type="none" w="med" len="med"/>
                      <a:tailEnd type="none" w="med" len="med"/>
                    </a:lnT>
                    <a:noFill/>
                  </a:tcPr>
                </a:tc>
                <a:tc>
                  <a:txBody>
                    <a:bodyPr/>
                    <a:lstStyle/>
                    <a:p>
                      <a:pPr algn="ctr" hangingPunct="0">
                        <a:lnSpc>
                          <a:spcPct val="100000"/>
                        </a:lnSpc>
                      </a:pPr>
                      <a:r>
                        <a:rPr lang="en-US" altLang="ja-JP" sz="1600" b="0" dirty="0">
                          <a:effectLst/>
                        </a:rPr>
                        <a:t>87</a:t>
                      </a:r>
                      <a:endParaRPr lang="ja-JP" sz="1600" b="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T w="9525" cap="flat" cmpd="sng" algn="ctr">
                      <a:solidFill>
                        <a:schemeClr val="tx1">
                          <a:lumMod val="50000"/>
                          <a:lumOff val="50000"/>
                        </a:schemeClr>
                      </a:solidFill>
                      <a:prstDash val="sysDot"/>
                      <a:round/>
                      <a:headEnd type="none" w="med" len="med"/>
                      <a:tailEnd type="none" w="med" len="med"/>
                    </a:lnT>
                    <a:noFill/>
                  </a:tcPr>
                </a:tc>
                <a:tc vMerge="1">
                  <a:txBody>
                    <a:bodyPr/>
                    <a:lstStyle/>
                    <a:p>
                      <a:endParaRPr kumimoji="1" lang="ja-JP" altLang="en-US"/>
                    </a:p>
                  </a:txBody>
                  <a:tcPr/>
                </a:tc>
                <a:extLst>
                  <a:ext uri="{0D108BD9-81ED-4DB2-BD59-A6C34878D82A}">
                    <a16:rowId xmlns:a16="http://schemas.microsoft.com/office/drawing/2014/main" val="430887742"/>
                  </a:ext>
                </a:extLst>
              </a:tr>
              <a:tr h="426215">
                <a:tc rowSpan="2">
                  <a:txBody>
                    <a:bodyPr/>
                    <a:lstStyle/>
                    <a:p>
                      <a:pPr algn="ctr" hangingPunct="0">
                        <a:lnSpc>
                          <a:spcPct val="100000"/>
                        </a:lnSpc>
                      </a:pPr>
                      <a:r>
                        <a:rPr lang="ja-JP" altLang="ja-JP" sz="1600" b="0" dirty="0">
                          <a:effectLst/>
                        </a:rPr>
                        <a:t>【心</a:t>
                      </a:r>
                      <a:r>
                        <a:rPr lang="ja-JP" altLang="en-US" sz="1600" b="0" dirty="0">
                          <a:effectLst/>
                        </a:rPr>
                        <a:t>込み</a:t>
                      </a:r>
                      <a:r>
                        <a:rPr lang="ja-JP" altLang="ja-JP" sz="1600" b="0" dirty="0">
                          <a:effectLst/>
                        </a:rPr>
                        <a:t>】</a:t>
                      </a:r>
                      <a:endParaRPr lang="ja-JP" sz="1600" b="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solidFill>
                      <a:srgbClr val="FFCC66"/>
                    </a:solidFill>
                  </a:tcPr>
                </a:tc>
                <a:tc rowSpan="2">
                  <a:txBody>
                    <a:bodyPr/>
                    <a:lstStyle/>
                    <a:p>
                      <a:pPr algn="ctr" hangingPunct="0">
                        <a:lnSpc>
                          <a:spcPct val="100000"/>
                        </a:lnSpc>
                      </a:pPr>
                      <a:r>
                        <a:rPr lang="en-US" sz="1600" b="0" dirty="0">
                          <a:effectLst/>
                        </a:rPr>
                        <a:t>384</a:t>
                      </a:r>
                      <a:endParaRPr lang="ja-JP" sz="1600" b="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R w="9525" cap="flat" cmpd="sng" algn="ctr">
                      <a:solidFill>
                        <a:schemeClr val="tx1">
                          <a:lumMod val="50000"/>
                          <a:lumOff val="50000"/>
                        </a:schemeClr>
                      </a:solidFill>
                      <a:prstDash val="sysDot"/>
                      <a:round/>
                      <a:headEnd type="none" w="med" len="med"/>
                      <a:tailEnd type="none" w="med" len="med"/>
                    </a:lnR>
                    <a:noFill/>
                  </a:tcPr>
                </a:tc>
                <a:tc>
                  <a:txBody>
                    <a:bodyPr/>
                    <a:lstStyle/>
                    <a:p>
                      <a:pPr algn="ctr" hangingPunct="0">
                        <a:lnSpc>
                          <a:spcPct val="100000"/>
                        </a:lnSpc>
                      </a:pPr>
                      <a:r>
                        <a:rPr lang="ja-JP" sz="1600" b="0" dirty="0">
                          <a:effectLst/>
                        </a:rPr>
                        <a:t>適合</a:t>
                      </a:r>
                      <a:r>
                        <a:rPr lang="ja-JP" altLang="en-US" sz="1600" b="0" dirty="0">
                          <a:effectLst/>
                        </a:rPr>
                        <a:t>品</a:t>
                      </a:r>
                      <a:endParaRPr lang="ja-JP" sz="1600" b="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B w="9525" cap="flat" cmpd="sng" algn="ctr">
                      <a:solidFill>
                        <a:schemeClr val="tx1">
                          <a:lumMod val="50000"/>
                          <a:lumOff val="50000"/>
                        </a:schemeClr>
                      </a:solidFill>
                      <a:prstDash val="sysDot"/>
                      <a:round/>
                      <a:headEnd type="none" w="med" len="med"/>
                      <a:tailEnd type="none" w="med" len="med"/>
                    </a:lnB>
                    <a:noFill/>
                  </a:tcPr>
                </a:tc>
                <a:tc>
                  <a:txBody>
                    <a:bodyPr/>
                    <a:lstStyle/>
                    <a:p>
                      <a:pPr algn="ctr" hangingPunct="0">
                        <a:lnSpc>
                          <a:spcPct val="100000"/>
                        </a:lnSpc>
                      </a:pPr>
                      <a:r>
                        <a:rPr lang="en-US" sz="1600" b="0" dirty="0">
                          <a:effectLst/>
                        </a:rPr>
                        <a:t>326</a:t>
                      </a:r>
                      <a:endParaRPr lang="ja-JP" sz="1600" b="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L w="9525" cap="flat" cmpd="sng" algn="ctr">
                      <a:solidFill>
                        <a:schemeClr val="tx1">
                          <a:lumMod val="50000"/>
                          <a:lumOff val="50000"/>
                        </a:schemeClr>
                      </a:solidFill>
                      <a:prstDash val="sysDot"/>
                      <a:round/>
                      <a:headEnd type="none" w="med" len="med"/>
                      <a:tailEnd type="none" w="med" len="med"/>
                    </a:lnL>
                    <a:lnB w="9525" cap="flat" cmpd="sng" algn="ctr">
                      <a:solidFill>
                        <a:schemeClr val="tx1">
                          <a:lumMod val="50000"/>
                          <a:lumOff val="50000"/>
                        </a:schemeClr>
                      </a:solidFill>
                      <a:prstDash val="sysDot"/>
                      <a:round/>
                      <a:headEnd type="none" w="med" len="med"/>
                      <a:tailEnd type="none" w="med" len="med"/>
                    </a:lnB>
                    <a:noFill/>
                  </a:tcPr>
                </a:tc>
                <a:tc>
                  <a:txBody>
                    <a:bodyPr/>
                    <a:lstStyle/>
                    <a:p>
                      <a:pPr algn="ctr" hangingPunct="0">
                        <a:lnSpc>
                          <a:spcPct val="100000"/>
                        </a:lnSpc>
                      </a:pPr>
                      <a:r>
                        <a:rPr lang="en-US" sz="1600" b="0" dirty="0">
                          <a:effectLst/>
                        </a:rPr>
                        <a:t>22.7</a:t>
                      </a:r>
                      <a:endParaRPr lang="ja-JP" sz="1600" b="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R w="9525" cap="flat" cmpd="sng" algn="ctr">
                      <a:solidFill>
                        <a:schemeClr val="tx1">
                          <a:lumMod val="50000"/>
                          <a:lumOff val="50000"/>
                        </a:schemeClr>
                      </a:solidFill>
                      <a:prstDash val="sysDot"/>
                      <a:round/>
                      <a:headEnd type="none" w="med" len="med"/>
                      <a:tailEnd type="none" w="med" len="med"/>
                    </a:lnR>
                    <a:lnB w="9525" cap="flat" cmpd="sng" algn="ctr">
                      <a:solidFill>
                        <a:schemeClr val="tx1">
                          <a:lumMod val="50000"/>
                          <a:lumOff val="50000"/>
                        </a:schemeClr>
                      </a:solidFill>
                      <a:prstDash val="sysDot"/>
                      <a:round/>
                      <a:headEnd type="none" w="med" len="med"/>
                      <a:tailEnd type="none" w="med" len="med"/>
                    </a:lnB>
                    <a:noFill/>
                  </a:tcPr>
                </a:tc>
                <a:tc rowSpan="2">
                  <a:txBody>
                    <a:bodyPr/>
                    <a:lstStyle/>
                    <a:p>
                      <a:pPr algn="ctr" hangingPunct="0">
                        <a:lnSpc>
                          <a:spcPct val="100000"/>
                        </a:lnSpc>
                      </a:pPr>
                      <a:r>
                        <a:rPr lang="en-US" sz="1600" b="0" dirty="0">
                          <a:effectLst/>
                        </a:rPr>
                        <a:t>28.6</a:t>
                      </a:r>
                      <a:endParaRPr lang="ja-JP" sz="1600" b="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L w="9525" cap="flat" cmpd="sng" algn="ctr">
                      <a:solidFill>
                        <a:schemeClr val="tx1">
                          <a:lumMod val="50000"/>
                          <a:lumOff val="50000"/>
                        </a:schemeClr>
                      </a:solidFill>
                      <a:prstDash val="sysDot"/>
                      <a:round/>
                      <a:headEnd type="none" w="med" len="med"/>
                      <a:tailEnd type="none" w="med" len="med"/>
                    </a:lnL>
                    <a:noFill/>
                  </a:tcPr>
                </a:tc>
                <a:tc>
                  <a:txBody>
                    <a:bodyPr/>
                    <a:lstStyle/>
                    <a:p>
                      <a:pPr algn="ctr" hangingPunct="0">
                        <a:lnSpc>
                          <a:spcPct val="100000"/>
                        </a:lnSpc>
                      </a:pPr>
                      <a:r>
                        <a:rPr lang="en-US" sz="1600" b="0" dirty="0">
                          <a:effectLst/>
                        </a:rPr>
                        <a:t>2.1</a:t>
                      </a:r>
                      <a:endParaRPr lang="ja-JP" sz="1600" b="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B w="9525" cap="flat" cmpd="sng" algn="ctr">
                      <a:solidFill>
                        <a:schemeClr val="tx1">
                          <a:lumMod val="50000"/>
                          <a:lumOff val="50000"/>
                        </a:schemeClr>
                      </a:solidFill>
                      <a:prstDash val="sysDot"/>
                      <a:round/>
                      <a:headEnd type="none" w="med" len="med"/>
                      <a:tailEnd type="none" w="med" len="med"/>
                    </a:lnB>
                    <a:noFill/>
                  </a:tcPr>
                </a:tc>
                <a:tc>
                  <a:txBody>
                    <a:bodyPr/>
                    <a:lstStyle/>
                    <a:p>
                      <a:pPr algn="ctr" hangingPunct="0">
                        <a:lnSpc>
                          <a:spcPct val="100000"/>
                        </a:lnSpc>
                      </a:pPr>
                      <a:r>
                        <a:rPr lang="en-US" sz="1600" b="0" dirty="0">
                          <a:effectLst/>
                        </a:rPr>
                        <a:t>4.3</a:t>
                      </a:r>
                      <a:endParaRPr lang="ja-JP" sz="1600" b="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B w="9525" cap="flat" cmpd="sng" algn="ctr">
                      <a:solidFill>
                        <a:schemeClr val="tx1">
                          <a:lumMod val="50000"/>
                          <a:lumOff val="50000"/>
                        </a:schemeClr>
                      </a:solidFill>
                      <a:prstDash val="sysDot"/>
                      <a:round/>
                      <a:headEnd type="none" w="med" len="med"/>
                      <a:tailEnd type="none" w="med" len="med"/>
                    </a:lnB>
                    <a:noFill/>
                  </a:tcPr>
                </a:tc>
                <a:tc>
                  <a:txBody>
                    <a:bodyPr/>
                    <a:lstStyle/>
                    <a:p>
                      <a:pPr algn="ctr" hangingPunct="0">
                        <a:lnSpc>
                          <a:spcPct val="100000"/>
                        </a:lnSpc>
                      </a:pPr>
                      <a:r>
                        <a:rPr lang="en-US" sz="1600" b="0" dirty="0">
                          <a:effectLst/>
                        </a:rPr>
                        <a:t>2.2</a:t>
                      </a:r>
                      <a:endParaRPr lang="ja-JP" sz="1600" b="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B w="9525" cap="flat" cmpd="sng" algn="ctr">
                      <a:solidFill>
                        <a:schemeClr val="tx1">
                          <a:lumMod val="50000"/>
                          <a:lumOff val="50000"/>
                        </a:schemeClr>
                      </a:solidFill>
                      <a:prstDash val="sysDot"/>
                      <a:round/>
                      <a:headEnd type="none" w="med" len="med"/>
                      <a:tailEnd type="none" w="med" len="med"/>
                    </a:lnB>
                    <a:noFill/>
                  </a:tcPr>
                </a:tc>
                <a:tc>
                  <a:txBody>
                    <a:bodyPr/>
                    <a:lstStyle/>
                    <a:p>
                      <a:pPr algn="ctr" hangingPunct="0">
                        <a:lnSpc>
                          <a:spcPct val="100000"/>
                        </a:lnSpc>
                      </a:pPr>
                      <a:r>
                        <a:rPr lang="en-US" altLang="ja-JP" sz="1600" b="0" dirty="0">
                          <a:effectLst/>
                        </a:rPr>
                        <a:t>68</a:t>
                      </a:r>
                      <a:endParaRPr lang="ja-JP" sz="1600" b="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B w="9525" cap="flat" cmpd="sng" algn="ctr">
                      <a:solidFill>
                        <a:schemeClr val="tx1">
                          <a:lumMod val="50000"/>
                          <a:lumOff val="50000"/>
                        </a:schemeClr>
                      </a:solidFill>
                      <a:prstDash val="sysDot"/>
                      <a:round/>
                      <a:headEnd type="none" w="med" len="med"/>
                      <a:tailEnd type="none" w="med" len="med"/>
                    </a:lnB>
                    <a:noFill/>
                  </a:tcPr>
                </a:tc>
                <a:tc rowSpan="2">
                  <a:txBody>
                    <a:bodyPr/>
                    <a:lstStyle/>
                    <a:p>
                      <a:pPr algn="ctr" hangingPunct="0">
                        <a:lnSpc>
                          <a:spcPct val="100000"/>
                        </a:lnSpc>
                      </a:pPr>
                      <a:r>
                        <a:rPr lang="en-US" sz="1600" b="0" dirty="0">
                          <a:effectLst/>
                        </a:rPr>
                        <a:t>15.1</a:t>
                      </a:r>
                      <a:endParaRPr lang="ja-JP" sz="1600" b="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noFill/>
                  </a:tcPr>
                </a:tc>
                <a:extLst>
                  <a:ext uri="{0D108BD9-81ED-4DB2-BD59-A6C34878D82A}">
                    <a16:rowId xmlns:a16="http://schemas.microsoft.com/office/drawing/2014/main" val="1710169760"/>
                  </a:ext>
                </a:extLst>
              </a:tr>
              <a:tr h="426215">
                <a:tc vMerge="1">
                  <a:txBody>
                    <a:bodyPr/>
                    <a:lstStyle/>
                    <a:p>
                      <a:endParaRPr kumimoji="1" lang="ja-JP" altLang="en-US"/>
                    </a:p>
                  </a:txBody>
                  <a:tcPr/>
                </a:tc>
                <a:tc vMerge="1">
                  <a:txBody>
                    <a:bodyPr/>
                    <a:lstStyle/>
                    <a:p>
                      <a:endParaRPr kumimoji="1" lang="ja-JP" altLang="en-US"/>
                    </a:p>
                  </a:txBody>
                  <a:tcPr/>
                </a:tc>
                <a:tc>
                  <a:txBody>
                    <a:bodyPr/>
                    <a:lstStyle/>
                    <a:p>
                      <a:pPr algn="ctr" hangingPunct="0">
                        <a:lnSpc>
                          <a:spcPct val="100000"/>
                        </a:lnSpc>
                      </a:pPr>
                      <a:r>
                        <a:rPr lang="ja-JP" sz="1600" b="0" dirty="0">
                          <a:effectLst/>
                        </a:rPr>
                        <a:t>ハネ</a:t>
                      </a:r>
                      <a:r>
                        <a:rPr lang="ja-JP" altLang="en-US" sz="1600" b="0" dirty="0">
                          <a:effectLst/>
                        </a:rPr>
                        <a:t>品</a:t>
                      </a:r>
                      <a:endParaRPr lang="ja-JP" sz="1600" b="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ysDot"/>
                      <a:round/>
                      <a:headEnd type="none" w="med" len="med"/>
                      <a:tailEnd type="none" w="med" len="med"/>
                    </a:lnT>
                    <a:noFill/>
                  </a:tcPr>
                </a:tc>
                <a:tc>
                  <a:txBody>
                    <a:bodyPr/>
                    <a:lstStyle/>
                    <a:p>
                      <a:pPr algn="ctr" hangingPunct="0">
                        <a:lnSpc>
                          <a:spcPct val="100000"/>
                        </a:lnSpc>
                      </a:pPr>
                      <a:r>
                        <a:rPr lang="en-US" sz="1600" b="0" dirty="0">
                          <a:effectLst/>
                        </a:rPr>
                        <a:t>58</a:t>
                      </a:r>
                      <a:endParaRPr lang="ja-JP" sz="1600" b="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L w="9525" cap="flat" cmpd="sng" algn="ctr">
                      <a:solidFill>
                        <a:schemeClr val="tx1">
                          <a:lumMod val="50000"/>
                          <a:lumOff val="50000"/>
                        </a:schemeClr>
                      </a:solidFill>
                      <a:prstDash val="sysDot"/>
                      <a:round/>
                      <a:headEnd type="none" w="med" len="med"/>
                      <a:tailEnd type="none" w="med" len="med"/>
                    </a:lnL>
                    <a:lnT w="9525" cap="flat" cmpd="sng" algn="ctr">
                      <a:solidFill>
                        <a:schemeClr val="tx1">
                          <a:lumMod val="50000"/>
                          <a:lumOff val="50000"/>
                        </a:schemeClr>
                      </a:solidFill>
                      <a:prstDash val="sysDot"/>
                      <a:round/>
                      <a:headEnd type="none" w="med" len="med"/>
                      <a:tailEnd type="none" w="med" len="med"/>
                    </a:lnT>
                    <a:noFill/>
                  </a:tcPr>
                </a:tc>
                <a:tc>
                  <a:txBody>
                    <a:bodyPr/>
                    <a:lstStyle/>
                    <a:p>
                      <a:pPr algn="ctr" hangingPunct="0">
                        <a:lnSpc>
                          <a:spcPct val="100000"/>
                        </a:lnSpc>
                      </a:pPr>
                      <a:r>
                        <a:rPr lang="en-US" sz="1600" b="0" dirty="0">
                          <a:effectLst/>
                        </a:rPr>
                        <a:t>62.1</a:t>
                      </a:r>
                      <a:endParaRPr lang="ja-JP" sz="1600" b="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ysDot"/>
                      <a:round/>
                      <a:headEnd type="none" w="med" len="med"/>
                      <a:tailEnd type="none" w="med" len="med"/>
                    </a:lnT>
                    <a:solidFill>
                      <a:schemeClr val="accent5">
                        <a:lumMod val="40000"/>
                        <a:lumOff val="60000"/>
                      </a:schemeClr>
                    </a:solidFill>
                  </a:tcPr>
                </a:tc>
                <a:tc vMerge="1">
                  <a:txBody>
                    <a:bodyPr/>
                    <a:lstStyle/>
                    <a:p>
                      <a:endParaRPr kumimoji="1" lang="ja-JP" altLang="en-US"/>
                    </a:p>
                  </a:txBody>
                  <a:tcPr/>
                </a:tc>
                <a:tc>
                  <a:txBody>
                    <a:bodyPr/>
                    <a:lstStyle/>
                    <a:p>
                      <a:pPr algn="ctr" hangingPunct="0">
                        <a:lnSpc>
                          <a:spcPct val="100000"/>
                        </a:lnSpc>
                      </a:pPr>
                      <a:r>
                        <a:rPr lang="en-US" sz="1600" b="0" dirty="0">
                          <a:effectLst/>
                        </a:rPr>
                        <a:t>4.9</a:t>
                      </a:r>
                      <a:endParaRPr lang="ja-JP" sz="1600" b="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T w="9525" cap="flat" cmpd="sng" algn="ctr">
                      <a:solidFill>
                        <a:schemeClr val="tx1">
                          <a:lumMod val="50000"/>
                          <a:lumOff val="50000"/>
                        </a:schemeClr>
                      </a:solidFill>
                      <a:prstDash val="sysDot"/>
                      <a:round/>
                      <a:headEnd type="none" w="med" len="med"/>
                      <a:tailEnd type="none" w="med" len="med"/>
                    </a:lnT>
                    <a:solidFill>
                      <a:schemeClr val="accent5">
                        <a:lumMod val="40000"/>
                        <a:lumOff val="60000"/>
                      </a:schemeClr>
                    </a:solidFill>
                  </a:tcPr>
                </a:tc>
                <a:tc>
                  <a:txBody>
                    <a:bodyPr/>
                    <a:lstStyle/>
                    <a:p>
                      <a:pPr algn="ctr" hangingPunct="0">
                        <a:lnSpc>
                          <a:spcPct val="100000"/>
                        </a:lnSpc>
                      </a:pPr>
                      <a:r>
                        <a:rPr lang="en-US" sz="1600" b="0" dirty="0">
                          <a:effectLst/>
                        </a:rPr>
                        <a:t>3.9</a:t>
                      </a:r>
                      <a:endParaRPr lang="ja-JP" sz="1600" b="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T w="9525" cap="flat" cmpd="sng" algn="ctr">
                      <a:solidFill>
                        <a:schemeClr val="tx1">
                          <a:lumMod val="50000"/>
                          <a:lumOff val="50000"/>
                        </a:schemeClr>
                      </a:solidFill>
                      <a:prstDash val="sysDot"/>
                      <a:round/>
                      <a:headEnd type="none" w="med" len="med"/>
                      <a:tailEnd type="none" w="med" len="med"/>
                    </a:lnT>
                    <a:noFill/>
                  </a:tcPr>
                </a:tc>
                <a:tc>
                  <a:txBody>
                    <a:bodyPr/>
                    <a:lstStyle/>
                    <a:p>
                      <a:pPr algn="ctr" hangingPunct="0">
                        <a:lnSpc>
                          <a:spcPct val="100000"/>
                        </a:lnSpc>
                      </a:pPr>
                      <a:r>
                        <a:rPr lang="en-US" sz="1600" b="0" dirty="0">
                          <a:effectLst/>
                        </a:rPr>
                        <a:t>3.1</a:t>
                      </a:r>
                      <a:endParaRPr lang="ja-JP" sz="1600" b="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T w="9525" cap="flat" cmpd="sng" algn="ctr">
                      <a:solidFill>
                        <a:schemeClr val="tx1">
                          <a:lumMod val="50000"/>
                          <a:lumOff val="50000"/>
                        </a:schemeClr>
                      </a:solidFill>
                      <a:prstDash val="sysDot"/>
                      <a:round/>
                      <a:headEnd type="none" w="med" len="med"/>
                      <a:tailEnd type="none" w="med" len="med"/>
                    </a:lnT>
                    <a:noFill/>
                  </a:tcPr>
                </a:tc>
                <a:tc>
                  <a:txBody>
                    <a:bodyPr/>
                    <a:lstStyle/>
                    <a:p>
                      <a:pPr algn="ctr" hangingPunct="0">
                        <a:lnSpc>
                          <a:spcPct val="100000"/>
                        </a:lnSpc>
                      </a:pPr>
                      <a:r>
                        <a:rPr lang="en-US" altLang="ja-JP" sz="1600" b="0" dirty="0">
                          <a:effectLst/>
                        </a:rPr>
                        <a:t>662</a:t>
                      </a:r>
                      <a:endParaRPr lang="ja-JP" sz="1600" b="0" dirty="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T w="9525" cap="flat" cmpd="sng" algn="ctr">
                      <a:solidFill>
                        <a:schemeClr val="tx1">
                          <a:lumMod val="50000"/>
                          <a:lumOff val="50000"/>
                        </a:schemeClr>
                      </a:solidFill>
                      <a:prstDash val="sysDot"/>
                      <a:round/>
                      <a:headEnd type="none" w="med" len="med"/>
                      <a:tailEnd type="none" w="med" len="med"/>
                    </a:lnT>
                    <a:solidFill>
                      <a:schemeClr val="accent5">
                        <a:lumMod val="40000"/>
                        <a:lumOff val="60000"/>
                      </a:schemeClr>
                    </a:solidFill>
                  </a:tcPr>
                </a:tc>
                <a:tc vMerge="1">
                  <a:txBody>
                    <a:bodyPr/>
                    <a:lstStyle/>
                    <a:p>
                      <a:endParaRPr kumimoji="1" lang="ja-JP" altLang="en-US"/>
                    </a:p>
                  </a:txBody>
                  <a:tcPr/>
                </a:tc>
                <a:extLst>
                  <a:ext uri="{0D108BD9-81ED-4DB2-BD59-A6C34878D82A}">
                    <a16:rowId xmlns:a16="http://schemas.microsoft.com/office/drawing/2014/main" val="2758690958"/>
                  </a:ext>
                </a:extLst>
              </a:tr>
            </a:tbl>
          </a:graphicData>
        </a:graphic>
      </p:graphicFrame>
      <p:sp>
        <p:nvSpPr>
          <p:cNvPr id="5" name="四角形: 角を丸くする 4">
            <a:extLst>
              <a:ext uri="{FF2B5EF4-FFF2-40B4-BE49-F238E27FC236}">
                <a16:creationId xmlns:a16="http://schemas.microsoft.com/office/drawing/2014/main" id="{3381617A-8AF3-14FC-32D8-BDA1C86032DD}"/>
              </a:ext>
            </a:extLst>
          </p:cNvPr>
          <p:cNvSpPr/>
          <p:nvPr/>
        </p:nvSpPr>
        <p:spPr>
          <a:xfrm>
            <a:off x="1524330" y="4525024"/>
            <a:ext cx="8670802" cy="1836656"/>
          </a:xfrm>
          <a:prstGeom prst="roundRect">
            <a:avLst>
              <a:gd name="adj" fmla="val 6050"/>
            </a:avLst>
          </a:prstGeom>
          <a:solidFill>
            <a:schemeClr val="accent2">
              <a:lumMod val="40000"/>
              <a:lumOff val="60000"/>
            </a:schemeClr>
          </a:solidFill>
          <a:ln/>
        </p:spPr>
        <p:style>
          <a:lnRef idx="3">
            <a:schemeClr val="lt1"/>
          </a:lnRef>
          <a:fillRef idx="1">
            <a:schemeClr val="accent2"/>
          </a:fillRef>
          <a:effectRef idx="1">
            <a:schemeClr val="accent2"/>
          </a:effectRef>
          <a:fontRef idx="minor">
            <a:schemeClr val="lt1"/>
          </a:fontRef>
        </p:style>
        <p:txBody>
          <a:bodyPr wrap="square" lIns="252000" tIns="108000" rIns="216000" bIns="216000" rtlCol="0" anchor="t" anchorCtr="0">
            <a:spAutoFit/>
          </a:bodyPr>
          <a:lstStyle/>
          <a:p>
            <a:pPr marL="252000" indent="-252000">
              <a:lnSpc>
                <a:spcPct val="150000"/>
              </a:lnSpc>
              <a:spcBef>
                <a:spcPts val="0"/>
              </a:spcBef>
              <a:buClr>
                <a:srgbClr val="1F497D"/>
              </a:buClr>
              <a:buSzPct val="80000"/>
            </a:pPr>
            <a:r>
              <a:rPr lang="ja-JP" altLang="en-US" sz="2200" dirty="0">
                <a:solidFill>
                  <a:prstClr val="black"/>
                </a:solidFill>
              </a:rPr>
              <a:t>心込みで製材している工場の製品の方がハネ品発生率が高い</a:t>
            </a:r>
            <a:endParaRPr lang="en-US" altLang="ja-JP" sz="2200" dirty="0">
              <a:solidFill>
                <a:prstClr val="black"/>
              </a:solidFill>
            </a:endParaRPr>
          </a:p>
          <a:p>
            <a:pPr marL="252000" indent="-252000">
              <a:lnSpc>
                <a:spcPct val="150000"/>
              </a:lnSpc>
              <a:spcBef>
                <a:spcPts val="0"/>
              </a:spcBef>
              <a:buClr>
                <a:srgbClr val="1F497D"/>
              </a:buClr>
              <a:buSzPct val="80000"/>
            </a:pPr>
            <a:r>
              <a:rPr lang="ja-JP" altLang="en-US" sz="2200" dirty="0">
                <a:solidFill>
                  <a:prstClr val="black"/>
                </a:solidFill>
              </a:rPr>
              <a:t>特にハネ品に占める心持ち材の割合が高い</a:t>
            </a:r>
            <a:endParaRPr lang="en-US" altLang="ja-JP" sz="2200" dirty="0">
              <a:solidFill>
                <a:prstClr val="black"/>
              </a:solidFill>
            </a:endParaRPr>
          </a:p>
          <a:p>
            <a:pPr marL="252000" indent="-252000">
              <a:lnSpc>
                <a:spcPct val="150000"/>
              </a:lnSpc>
              <a:spcBef>
                <a:spcPts val="0"/>
              </a:spcBef>
              <a:buClr>
                <a:srgbClr val="1F497D"/>
              </a:buClr>
              <a:buSzPct val="80000"/>
            </a:pPr>
            <a:r>
              <a:rPr lang="ja-JP" altLang="en-US" sz="2200" dirty="0">
                <a:solidFill>
                  <a:prstClr val="black"/>
                </a:solidFill>
              </a:rPr>
              <a:t>適否の要因としては、表面割れとねじれ矢高の影響が大きかった</a:t>
            </a:r>
            <a:endParaRPr lang="en-US" altLang="ja-JP" sz="2200" dirty="0">
              <a:solidFill>
                <a:prstClr val="black"/>
              </a:solidFill>
            </a:endParaRPr>
          </a:p>
        </p:txBody>
      </p:sp>
      <p:sp>
        <p:nvSpPr>
          <p:cNvPr id="6" name="正方形/長方形 5">
            <a:extLst>
              <a:ext uri="{FF2B5EF4-FFF2-40B4-BE49-F238E27FC236}">
                <a16:creationId xmlns:a16="http://schemas.microsoft.com/office/drawing/2014/main" id="{09077178-E331-A679-F777-7D75BDA94D57}"/>
              </a:ext>
            </a:extLst>
          </p:cNvPr>
          <p:cNvSpPr/>
          <p:nvPr/>
        </p:nvSpPr>
        <p:spPr>
          <a:xfrm>
            <a:off x="228000" y="0"/>
            <a:ext cx="11736000" cy="72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0" tIns="0" rIns="36000" bIns="36000" anchor="ctr"/>
          <a:lstStyle/>
          <a:p>
            <a:pPr>
              <a:lnSpc>
                <a:spcPct val="100000"/>
              </a:lnSpc>
              <a:spcBef>
                <a:spcPct val="0"/>
              </a:spcBef>
              <a:buClrTx/>
              <a:buNone/>
              <a:defRPr/>
            </a:pPr>
            <a:r>
              <a:rPr lang="en-US" altLang="ja-JP" sz="2800" dirty="0">
                <a:solidFill>
                  <a:srgbClr val="FFFFFF"/>
                </a:solidFill>
                <a:latin typeface="Arial" panose="020B0604020202020204"/>
                <a:ea typeface="ＭＳ Ｐゴシック" panose="020B0600070205080204" pitchFamily="50" charset="-128"/>
              </a:rPr>
              <a:t>KD</a:t>
            </a:r>
            <a:r>
              <a:rPr lang="ja-JP" altLang="en-US" sz="2800" dirty="0">
                <a:solidFill>
                  <a:srgbClr val="FFFFFF"/>
                </a:solidFill>
                <a:latin typeface="Arial" panose="020B0604020202020204"/>
                <a:ea typeface="ＭＳ Ｐゴシック" panose="020B0600070205080204" pitchFamily="50" charset="-128"/>
              </a:rPr>
              <a:t>羽柄材の品質測定試験結果</a:t>
            </a:r>
            <a:endParaRPr lang="ja-JP" altLang="en-US" sz="2800" dirty="0">
              <a:solidFill>
                <a:srgbClr val="FFFFFF"/>
              </a:solidFill>
              <a:latin typeface="Arial"/>
              <a:ea typeface="ＭＳ Ｐゴシック"/>
            </a:endParaRPr>
          </a:p>
        </p:txBody>
      </p:sp>
      <p:sp>
        <p:nvSpPr>
          <p:cNvPr id="7" name="スライド番号プレースホルダー 2">
            <a:extLst>
              <a:ext uri="{FF2B5EF4-FFF2-40B4-BE49-F238E27FC236}">
                <a16:creationId xmlns:a16="http://schemas.microsoft.com/office/drawing/2014/main" id="{B886C5C7-3678-0A76-3D5B-84EA0D180C6D}"/>
              </a:ext>
            </a:extLst>
          </p:cNvPr>
          <p:cNvSpPr txBox="1">
            <a:spLocks/>
          </p:cNvSpPr>
          <p:nvPr/>
        </p:nvSpPr>
        <p:spPr>
          <a:xfrm>
            <a:off x="10951131" y="185235"/>
            <a:ext cx="865285" cy="365125"/>
          </a:xfrm>
          <a:prstGeom prst="rect">
            <a:avLst/>
          </a:prstGeom>
        </p:spPr>
        <p:txBody>
          <a:bodyPr vert="horz" lIns="91440" tIns="45720" rIns="91440" bIns="45720" rtlCol="0" anchor="ctr"/>
          <a:lstStyle>
            <a:defPPr>
              <a:defRPr lang="ja-JP"/>
            </a:defPPr>
            <a:lvl1pPr algn="r" rtl="0" fontAlgn="auto">
              <a:lnSpc>
                <a:spcPct val="80000"/>
              </a:lnSpc>
              <a:spcBef>
                <a:spcPts val="0"/>
              </a:spcBef>
              <a:spcAft>
                <a:spcPts val="0"/>
              </a:spcAft>
              <a:buClr>
                <a:srgbClr val="006600"/>
              </a:buClr>
              <a:buFontTx/>
              <a:buNone/>
              <a:defRPr kumimoji="1" sz="2000" kern="1200">
                <a:solidFill>
                  <a:schemeClr val="bg2"/>
                </a:solidFill>
                <a:latin typeface="+mn-lt"/>
                <a:ea typeface="+mn-ea"/>
                <a:cs typeface="+mn-cs"/>
              </a:defRPr>
            </a:lvl1pPr>
            <a:lvl2pPr marL="457200" algn="l" rtl="0" fontAlgn="base">
              <a:lnSpc>
                <a:spcPct val="80000"/>
              </a:lnSpc>
              <a:spcBef>
                <a:spcPct val="20000"/>
              </a:spcBef>
              <a:spcAft>
                <a:spcPct val="0"/>
              </a:spcAft>
              <a:buClr>
                <a:srgbClr val="006600"/>
              </a:buClr>
              <a:buFont typeface="Wingdings" pitchFamily="2" charset="2"/>
              <a:buChar char="u"/>
              <a:defRPr kumimoji="1" sz="1000" kern="1200">
                <a:solidFill>
                  <a:schemeClr val="tx1"/>
                </a:solidFill>
                <a:latin typeface="Verdana" pitchFamily="34" charset="0"/>
                <a:ea typeface="ＤＨＰ平成ゴシックW5" pitchFamily="2" charset="-128"/>
                <a:cs typeface="+mn-cs"/>
              </a:defRPr>
            </a:lvl2pPr>
            <a:lvl3pPr marL="914400" algn="l" rtl="0" fontAlgn="base">
              <a:lnSpc>
                <a:spcPct val="80000"/>
              </a:lnSpc>
              <a:spcBef>
                <a:spcPct val="20000"/>
              </a:spcBef>
              <a:spcAft>
                <a:spcPct val="0"/>
              </a:spcAft>
              <a:buClr>
                <a:srgbClr val="006600"/>
              </a:buClr>
              <a:buFont typeface="Wingdings" pitchFamily="2" charset="2"/>
              <a:buChar char="u"/>
              <a:defRPr kumimoji="1" sz="1000" kern="1200">
                <a:solidFill>
                  <a:schemeClr val="tx1"/>
                </a:solidFill>
                <a:latin typeface="Verdana" pitchFamily="34" charset="0"/>
                <a:ea typeface="ＤＨＰ平成ゴシックW5" pitchFamily="2" charset="-128"/>
                <a:cs typeface="+mn-cs"/>
              </a:defRPr>
            </a:lvl3pPr>
            <a:lvl4pPr marL="1371600" algn="l" rtl="0" fontAlgn="base">
              <a:lnSpc>
                <a:spcPct val="80000"/>
              </a:lnSpc>
              <a:spcBef>
                <a:spcPct val="20000"/>
              </a:spcBef>
              <a:spcAft>
                <a:spcPct val="0"/>
              </a:spcAft>
              <a:buClr>
                <a:srgbClr val="006600"/>
              </a:buClr>
              <a:buFont typeface="Wingdings" pitchFamily="2" charset="2"/>
              <a:buChar char="u"/>
              <a:defRPr kumimoji="1" sz="1000" kern="1200">
                <a:solidFill>
                  <a:schemeClr val="tx1"/>
                </a:solidFill>
                <a:latin typeface="Verdana" pitchFamily="34" charset="0"/>
                <a:ea typeface="ＤＨＰ平成ゴシックW5" pitchFamily="2" charset="-128"/>
                <a:cs typeface="+mn-cs"/>
              </a:defRPr>
            </a:lvl4pPr>
            <a:lvl5pPr marL="1828800" algn="l" rtl="0" fontAlgn="base">
              <a:lnSpc>
                <a:spcPct val="80000"/>
              </a:lnSpc>
              <a:spcBef>
                <a:spcPct val="20000"/>
              </a:spcBef>
              <a:spcAft>
                <a:spcPct val="0"/>
              </a:spcAft>
              <a:buClr>
                <a:srgbClr val="006600"/>
              </a:buClr>
              <a:buFont typeface="Wingdings" pitchFamily="2" charset="2"/>
              <a:buChar char="u"/>
              <a:defRPr kumimoji="1" sz="1000" kern="1200">
                <a:solidFill>
                  <a:schemeClr val="tx1"/>
                </a:solidFill>
                <a:latin typeface="Verdana" pitchFamily="34" charset="0"/>
                <a:ea typeface="ＤＨＰ平成ゴシックW5" pitchFamily="2" charset="-128"/>
                <a:cs typeface="+mn-cs"/>
              </a:defRPr>
            </a:lvl5pPr>
            <a:lvl6pPr marL="2286000" algn="l" defTabSz="914400" rtl="0" eaLnBrk="1" latinLnBrk="0" hangingPunct="1">
              <a:defRPr kumimoji="1" sz="1000" kern="1200">
                <a:solidFill>
                  <a:schemeClr val="tx1"/>
                </a:solidFill>
                <a:latin typeface="Verdana" pitchFamily="34" charset="0"/>
                <a:ea typeface="ＤＨＰ平成ゴシックW5" pitchFamily="2" charset="-128"/>
                <a:cs typeface="+mn-cs"/>
              </a:defRPr>
            </a:lvl6pPr>
            <a:lvl7pPr marL="2743200" algn="l" defTabSz="914400" rtl="0" eaLnBrk="1" latinLnBrk="0" hangingPunct="1">
              <a:defRPr kumimoji="1" sz="1000" kern="1200">
                <a:solidFill>
                  <a:schemeClr val="tx1"/>
                </a:solidFill>
                <a:latin typeface="Verdana" pitchFamily="34" charset="0"/>
                <a:ea typeface="ＤＨＰ平成ゴシックW5" pitchFamily="2" charset="-128"/>
                <a:cs typeface="+mn-cs"/>
              </a:defRPr>
            </a:lvl7pPr>
            <a:lvl8pPr marL="3200400" algn="l" defTabSz="914400" rtl="0" eaLnBrk="1" latinLnBrk="0" hangingPunct="1">
              <a:defRPr kumimoji="1" sz="1000" kern="1200">
                <a:solidFill>
                  <a:schemeClr val="tx1"/>
                </a:solidFill>
                <a:latin typeface="Verdana" pitchFamily="34" charset="0"/>
                <a:ea typeface="ＤＨＰ平成ゴシックW5" pitchFamily="2" charset="-128"/>
                <a:cs typeface="+mn-cs"/>
              </a:defRPr>
            </a:lvl8pPr>
            <a:lvl9pPr marL="3657600" algn="l" defTabSz="914400" rtl="0" eaLnBrk="1" latinLnBrk="0" hangingPunct="1">
              <a:defRPr kumimoji="1" sz="1000" kern="1200">
                <a:solidFill>
                  <a:schemeClr val="tx1"/>
                </a:solidFill>
                <a:latin typeface="Verdana" pitchFamily="34" charset="0"/>
                <a:ea typeface="ＤＨＰ平成ゴシックW5" pitchFamily="2" charset="-128"/>
                <a:cs typeface="+mn-cs"/>
              </a:defRPr>
            </a:lvl9pPr>
          </a:lstStyle>
          <a:p>
            <a:pPr>
              <a:defRPr/>
            </a:pPr>
            <a:fld id="{B9CB4B00-C64E-49AC-82BA-7A2C216F2E56}" type="slidenum">
              <a:rPr lang="ja-JP" altLang="en-US" smtClean="0"/>
              <a:pPr>
                <a:defRPr/>
              </a:pPr>
              <a:t>7</a:t>
            </a:fld>
            <a:endParaRPr lang="ja-JP" altLang="en-US" dirty="0"/>
          </a:p>
        </p:txBody>
      </p:sp>
      <p:sp>
        <p:nvSpPr>
          <p:cNvPr id="2" name="楕円 1">
            <a:extLst>
              <a:ext uri="{FF2B5EF4-FFF2-40B4-BE49-F238E27FC236}">
                <a16:creationId xmlns:a16="http://schemas.microsoft.com/office/drawing/2014/main" id="{2144D299-8055-95DB-4290-4030B2905BB2}"/>
              </a:ext>
            </a:extLst>
          </p:cNvPr>
          <p:cNvSpPr/>
          <p:nvPr/>
        </p:nvSpPr>
        <p:spPr>
          <a:xfrm>
            <a:off x="10348957" y="2516738"/>
            <a:ext cx="700755" cy="499928"/>
          </a:xfrm>
          <a:prstGeom prst="ellipse">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9B691606-5989-6444-37CE-68C7B97D9809}"/>
              </a:ext>
            </a:extLst>
          </p:cNvPr>
          <p:cNvSpPr/>
          <p:nvPr/>
        </p:nvSpPr>
        <p:spPr>
          <a:xfrm>
            <a:off x="10348957" y="3371947"/>
            <a:ext cx="700755" cy="499928"/>
          </a:xfrm>
          <a:prstGeom prst="ellipse">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923300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7B53029-6826-718B-BA3F-9E96C9C99CAD}"/>
              </a:ext>
            </a:extLst>
          </p:cNvPr>
          <p:cNvSpPr/>
          <p:nvPr/>
        </p:nvSpPr>
        <p:spPr>
          <a:xfrm>
            <a:off x="228000" y="0"/>
            <a:ext cx="11736000" cy="72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0" tIns="0" rIns="36000" bIns="36000" anchor="ctr"/>
          <a:lstStyle/>
          <a:p>
            <a:pPr>
              <a:lnSpc>
                <a:spcPct val="100000"/>
              </a:lnSpc>
              <a:spcBef>
                <a:spcPct val="0"/>
              </a:spcBef>
              <a:buClrTx/>
              <a:buNone/>
              <a:defRPr/>
            </a:pPr>
            <a:r>
              <a:rPr lang="ja-JP" altLang="en-US" sz="2800" dirty="0">
                <a:solidFill>
                  <a:srgbClr val="FFFFFF"/>
                </a:solidFill>
                <a:latin typeface="Arial" panose="020B0604020202020204"/>
                <a:ea typeface="ＭＳ Ｐゴシック" panose="020B0600070205080204" pitchFamily="50" charset="-128"/>
              </a:rPr>
              <a:t>トドマツ</a:t>
            </a:r>
            <a:r>
              <a:rPr lang="en-US" altLang="ja-JP" sz="2800" dirty="0">
                <a:solidFill>
                  <a:srgbClr val="FFFFFF"/>
                </a:solidFill>
                <a:latin typeface="Arial" panose="020B0604020202020204"/>
                <a:ea typeface="ＭＳ Ｐゴシック" panose="020B0600070205080204" pitchFamily="50" charset="-128"/>
              </a:rPr>
              <a:t>KD</a:t>
            </a:r>
            <a:r>
              <a:rPr lang="ja-JP" altLang="en-US" sz="2800" dirty="0">
                <a:solidFill>
                  <a:srgbClr val="FFFFFF"/>
                </a:solidFill>
                <a:latin typeface="Arial" panose="020B0604020202020204"/>
                <a:ea typeface="ＭＳ Ｐゴシック" panose="020B0600070205080204" pitchFamily="50" charset="-128"/>
              </a:rPr>
              <a:t>建築材の供給力強化に向けた課題</a:t>
            </a:r>
            <a:endParaRPr lang="ja-JP" altLang="en-US" sz="2800" dirty="0">
              <a:solidFill>
                <a:srgbClr val="FFFFFF"/>
              </a:solidFill>
              <a:latin typeface="Arial"/>
              <a:ea typeface="ＭＳ Ｐゴシック"/>
            </a:endParaRPr>
          </a:p>
        </p:txBody>
      </p:sp>
      <p:sp>
        <p:nvSpPr>
          <p:cNvPr id="5" name="スライド番号プレースホルダー 2">
            <a:extLst>
              <a:ext uri="{FF2B5EF4-FFF2-40B4-BE49-F238E27FC236}">
                <a16:creationId xmlns:a16="http://schemas.microsoft.com/office/drawing/2014/main" id="{253E7E8E-3F2A-3911-4A5D-CBBBD7DC73F3}"/>
              </a:ext>
            </a:extLst>
          </p:cNvPr>
          <p:cNvSpPr txBox="1">
            <a:spLocks/>
          </p:cNvSpPr>
          <p:nvPr/>
        </p:nvSpPr>
        <p:spPr>
          <a:xfrm>
            <a:off x="10951131" y="185235"/>
            <a:ext cx="865285" cy="365125"/>
          </a:xfrm>
          <a:prstGeom prst="rect">
            <a:avLst/>
          </a:prstGeom>
        </p:spPr>
        <p:txBody>
          <a:bodyPr vert="horz" lIns="91440" tIns="45720" rIns="91440" bIns="45720" rtlCol="0" anchor="ctr"/>
          <a:lstStyle>
            <a:defPPr>
              <a:defRPr lang="ja-JP"/>
            </a:defPPr>
            <a:lvl1pPr algn="r" rtl="0" fontAlgn="auto">
              <a:lnSpc>
                <a:spcPct val="80000"/>
              </a:lnSpc>
              <a:spcBef>
                <a:spcPts val="0"/>
              </a:spcBef>
              <a:spcAft>
                <a:spcPts val="0"/>
              </a:spcAft>
              <a:buClr>
                <a:srgbClr val="006600"/>
              </a:buClr>
              <a:buFontTx/>
              <a:buNone/>
              <a:defRPr kumimoji="1" sz="2000" kern="1200">
                <a:solidFill>
                  <a:schemeClr val="bg2"/>
                </a:solidFill>
                <a:latin typeface="+mn-lt"/>
                <a:ea typeface="+mn-ea"/>
                <a:cs typeface="+mn-cs"/>
              </a:defRPr>
            </a:lvl1pPr>
            <a:lvl2pPr marL="457200" algn="l" rtl="0" fontAlgn="base">
              <a:lnSpc>
                <a:spcPct val="80000"/>
              </a:lnSpc>
              <a:spcBef>
                <a:spcPct val="20000"/>
              </a:spcBef>
              <a:spcAft>
                <a:spcPct val="0"/>
              </a:spcAft>
              <a:buClr>
                <a:srgbClr val="006600"/>
              </a:buClr>
              <a:buFont typeface="Wingdings" pitchFamily="2" charset="2"/>
              <a:buChar char="u"/>
              <a:defRPr kumimoji="1" sz="1000" kern="1200">
                <a:solidFill>
                  <a:schemeClr val="tx1"/>
                </a:solidFill>
                <a:latin typeface="Verdana" pitchFamily="34" charset="0"/>
                <a:ea typeface="ＤＨＰ平成ゴシックW5" pitchFamily="2" charset="-128"/>
                <a:cs typeface="+mn-cs"/>
              </a:defRPr>
            </a:lvl2pPr>
            <a:lvl3pPr marL="914400" algn="l" rtl="0" fontAlgn="base">
              <a:lnSpc>
                <a:spcPct val="80000"/>
              </a:lnSpc>
              <a:spcBef>
                <a:spcPct val="20000"/>
              </a:spcBef>
              <a:spcAft>
                <a:spcPct val="0"/>
              </a:spcAft>
              <a:buClr>
                <a:srgbClr val="006600"/>
              </a:buClr>
              <a:buFont typeface="Wingdings" pitchFamily="2" charset="2"/>
              <a:buChar char="u"/>
              <a:defRPr kumimoji="1" sz="1000" kern="1200">
                <a:solidFill>
                  <a:schemeClr val="tx1"/>
                </a:solidFill>
                <a:latin typeface="Verdana" pitchFamily="34" charset="0"/>
                <a:ea typeface="ＤＨＰ平成ゴシックW5" pitchFamily="2" charset="-128"/>
                <a:cs typeface="+mn-cs"/>
              </a:defRPr>
            </a:lvl3pPr>
            <a:lvl4pPr marL="1371600" algn="l" rtl="0" fontAlgn="base">
              <a:lnSpc>
                <a:spcPct val="80000"/>
              </a:lnSpc>
              <a:spcBef>
                <a:spcPct val="20000"/>
              </a:spcBef>
              <a:spcAft>
                <a:spcPct val="0"/>
              </a:spcAft>
              <a:buClr>
                <a:srgbClr val="006600"/>
              </a:buClr>
              <a:buFont typeface="Wingdings" pitchFamily="2" charset="2"/>
              <a:buChar char="u"/>
              <a:defRPr kumimoji="1" sz="1000" kern="1200">
                <a:solidFill>
                  <a:schemeClr val="tx1"/>
                </a:solidFill>
                <a:latin typeface="Verdana" pitchFamily="34" charset="0"/>
                <a:ea typeface="ＤＨＰ平成ゴシックW5" pitchFamily="2" charset="-128"/>
                <a:cs typeface="+mn-cs"/>
              </a:defRPr>
            </a:lvl4pPr>
            <a:lvl5pPr marL="1828800" algn="l" rtl="0" fontAlgn="base">
              <a:lnSpc>
                <a:spcPct val="80000"/>
              </a:lnSpc>
              <a:spcBef>
                <a:spcPct val="20000"/>
              </a:spcBef>
              <a:spcAft>
                <a:spcPct val="0"/>
              </a:spcAft>
              <a:buClr>
                <a:srgbClr val="006600"/>
              </a:buClr>
              <a:buFont typeface="Wingdings" pitchFamily="2" charset="2"/>
              <a:buChar char="u"/>
              <a:defRPr kumimoji="1" sz="1000" kern="1200">
                <a:solidFill>
                  <a:schemeClr val="tx1"/>
                </a:solidFill>
                <a:latin typeface="Verdana" pitchFamily="34" charset="0"/>
                <a:ea typeface="ＤＨＰ平成ゴシックW5" pitchFamily="2" charset="-128"/>
                <a:cs typeface="+mn-cs"/>
              </a:defRPr>
            </a:lvl5pPr>
            <a:lvl6pPr marL="2286000" algn="l" defTabSz="914400" rtl="0" eaLnBrk="1" latinLnBrk="0" hangingPunct="1">
              <a:defRPr kumimoji="1" sz="1000" kern="1200">
                <a:solidFill>
                  <a:schemeClr val="tx1"/>
                </a:solidFill>
                <a:latin typeface="Verdana" pitchFamily="34" charset="0"/>
                <a:ea typeface="ＤＨＰ平成ゴシックW5" pitchFamily="2" charset="-128"/>
                <a:cs typeface="+mn-cs"/>
              </a:defRPr>
            </a:lvl6pPr>
            <a:lvl7pPr marL="2743200" algn="l" defTabSz="914400" rtl="0" eaLnBrk="1" latinLnBrk="0" hangingPunct="1">
              <a:defRPr kumimoji="1" sz="1000" kern="1200">
                <a:solidFill>
                  <a:schemeClr val="tx1"/>
                </a:solidFill>
                <a:latin typeface="Verdana" pitchFamily="34" charset="0"/>
                <a:ea typeface="ＤＨＰ平成ゴシックW5" pitchFamily="2" charset="-128"/>
                <a:cs typeface="+mn-cs"/>
              </a:defRPr>
            </a:lvl7pPr>
            <a:lvl8pPr marL="3200400" algn="l" defTabSz="914400" rtl="0" eaLnBrk="1" latinLnBrk="0" hangingPunct="1">
              <a:defRPr kumimoji="1" sz="1000" kern="1200">
                <a:solidFill>
                  <a:schemeClr val="tx1"/>
                </a:solidFill>
                <a:latin typeface="Verdana" pitchFamily="34" charset="0"/>
                <a:ea typeface="ＤＨＰ平成ゴシックW5" pitchFamily="2" charset="-128"/>
                <a:cs typeface="+mn-cs"/>
              </a:defRPr>
            </a:lvl8pPr>
            <a:lvl9pPr marL="3657600" algn="l" defTabSz="914400" rtl="0" eaLnBrk="1" latinLnBrk="0" hangingPunct="1">
              <a:defRPr kumimoji="1" sz="1000" kern="1200">
                <a:solidFill>
                  <a:schemeClr val="tx1"/>
                </a:solidFill>
                <a:latin typeface="Verdana" pitchFamily="34" charset="0"/>
                <a:ea typeface="ＤＨＰ平成ゴシックW5" pitchFamily="2" charset="-128"/>
                <a:cs typeface="+mn-cs"/>
              </a:defRPr>
            </a:lvl9pPr>
          </a:lstStyle>
          <a:p>
            <a:pPr>
              <a:defRPr/>
            </a:pPr>
            <a:fld id="{B9CB4B00-C64E-49AC-82BA-7A2C216F2E56}" type="slidenum">
              <a:rPr lang="ja-JP" altLang="en-US" smtClean="0"/>
              <a:pPr>
                <a:defRPr/>
              </a:pPr>
              <a:t>8</a:t>
            </a:fld>
            <a:endParaRPr lang="ja-JP" altLang="en-US" dirty="0"/>
          </a:p>
        </p:txBody>
      </p:sp>
      <p:sp>
        <p:nvSpPr>
          <p:cNvPr id="3" name="テキスト ボックス 2">
            <a:extLst>
              <a:ext uri="{FF2B5EF4-FFF2-40B4-BE49-F238E27FC236}">
                <a16:creationId xmlns:a16="http://schemas.microsoft.com/office/drawing/2014/main" id="{A76459E3-1F6B-4BEF-E892-69E81CF350A6}"/>
              </a:ext>
            </a:extLst>
          </p:cNvPr>
          <p:cNvSpPr txBox="1"/>
          <p:nvPr/>
        </p:nvSpPr>
        <p:spPr bwMode="auto">
          <a:xfrm>
            <a:off x="977737" y="1188867"/>
            <a:ext cx="9973394" cy="501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0" tIns="0" rIns="0" bIns="0" rtlCol="0">
            <a:spAutoFit/>
          </a:bodyPr>
          <a:lstStyle/>
          <a:p>
            <a:pPr marL="288000" indent="-288000" algn="just">
              <a:lnSpc>
                <a:spcPct val="120000"/>
              </a:lnSpc>
              <a:spcBef>
                <a:spcPts val="1000"/>
              </a:spcBef>
              <a:buClr>
                <a:srgbClr val="1F497D"/>
              </a:buClr>
              <a:buSzPct val="80000"/>
            </a:pPr>
            <a:r>
              <a:rPr lang="ja-JP" altLang="en-US" sz="2400" dirty="0">
                <a:solidFill>
                  <a:prstClr val="black"/>
                </a:solidFill>
                <a:latin typeface="+mn-ea"/>
                <a:ea typeface="+mn-ea"/>
              </a:rPr>
              <a:t>人工乾燥時の割れ、ねじれ抑制の観点から、</a:t>
            </a:r>
            <a:r>
              <a:rPr lang="en-US" altLang="ja-JP" sz="2400" dirty="0">
                <a:solidFill>
                  <a:prstClr val="black"/>
                </a:solidFill>
                <a:latin typeface="+mn-ea"/>
                <a:ea typeface="+mn-ea"/>
              </a:rPr>
              <a:t>KD</a:t>
            </a:r>
            <a:r>
              <a:rPr lang="ja-JP" altLang="en-US" sz="2400" dirty="0">
                <a:solidFill>
                  <a:prstClr val="black"/>
                </a:solidFill>
                <a:latin typeface="+mn-ea"/>
                <a:ea typeface="+mn-ea"/>
              </a:rPr>
              <a:t>羽柄材生産においては心を外した木取りが有効である。</a:t>
            </a:r>
          </a:p>
          <a:p>
            <a:pPr marL="288000" indent="-288000" algn="just">
              <a:lnSpc>
                <a:spcPct val="120000"/>
              </a:lnSpc>
              <a:spcBef>
                <a:spcPts val="1000"/>
              </a:spcBef>
              <a:buClr>
                <a:srgbClr val="1F497D"/>
              </a:buClr>
              <a:buSzPct val="80000"/>
            </a:pPr>
            <a:endParaRPr lang="en-US" altLang="ja-JP" sz="2400" dirty="0">
              <a:solidFill>
                <a:prstClr val="black"/>
              </a:solidFill>
              <a:latin typeface="+mn-ea"/>
              <a:ea typeface="+mn-ea"/>
            </a:endParaRPr>
          </a:p>
          <a:p>
            <a:pPr marL="288000" indent="-288000" algn="just">
              <a:lnSpc>
                <a:spcPct val="120000"/>
              </a:lnSpc>
              <a:spcBef>
                <a:spcPts val="1000"/>
              </a:spcBef>
              <a:buClr>
                <a:srgbClr val="1F497D"/>
              </a:buClr>
              <a:buSzPct val="80000"/>
            </a:pPr>
            <a:r>
              <a:rPr lang="ja-JP" altLang="en-US" sz="2400" dirty="0">
                <a:solidFill>
                  <a:prstClr val="black"/>
                </a:solidFill>
                <a:latin typeface="+mn-ea"/>
                <a:ea typeface="+mn-ea"/>
              </a:rPr>
              <a:t>ただし、桟木や梱包材など未乾燥用途の製品を主体に生産する工場では、心を外す木取りが困難な場合が多い。</a:t>
            </a:r>
          </a:p>
          <a:p>
            <a:pPr marL="288000" indent="-288000" algn="just">
              <a:lnSpc>
                <a:spcPct val="120000"/>
              </a:lnSpc>
              <a:spcBef>
                <a:spcPts val="1000"/>
              </a:spcBef>
              <a:buClr>
                <a:srgbClr val="1F497D"/>
              </a:buClr>
              <a:buSzPct val="80000"/>
            </a:pPr>
            <a:endParaRPr lang="en-US" altLang="ja-JP" sz="2400" dirty="0">
              <a:solidFill>
                <a:prstClr val="black"/>
              </a:solidFill>
              <a:latin typeface="+mn-ea"/>
              <a:ea typeface="+mn-ea"/>
            </a:endParaRPr>
          </a:p>
          <a:p>
            <a:pPr marL="288000" indent="-288000" algn="just">
              <a:lnSpc>
                <a:spcPct val="120000"/>
              </a:lnSpc>
              <a:spcBef>
                <a:spcPts val="1000"/>
              </a:spcBef>
              <a:buClr>
                <a:srgbClr val="1F497D"/>
              </a:buClr>
              <a:buSzPct val="80000"/>
            </a:pPr>
            <a:r>
              <a:rPr lang="ja-JP" altLang="en-US" sz="2400" dirty="0">
                <a:solidFill>
                  <a:prstClr val="black"/>
                </a:solidFill>
                <a:latin typeface="+mn-ea"/>
                <a:ea typeface="+mn-ea"/>
              </a:rPr>
              <a:t>今後、トドマツ</a:t>
            </a:r>
            <a:r>
              <a:rPr lang="en-US" altLang="ja-JP" sz="2400" dirty="0">
                <a:solidFill>
                  <a:prstClr val="black"/>
                </a:solidFill>
                <a:latin typeface="+mn-ea"/>
                <a:ea typeface="+mn-ea"/>
              </a:rPr>
              <a:t>KD</a:t>
            </a:r>
            <a:r>
              <a:rPr lang="ja-JP" altLang="en-US" sz="2400" dirty="0">
                <a:solidFill>
                  <a:prstClr val="black"/>
                </a:solidFill>
                <a:latin typeface="+mn-ea"/>
                <a:ea typeface="+mn-ea"/>
              </a:rPr>
              <a:t>建築材の供給力を高めていくには、こうした量産工場でも建築材を生産していく必要あり。</a:t>
            </a:r>
          </a:p>
          <a:p>
            <a:pPr marL="288000" indent="-288000" algn="just">
              <a:lnSpc>
                <a:spcPct val="120000"/>
              </a:lnSpc>
              <a:spcBef>
                <a:spcPts val="1000"/>
              </a:spcBef>
              <a:buClr>
                <a:srgbClr val="1F497D"/>
              </a:buClr>
              <a:buSzPct val="80000"/>
            </a:pPr>
            <a:r>
              <a:rPr lang="ja-JP" altLang="en-US" sz="2400" dirty="0">
                <a:solidFill>
                  <a:prstClr val="black"/>
                </a:solidFill>
                <a:latin typeface="+mn-ea"/>
                <a:ea typeface="+mn-ea"/>
              </a:rPr>
              <a:t>品質の確かな</a:t>
            </a:r>
            <a:r>
              <a:rPr lang="en-US" altLang="ja-JP" sz="2400" dirty="0">
                <a:solidFill>
                  <a:prstClr val="black"/>
                </a:solidFill>
                <a:latin typeface="+mn-ea"/>
                <a:ea typeface="+mn-ea"/>
              </a:rPr>
              <a:t>KD</a:t>
            </a:r>
            <a:r>
              <a:rPr lang="ja-JP" altLang="en-US" sz="2400" dirty="0">
                <a:solidFill>
                  <a:prstClr val="black"/>
                </a:solidFill>
                <a:latin typeface="+mn-ea"/>
                <a:ea typeface="+mn-ea"/>
              </a:rPr>
              <a:t>建築材を生産するためには、建築材生産に適した原木を用いることが望ましい。</a:t>
            </a:r>
            <a:endParaRPr lang="en-US" altLang="ja-JP" sz="2400" dirty="0">
              <a:solidFill>
                <a:prstClr val="black"/>
              </a:solidFill>
              <a:latin typeface="+mn-ea"/>
              <a:ea typeface="+mn-ea"/>
            </a:endParaRPr>
          </a:p>
        </p:txBody>
      </p:sp>
      <p:sp>
        <p:nvSpPr>
          <p:cNvPr id="8" name="矢印: 右 7">
            <a:extLst>
              <a:ext uri="{FF2B5EF4-FFF2-40B4-BE49-F238E27FC236}">
                <a16:creationId xmlns:a16="http://schemas.microsoft.com/office/drawing/2014/main" id="{39327F5B-7BEE-870F-F228-FF534517F59F}"/>
              </a:ext>
            </a:extLst>
          </p:cNvPr>
          <p:cNvSpPr>
            <a:spLocks noChangeAspect="1"/>
          </p:cNvSpPr>
          <p:nvPr/>
        </p:nvSpPr>
        <p:spPr>
          <a:xfrm rot="5400000">
            <a:off x="2130190" y="2083628"/>
            <a:ext cx="440269" cy="633351"/>
          </a:xfrm>
          <a:prstGeom prst="rightArrow">
            <a:avLst>
              <a:gd name="adj1" fmla="val 50000"/>
              <a:gd name="adj2" fmla="val 49154"/>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 name="矢印: 右 8">
            <a:extLst>
              <a:ext uri="{FF2B5EF4-FFF2-40B4-BE49-F238E27FC236}">
                <a16:creationId xmlns:a16="http://schemas.microsoft.com/office/drawing/2014/main" id="{D295DDEA-CA03-FD0E-FD0E-4090FDD08EFF}"/>
              </a:ext>
            </a:extLst>
          </p:cNvPr>
          <p:cNvSpPr>
            <a:spLocks noChangeAspect="1"/>
          </p:cNvSpPr>
          <p:nvPr/>
        </p:nvSpPr>
        <p:spPr>
          <a:xfrm rot="5400000">
            <a:off x="2130191" y="3734630"/>
            <a:ext cx="440267" cy="633351"/>
          </a:xfrm>
          <a:prstGeom prst="rightArrow">
            <a:avLst>
              <a:gd name="adj1" fmla="val 50000"/>
              <a:gd name="adj2" fmla="val 49154"/>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 name="四角形: 角を丸くする 9">
            <a:extLst>
              <a:ext uri="{FF2B5EF4-FFF2-40B4-BE49-F238E27FC236}">
                <a16:creationId xmlns:a16="http://schemas.microsoft.com/office/drawing/2014/main" id="{1CA4C989-AF6A-A963-D5A4-B23E52661412}"/>
              </a:ext>
            </a:extLst>
          </p:cNvPr>
          <p:cNvSpPr/>
          <p:nvPr/>
        </p:nvSpPr>
        <p:spPr>
          <a:xfrm>
            <a:off x="783167" y="5300133"/>
            <a:ext cx="10371666" cy="973667"/>
          </a:xfrm>
          <a:prstGeom prst="roundRect">
            <a:avLst/>
          </a:prstGeom>
          <a:noFill/>
          <a:ln w="317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741245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D2C89BF-6AE3-3AE3-3AAD-860D961E79CC}"/>
              </a:ext>
            </a:extLst>
          </p:cNvPr>
          <p:cNvSpPr/>
          <p:nvPr/>
        </p:nvSpPr>
        <p:spPr>
          <a:xfrm>
            <a:off x="228000" y="0"/>
            <a:ext cx="11736000" cy="72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0" tIns="0" rIns="36000" bIns="36000" anchor="ctr"/>
          <a:lstStyle/>
          <a:p>
            <a:pPr>
              <a:lnSpc>
                <a:spcPct val="100000"/>
              </a:lnSpc>
              <a:spcBef>
                <a:spcPct val="0"/>
              </a:spcBef>
              <a:buClrTx/>
              <a:buNone/>
              <a:defRPr/>
            </a:pPr>
            <a:r>
              <a:rPr lang="ja-JP" altLang="en-US" sz="2800" dirty="0">
                <a:solidFill>
                  <a:srgbClr val="FFFFFF"/>
                </a:solidFill>
                <a:latin typeface="Arial" panose="020B0604020202020204"/>
                <a:ea typeface="ＭＳ Ｐゴシック" panose="020B0600070205080204" pitchFamily="50" charset="-128"/>
              </a:rPr>
              <a:t>建築材向け原木選別の検討</a:t>
            </a:r>
            <a:endParaRPr lang="ja-JP" altLang="en-US" sz="2800" dirty="0">
              <a:solidFill>
                <a:srgbClr val="FFFFFF"/>
              </a:solidFill>
              <a:latin typeface="Arial"/>
              <a:ea typeface="ＭＳ Ｐゴシック"/>
            </a:endParaRPr>
          </a:p>
        </p:txBody>
      </p:sp>
      <p:sp>
        <p:nvSpPr>
          <p:cNvPr id="2" name="スライド番号プレースホルダー 1">
            <a:extLst>
              <a:ext uri="{FF2B5EF4-FFF2-40B4-BE49-F238E27FC236}">
                <a16:creationId xmlns:a16="http://schemas.microsoft.com/office/drawing/2014/main" id="{2C0C0136-F47E-E841-E066-174EFA84FBAF}"/>
              </a:ext>
            </a:extLst>
          </p:cNvPr>
          <p:cNvSpPr>
            <a:spLocks noGrp="1"/>
          </p:cNvSpPr>
          <p:nvPr>
            <p:ph type="sldNum" sz="quarter" idx="12"/>
          </p:nvPr>
        </p:nvSpPr>
        <p:spPr/>
        <p:txBody>
          <a:bodyPr/>
          <a:lstStyle/>
          <a:p>
            <a:pPr>
              <a:defRPr/>
            </a:pPr>
            <a:fld id="{B9CB4B00-C64E-49AC-82BA-7A2C216F2E56}" type="slidenum">
              <a:rPr lang="ja-JP" altLang="en-US" smtClean="0"/>
              <a:pPr>
                <a:defRPr/>
              </a:pPr>
              <a:t>9</a:t>
            </a:fld>
            <a:endParaRPr lang="ja-JP" altLang="en-US" dirty="0"/>
          </a:p>
        </p:txBody>
      </p:sp>
      <p:pic>
        <p:nvPicPr>
          <p:cNvPr id="69" name="図 68" descr="ゾウ, 座る, 小さい, 大きい が含まれている画像&#10;&#10;自動的に生成された説明">
            <a:extLst>
              <a:ext uri="{FF2B5EF4-FFF2-40B4-BE49-F238E27FC236}">
                <a16:creationId xmlns:a16="http://schemas.microsoft.com/office/drawing/2014/main" id="{59C62E3F-9330-3610-17B5-EBC304AA2B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284" y="2167275"/>
            <a:ext cx="2346208" cy="2268000"/>
          </a:xfrm>
          <a:prstGeom prst="rect">
            <a:avLst/>
          </a:prstGeom>
        </p:spPr>
      </p:pic>
      <p:pic>
        <p:nvPicPr>
          <p:cNvPr id="77" name="図 76" descr="木製, テーブル, 座る, 食品 が含まれている画像&#10;&#10;自動的に生成された説明">
            <a:extLst>
              <a:ext uri="{FF2B5EF4-FFF2-40B4-BE49-F238E27FC236}">
                <a16:creationId xmlns:a16="http://schemas.microsoft.com/office/drawing/2014/main" id="{4AA98EF4-A61B-F4E3-0676-376CC4557A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5031" y="2167275"/>
            <a:ext cx="1701000" cy="2268000"/>
          </a:xfrm>
          <a:prstGeom prst="rect">
            <a:avLst/>
          </a:prstGeom>
        </p:spPr>
      </p:pic>
      <p:pic>
        <p:nvPicPr>
          <p:cNvPr id="79" name="図 78" descr="人, グリーン, 男, 立つ が含まれている画像&#10;&#10;自動的に生成された説明">
            <a:extLst>
              <a:ext uri="{FF2B5EF4-FFF2-40B4-BE49-F238E27FC236}">
                <a16:creationId xmlns:a16="http://schemas.microsoft.com/office/drawing/2014/main" id="{F1376222-64D9-73D0-F375-C40A4AA045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2167275"/>
            <a:ext cx="1701000" cy="2268000"/>
          </a:xfrm>
          <a:prstGeom prst="rect">
            <a:avLst/>
          </a:prstGeom>
        </p:spPr>
      </p:pic>
      <p:sp>
        <p:nvSpPr>
          <p:cNvPr id="83" name="テキスト ボックス 82">
            <a:extLst>
              <a:ext uri="{FF2B5EF4-FFF2-40B4-BE49-F238E27FC236}">
                <a16:creationId xmlns:a16="http://schemas.microsoft.com/office/drawing/2014/main" id="{AEEA7684-1770-848F-EA72-6FA1601786DE}"/>
              </a:ext>
            </a:extLst>
          </p:cNvPr>
          <p:cNvSpPr txBox="1"/>
          <p:nvPr/>
        </p:nvSpPr>
        <p:spPr>
          <a:xfrm>
            <a:off x="764291" y="6352836"/>
            <a:ext cx="2150195" cy="349702"/>
          </a:xfrm>
          <a:prstGeom prst="rect">
            <a:avLst/>
          </a:prstGeom>
          <a:noFill/>
        </p:spPr>
        <p:txBody>
          <a:bodyPr wrap="none" lIns="36000" tIns="36000" rIns="36000" bIns="36000" rtlCol="0">
            <a:spAutoFit/>
          </a:bodyPr>
          <a:lstStyle/>
          <a:p>
            <a:pPr>
              <a:lnSpc>
                <a:spcPct val="100000"/>
              </a:lnSpc>
              <a:spcBef>
                <a:spcPts val="0"/>
              </a:spcBef>
              <a:buNone/>
            </a:pPr>
            <a:r>
              <a:rPr lang="ja-JP" altLang="en-US" sz="1800" dirty="0">
                <a:latin typeface="+mn-ea"/>
                <a:ea typeface="+mn-ea"/>
              </a:rPr>
              <a:t>原木側面の節の計測</a:t>
            </a:r>
          </a:p>
        </p:txBody>
      </p:sp>
      <p:sp>
        <p:nvSpPr>
          <p:cNvPr id="84" name="テキスト ボックス 83">
            <a:extLst>
              <a:ext uri="{FF2B5EF4-FFF2-40B4-BE49-F238E27FC236}">
                <a16:creationId xmlns:a16="http://schemas.microsoft.com/office/drawing/2014/main" id="{3699CCEB-B41F-14CA-5A56-0C5786715460}"/>
              </a:ext>
            </a:extLst>
          </p:cNvPr>
          <p:cNvSpPr txBox="1"/>
          <p:nvPr/>
        </p:nvSpPr>
        <p:spPr>
          <a:xfrm>
            <a:off x="4779504" y="4436413"/>
            <a:ext cx="2611860" cy="349702"/>
          </a:xfrm>
          <a:prstGeom prst="rect">
            <a:avLst/>
          </a:prstGeom>
          <a:noFill/>
        </p:spPr>
        <p:txBody>
          <a:bodyPr wrap="none" lIns="36000" tIns="36000" rIns="36000" bIns="36000" rtlCol="0">
            <a:spAutoFit/>
          </a:bodyPr>
          <a:lstStyle/>
          <a:p>
            <a:pPr>
              <a:lnSpc>
                <a:spcPct val="100000"/>
              </a:lnSpc>
              <a:spcBef>
                <a:spcPts val="0"/>
              </a:spcBef>
              <a:buNone/>
            </a:pPr>
            <a:r>
              <a:rPr lang="ja-JP" altLang="en-US" sz="1800" dirty="0">
                <a:latin typeface="+mn-ea"/>
                <a:ea typeface="+mn-ea"/>
              </a:rPr>
              <a:t>羽柄材（間柱）の製材試験</a:t>
            </a:r>
          </a:p>
        </p:txBody>
      </p:sp>
      <p:sp>
        <p:nvSpPr>
          <p:cNvPr id="85" name="テキスト ボックス 84">
            <a:extLst>
              <a:ext uri="{FF2B5EF4-FFF2-40B4-BE49-F238E27FC236}">
                <a16:creationId xmlns:a16="http://schemas.microsoft.com/office/drawing/2014/main" id="{C16ECCBC-F64A-F032-CD08-AEC7853F52EE}"/>
              </a:ext>
            </a:extLst>
          </p:cNvPr>
          <p:cNvSpPr txBox="1"/>
          <p:nvPr/>
        </p:nvSpPr>
        <p:spPr>
          <a:xfrm>
            <a:off x="8596936" y="4438187"/>
            <a:ext cx="3475879" cy="349702"/>
          </a:xfrm>
          <a:prstGeom prst="rect">
            <a:avLst/>
          </a:prstGeom>
          <a:noFill/>
        </p:spPr>
        <p:txBody>
          <a:bodyPr wrap="none" lIns="36000" tIns="36000" rIns="36000" bIns="36000" rtlCol="0">
            <a:spAutoFit/>
          </a:bodyPr>
          <a:lstStyle/>
          <a:p>
            <a:pPr>
              <a:lnSpc>
                <a:spcPct val="100000"/>
              </a:lnSpc>
              <a:spcBef>
                <a:spcPts val="0"/>
              </a:spcBef>
              <a:buNone/>
            </a:pPr>
            <a:r>
              <a:rPr lang="ja-JP" altLang="en-US" sz="1800" dirty="0">
                <a:latin typeface="+mn-ea"/>
                <a:ea typeface="+mn-ea"/>
              </a:rPr>
              <a:t>人工乾燥（</a:t>
            </a:r>
            <a:r>
              <a:rPr lang="en-US" altLang="ja-JP" sz="1800" dirty="0">
                <a:latin typeface="+mn-ea"/>
                <a:ea typeface="+mn-ea"/>
              </a:rPr>
              <a:t>KD</a:t>
            </a:r>
            <a:r>
              <a:rPr lang="ja-JP" altLang="en-US" sz="1800" dirty="0">
                <a:latin typeface="+mn-ea"/>
                <a:ea typeface="+mn-ea"/>
              </a:rPr>
              <a:t>）後の形状・等級調査</a:t>
            </a:r>
          </a:p>
        </p:txBody>
      </p:sp>
      <p:sp>
        <p:nvSpPr>
          <p:cNvPr id="4" name="テキスト ボックス 3">
            <a:extLst>
              <a:ext uri="{FF2B5EF4-FFF2-40B4-BE49-F238E27FC236}">
                <a16:creationId xmlns:a16="http://schemas.microsoft.com/office/drawing/2014/main" id="{4E83A1ED-B504-49F6-32E3-E49A628728D8}"/>
              </a:ext>
            </a:extLst>
          </p:cNvPr>
          <p:cNvSpPr txBox="1"/>
          <p:nvPr/>
        </p:nvSpPr>
        <p:spPr>
          <a:xfrm>
            <a:off x="705090" y="1389920"/>
            <a:ext cx="6033269" cy="45260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144000" tIns="108000" rIns="108000" bIns="72000" rtlCol="0">
            <a:spAutoFit/>
          </a:bodyPr>
          <a:lstStyle/>
          <a:p>
            <a:pPr>
              <a:buNone/>
            </a:pPr>
            <a:r>
              <a:rPr lang="ja-JP" altLang="en-US" sz="2200" dirty="0">
                <a:latin typeface="+mn-ea"/>
              </a:rPr>
              <a:t>原木の品質と得られる製材の品質の関係の調査</a:t>
            </a:r>
            <a:endParaRPr lang="en-US" altLang="ja-JP" sz="2200" dirty="0">
              <a:latin typeface="+mn-ea"/>
            </a:endParaRPr>
          </a:p>
        </p:txBody>
      </p:sp>
      <p:sp>
        <p:nvSpPr>
          <p:cNvPr id="5" name="テキスト ボックス 4">
            <a:extLst>
              <a:ext uri="{FF2B5EF4-FFF2-40B4-BE49-F238E27FC236}">
                <a16:creationId xmlns:a16="http://schemas.microsoft.com/office/drawing/2014/main" id="{517D44DA-2B09-1F00-E01E-3EBC548F1920}"/>
              </a:ext>
            </a:extLst>
          </p:cNvPr>
          <p:cNvSpPr txBox="1"/>
          <p:nvPr/>
        </p:nvSpPr>
        <p:spPr>
          <a:xfrm>
            <a:off x="6830476" y="1407203"/>
            <a:ext cx="2047603" cy="411257"/>
          </a:xfrm>
          <a:prstGeom prst="rect">
            <a:avLst/>
          </a:prstGeom>
          <a:noFill/>
        </p:spPr>
        <p:txBody>
          <a:bodyPr wrap="none" lIns="36000" tIns="36000" rIns="36000" bIns="36000" rtlCol="0">
            <a:spAutoFit/>
          </a:bodyPr>
          <a:lstStyle/>
          <a:p>
            <a:pPr>
              <a:lnSpc>
                <a:spcPct val="100000"/>
              </a:lnSpc>
              <a:spcBef>
                <a:spcPts val="0"/>
              </a:spcBef>
              <a:buNone/>
            </a:pPr>
            <a:r>
              <a:rPr lang="ja-JP" altLang="en-US" sz="2200" dirty="0">
                <a:latin typeface="+mn-ea"/>
                <a:ea typeface="+mn-ea"/>
              </a:rPr>
              <a:t>（今年度実施中）</a:t>
            </a:r>
          </a:p>
        </p:txBody>
      </p:sp>
      <p:pic>
        <p:nvPicPr>
          <p:cNvPr id="9" name="図 8" descr="自然, ブルー, サーフィン, 水 が含まれている画像&#10;&#10;自動的に生成された説明">
            <a:extLst>
              <a:ext uri="{FF2B5EF4-FFF2-40B4-BE49-F238E27FC236}">
                <a16:creationId xmlns:a16="http://schemas.microsoft.com/office/drawing/2014/main" id="{23BE6B1B-619F-9BA0-ED01-20A01766FD2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605"/>
          <a:stretch/>
        </p:blipFill>
        <p:spPr>
          <a:xfrm>
            <a:off x="278504" y="4924630"/>
            <a:ext cx="3121768" cy="1428206"/>
          </a:xfrm>
          <a:prstGeom prst="rect">
            <a:avLst/>
          </a:prstGeom>
        </p:spPr>
      </p:pic>
      <p:sp>
        <p:nvSpPr>
          <p:cNvPr id="10" name="楕円 9">
            <a:extLst>
              <a:ext uri="{FF2B5EF4-FFF2-40B4-BE49-F238E27FC236}">
                <a16:creationId xmlns:a16="http://schemas.microsoft.com/office/drawing/2014/main" id="{1EA849C7-B3A0-9869-8643-DF2885C4007E}"/>
              </a:ext>
            </a:extLst>
          </p:cNvPr>
          <p:cNvSpPr>
            <a:spLocks noChangeAspect="1"/>
          </p:cNvSpPr>
          <p:nvPr/>
        </p:nvSpPr>
        <p:spPr>
          <a:xfrm>
            <a:off x="2364444" y="5413601"/>
            <a:ext cx="252000" cy="252000"/>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A1110161-1E46-6195-D3C5-FE74207D1466}"/>
              </a:ext>
            </a:extLst>
          </p:cNvPr>
          <p:cNvSpPr>
            <a:spLocks noChangeAspect="1"/>
          </p:cNvSpPr>
          <p:nvPr/>
        </p:nvSpPr>
        <p:spPr>
          <a:xfrm>
            <a:off x="2945523" y="5161601"/>
            <a:ext cx="252000" cy="252000"/>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8F838BA2-7959-B2EE-AF73-CD0A701D2E07}"/>
              </a:ext>
            </a:extLst>
          </p:cNvPr>
          <p:cNvSpPr>
            <a:spLocks noChangeAspect="1"/>
          </p:cNvSpPr>
          <p:nvPr/>
        </p:nvSpPr>
        <p:spPr>
          <a:xfrm>
            <a:off x="404085" y="5837843"/>
            <a:ext cx="252000" cy="252000"/>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5CC4BB05-915D-22D5-114B-68062020BBF8}"/>
              </a:ext>
            </a:extLst>
          </p:cNvPr>
          <p:cNvSpPr>
            <a:spLocks noChangeAspect="1"/>
          </p:cNvSpPr>
          <p:nvPr/>
        </p:nvSpPr>
        <p:spPr>
          <a:xfrm>
            <a:off x="503378" y="5407930"/>
            <a:ext cx="252000" cy="252000"/>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E28E4930-DAAB-627A-3D7E-5B53D95FA6C5}"/>
              </a:ext>
            </a:extLst>
          </p:cNvPr>
          <p:cNvSpPr txBox="1"/>
          <p:nvPr/>
        </p:nvSpPr>
        <p:spPr>
          <a:xfrm>
            <a:off x="551091" y="4437171"/>
            <a:ext cx="2576594" cy="349702"/>
          </a:xfrm>
          <a:prstGeom prst="rect">
            <a:avLst/>
          </a:prstGeom>
          <a:noFill/>
        </p:spPr>
        <p:txBody>
          <a:bodyPr wrap="none" lIns="36000" tIns="36000" rIns="36000" bIns="36000" rtlCol="0">
            <a:spAutoFit/>
          </a:bodyPr>
          <a:lstStyle/>
          <a:p>
            <a:pPr>
              <a:lnSpc>
                <a:spcPct val="100000"/>
              </a:lnSpc>
              <a:spcBef>
                <a:spcPts val="0"/>
              </a:spcBef>
              <a:buNone/>
            </a:pPr>
            <a:r>
              <a:rPr lang="ja-JP" altLang="en-US" sz="1800" dirty="0">
                <a:latin typeface="+mn-ea"/>
                <a:ea typeface="+mn-ea"/>
              </a:rPr>
              <a:t>原木木口面のあての評価</a:t>
            </a:r>
          </a:p>
        </p:txBody>
      </p:sp>
      <p:sp>
        <p:nvSpPr>
          <p:cNvPr id="15" name="矢印: 右 14">
            <a:extLst>
              <a:ext uri="{FF2B5EF4-FFF2-40B4-BE49-F238E27FC236}">
                <a16:creationId xmlns:a16="http://schemas.microsoft.com/office/drawing/2014/main" id="{96D7FEE4-D88F-DD37-1F5B-8AC9A4257E0F}"/>
              </a:ext>
            </a:extLst>
          </p:cNvPr>
          <p:cNvSpPr>
            <a:spLocks noChangeAspect="1"/>
          </p:cNvSpPr>
          <p:nvPr/>
        </p:nvSpPr>
        <p:spPr>
          <a:xfrm>
            <a:off x="3400272" y="3391134"/>
            <a:ext cx="573324" cy="1047940"/>
          </a:xfrm>
          <a:prstGeom prst="rightArrow">
            <a:avLst>
              <a:gd name="adj1" fmla="val 50000"/>
              <a:gd name="adj2" fmla="val 49154"/>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6" name="矢印: 右 15">
            <a:extLst>
              <a:ext uri="{FF2B5EF4-FFF2-40B4-BE49-F238E27FC236}">
                <a16:creationId xmlns:a16="http://schemas.microsoft.com/office/drawing/2014/main" id="{D6F3486F-6D8A-5620-CCBF-B43A6AC6C3E3}"/>
              </a:ext>
            </a:extLst>
          </p:cNvPr>
          <p:cNvSpPr>
            <a:spLocks noChangeAspect="1"/>
          </p:cNvSpPr>
          <p:nvPr/>
        </p:nvSpPr>
        <p:spPr>
          <a:xfrm>
            <a:off x="8023612" y="3391134"/>
            <a:ext cx="573324" cy="1047940"/>
          </a:xfrm>
          <a:prstGeom prst="rightArrow">
            <a:avLst>
              <a:gd name="adj1" fmla="val 50000"/>
              <a:gd name="adj2" fmla="val 49154"/>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7" name="四角形: 角を丸くする 16">
            <a:extLst>
              <a:ext uri="{FF2B5EF4-FFF2-40B4-BE49-F238E27FC236}">
                <a16:creationId xmlns:a16="http://schemas.microsoft.com/office/drawing/2014/main" id="{09B99AC4-8704-A211-93AC-92D8AFACD013}"/>
              </a:ext>
            </a:extLst>
          </p:cNvPr>
          <p:cNvSpPr/>
          <p:nvPr/>
        </p:nvSpPr>
        <p:spPr>
          <a:xfrm>
            <a:off x="4093395" y="4898632"/>
            <a:ext cx="7595227" cy="1611302"/>
          </a:xfrm>
          <a:prstGeom prst="roundRect">
            <a:avLst>
              <a:gd name="adj" fmla="val 2679"/>
            </a:avLst>
          </a:prstGeom>
          <a:solidFill>
            <a:schemeClr val="accent3">
              <a:lumMod val="40000"/>
              <a:lumOff val="60000"/>
            </a:schemeClr>
          </a:solidFill>
          <a:ln/>
        </p:spPr>
        <p:style>
          <a:lnRef idx="3">
            <a:schemeClr val="lt1"/>
          </a:lnRef>
          <a:fillRef idx="1">
            <a:schemeClr val="accent3"/>
          </a:fillRef>
          <a:effectRef idx="1">
            <a:schemeClr val="accent3"/>
          </a:effectRef>
          <a:fontRef idx="minor">
            <a:schemeClr val="lt1"/>
          </a:fontRef>
        </p:style>
        <p:txBody>
          <a:bodyPr wrap="square" lIns="108000" tIns="72000" rIns="108000" bIns="72000" rtlCol="0" anchor="t" anchorCtr="0">
            <a:spAutoFit/>
          </a:bodyPr>
          <a:lstStyle/>
          <a:p>
            <a:pPr marL="288000" indent="-288000" algn="just">
              <a:lnSpc>
                <a:spcPct val="120000"/>
              </a:lnSpc>
              <a:spcBef>
                <a:spcPts val="600"/>
              </a:spcBef>
              <a:buClr>
                <a:srgbClr val="1F497D"/>
              </a:buClr>
              <a:buSzPct val="80000"/>
            </a:pPr>
            <a:r>
              <a:rPr lang="ja-JP" altLang="en-US" sz="1800" dirty="0">
                <a:solidFill>
                  <a:prstClr val="black"/>
                </a:solidFill>
              </a:rPr>
              <a:t>対象原木は一般材 （極端に品質の悪いものはない）</a:t>
            </a:r>
            <a:endParaRPr lang="en-US" altLang="ja-JP" sz="1800" dirty="0">
              <a:solidFill>
                <a:prstClr val="black"/>
              </a:solidFill>
            </a:endParaRPr>
          </a:p>
          <a:p>
            <a:pPr marL="288000" indent="-288000" algn="just">
              <a:lnSpc>
                <a:spcPct val="120000"/>
              </a:lnSpc>
              <a:spcBef>
                <a:spcPts val="600"/>
              </a:spcBef>
              <a:buClr>
                <a:srgbClr val="1F497D"/>
              </a:buClr>
              <a:buSzPct val="80000"/>
            </a:pPr>
            <a:r>
              <a:rPr lang="ja-JP" altLang="en-US" sz="1800" dirty="0">
                <a:solidFill>
                  <a:prstClr val="black"/>
                </a:solidFill>
              </a:rPr>
              <a:t>原木の欠点は、側面の「節」、木口面の「あて」を測定</a:t>
            </a:r>
            <a:endParaRPr lang="en-US" altLang="ja-JP" sz="1800" dirty="0">
              <a:solidFill>
                <a:prstClr val="black"/>
              </a:solidFill>
            </a:endParaRPr>
          </a:p>
          <a:p>
            <a:pPr marL="288000" indent="-288000" algn="just">
              <a:lnSpc>
                <a:spcPct val="120000"/>
              </a:lnSpc>
              <a:spcBef>
                <a:spcPts val="600"/>
              </a:spcBef>
              <a:buClr>
                <a:srgbClr val="1F497D"/>
              </a:buClr>
              <a:buSzPct val="80000"/>
            </a:pPr>
            <a:r>
              <a:rPr lang="ja-JP" altLang="en-US" sz="1800" dirty="0">
                <a:solidFill>
                  <a:prstClr val="black"/>
                </a:solidFill>
              </a:rPr>
              <a:t>製材⇒乾燥⇒モルダー仕上げ後の間柱材の変形（ねじれ・曲り・反り）、</a:t>
            </a:r>
            <a:r>
              <a:rPr lang="en-US" altLang="ja-JP" sz="1800" dirty="0">
                <a:solidFill>
                  <a:prstClr val="black"/>
                </a:solidFill>
              </a:rPr>
              <a:t> </a:t>
            </a:r>
            <a:r>
              <a:rPr lang="ja-JP" altLang="en-US" sz="1800" dirty="0">
                <a:solidFill>
                  <a:prstClr val="black"/>
                </a:solidFill>
              </a:rPr>
              <a:t>割れ長さ等を測定</a:t>
            </a:r>
            <a:endParaRPr lang="en-US" altLang="ja-JP" sz="1800" dirty="0">
              <a:solidFill>
                <a:prstClr val="black"/>
              </a:solidFill>
            </a:endParaRPr>
          </a:p>
        </p:txBody>
      </p:sp>
      <p:sp>
        <p:nvSpPr>
          <p:cNvPr id="18" name="テキスト ボックス 17">
            <a:extLst>
              <a:ext uri="{FF2B5EF4-FFF2-40B4-BE49-F238E27FC236}">
                <a16:creationId xmlns:a16="http://schemas.microsoft.com/office/drawing/2014/main" id="{7B35F40D-FA78-A3A5-153A-287ACC72D558}"/>
              </a:ext>
            </a:extLst>
          </p:cNvPr>
          <p:cNvSpPr txBox="1"/>
          <p:nvPr/>
        </p:nvSpPr>
        <p:spPr>
          <a:xfrm>
            <a:off x="666284" y="818431"/>
            <a:ext cx="10378409" cy="411257"/>
          </a:xfrm>
          <a:prstGeom prst="rect">
            <a:avLst/>
          </a:prstGeom>
          <a:noFill/>
        </p:spPr>
        <p:txBody>
          <a:bodyPr wrap="none" lIns="36000" tIns="36000" rIns="36000" bIns="36000" rtlCol="0" anchor="ctr" anchorCtr="0">
            <a:spAutoFit/>
          </a:bodyPr>
          <a:lstStyle/>
          <a:p>
            <a:pPr>
              <a:lnSpc>
                <a:spcPct val="100000"/>
              </a:lnSpc>
              <a:spcBef>
                <a:spcPts val="0"/>
              </a:spcBef>
              <a:buNone/>
            </a:pPr>
            <a:r>
              <a:rPr lang="ja-JP" altLang="en-US" sz="2200" dirty="0">
                <a:latin typeface="+mn-ea"/>
                <a:ea typeface="+mn-ea"/>
              </a:rPr>
              <a:t>◆</a:t>
            </a:r>
            <a:r>
              <a:rPr lang="en-US" altLang="ja-JP" sz="2200" dirty="0">
                <a:latin typeface="+mn-ea"/>
                <a:ea typeface="+mn-ea"/>
              </a:rPr>
              <a:t> </a:t>
            </a:r>
            <a:r>
              <a:rPr lang="ja-JP" altLang="en-US" sz="2200" dirty="0">
                <a:latin typeface="+mn-ea"/>
                <a:ea typeface="+mn-ea"/>
              </a:rPr>
              <a:t>「一般材」を「建築材生産向け」と「従来の未乾燥用途向け」に仕分けする指標の検討</a:t>
            </a:r>
          </a:p>
        </p:txBody>
      </p:sp>
      <p:pic>
        <p:nvPicPr>
          <p:cNvPr id="20" name="図 19" descr="人, 屋内, 男, 女性 が含まれている画像&#10;&#10;自動的に生成された説明">
            <a:extLst>
              <a:ext uri="{FF2B5EF4-FFF2-40B4-BE49-F238E27FC236}">
                <a16:creationId xmlns:a16="http://schemas.microsoft.com/office/drawing/2014/main" id="{7E170126-D878-8A70-8D9F-36739A59F3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17376" y="2169482"/>
            <a:ext cx="3021057" cy="2265793"/>
          </a:xfrm>
          <a:prstGeom prst="rect">
            <a:avLst/>
          </a:prstGeom>
        </p:spPr>
      </p:pic>
    </p:spTree>
    <p:extLst>
      <p:ext uri="{BB962C8B-B14F-4D97-AF65-F5344CB8AC3E}">
        <p14:creationId xmlns:p14="http://schemas.microsoft.com/office/powerpoint/2010/main" val="33774890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SPゴシック - Aria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a:spPr>
      <a:bodyPr wrap="square" lIns="0" tIns="0" rIns="0" bIns="0">
        <a:spAutoFit/>
      </a:bodyPr>
      <a:lstStyle>
        <a:defPPr algn="ctr">
          <a:lnSpc>
            <a:spcPct val="100000"/>
          </a:lnSpc>
          <a:spcBef>
            <a:spcPct val="0"/>
          </a:spcBef>
          <a:buFontTx/>
          <a:buNone/>
          <a:defRPr sz="2000" dirty="0" smtClean="0">
            <a:latin typeface="Meiryo UI" panose="020B0604030504040204" pitchFamily="50" charset="-128"/>
            <a:ea typeface="Meiryo UI" panose="020B0604030504040204" pitchFamily="50" charset="-128"/>
          </a:defRPr>
        </a:defPPr>
      </a:lstStyle>
    </a:txDef>
  </a:objectDefaults>
  <a:extraClrSchemeLst/>
</a:theme>
</file>

<file path=ppt/theme/theme2.xml><?xml version="1.0" encoding="utf-8"?>
<a:theme xmlns:a="http://schemas.openxmlformats.org/drawingml/2006/main" name="クォータブル">
  <a:themeElements>
    <a:clrScheme name="クォータブル">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クォータブル">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クォータブル">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Override>
</file>

<file path=docProps/app.xml><?xml version="1.0" encoding="utf-8"?>
<Properties xmlns="http://schemas.openxmlformats.org/officeDocument/2006/extended-properties" xmlns:vt="http://schemas.openxmlformats.org/officeDocument/2006/docPropsVTypes">
  <Template>Level</Template>
  <TotalTime>55813</TotalTime>
  <Words>1282</Words>
  <Application>Microsoft Office PowerPoint</Application>
  <PresentationFormat>ワイド画面</PresentationFormat>
  <Paragraphs>184</Paragraphs>
  <Slides>12</Slides>
  <Notes>0</Notes>
  <HiddenSlides>0</HiddenSlides>
  <MMClips>0</MMClips>
  <ScaleCrop>false</ScaleCrop>
  <HeadingPairs>
    <vt:vector size="8" baseType="variant">
      <vt:variant>
        <vt:lpstr>使用されているフォント</vt:lpstr>
      </vt:variant>
      <vt:variant>
        <vt:i4>9</vt:i4>
      </vt:variant>
      <vt:variant>
        <vt:lpstr>テーマ</vt:lpstr>
      </vt:variant>
      <vt:variant>
        <vt:i4>2</vt:i4>
      </vt:variant>
      <vt:variant>
        <vt:lpstr>埋め込まれた OLE サーバー</vt:lpstr>
      </vt:variant>
      <vt:variant>
        <vt:i4>1</vt:i4>
      </vt:variant>
      <vt:variant>
        <vt:lpstr>スライド タイトル</vt:lpstr>
      </vt:variant>
      <vt:variant>
        <vt:i4>12</vt:i4>
      </vt:variant>
    </vt:vector>
  </HeadingPairs>
  <TitlesOfParts>
    <vt:vector size="24" baseType="lpstr">
      <vt:lpstr>HG丸ｺﾞｼｯｸM-PRO</vt:lpstr>
      <vt:lpstr>ＭＳ ゴシック</vt:lpstr>
      <vt:lpstr>Arial</vt:lpstr>
      <vt:lpstr>Calibri</vt:lpstr>
      <vt:lpstr>Century Gothic</vt:lpstr>
      <vt:lpstr>Times</vt:lpstr>
      <vt:lpstr>Verdana</vt:lpstr>
      <vt:lpstr>Wingdings</vt:lpstr>
      <vt:lpstr>Wingdings 2</vt:lpstr>
      <vt:lpstr>Office テーマ</vt:lpstr>
      <vt:lpstr>クォータブル</vt:lpstr>
      <vt:lpstr>ワークシート</vt:lpstr>
      <vt:lpstr>トドマツの建築材利用の課題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大橋　義德</dc:creator>
  <cp:lastModifiedBy>owner</cp:lastModifiedBy>
  <cp:revision>1292</cp:revision>
  <cp:lastPrinted>2023-03-13T02:06:37Z</cp:lastPrinted>
  <dcterms:created xsi:type="dcterms:W3CDTF">2002-12-24T00:43:55Z</dcterms:created>
  <dcterms:modified xsi:type="dcterms:W3CDTF">2024-03-06T00:34:30Z</dcterms:modified>
</cp:coreProperties>
</file>