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5" r:id="rId2"/>
    <p:sldId id="262" r:id="rId3"/>
    <p:sldId id="278" r:id="rId4"/>
    <p:sldId id="282" r:id="rId5"/>
    <p:sldId id="267" r:id="rId6"/>
    <p:sldId id="265" r:id="rId7"/>
    <p:sldId id="279" r:id="rId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msa27" initials="um" lastIdx="2" clrIdx="0">
    <p:extLst>
      <p:ext uri="{19B8F6BF-5375-455C-9EA6-DF929625EA0E}">
        <p15:presenceInfo xmlns:p15="http://schemas.microsoft.com/office/powerpoint/2012/main" userId="853708b051a1bbe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14" autoAdjust="0"/>
  </p:normalViewPr>
  <p:slideViewPr>
    <p:cSldViewPr snapToGrid="0">
      <p:cViewPr varScale="1">
        <p:scale>
          <a:sx n="104" d="100"/>
          <a:sy n="104" d="100"/>
        </p:scale>
        <p:origin x="756" y="114"/>
      </p:cViewPr>
      <p:guideLst/>
    </p:cSldViewPr>
  </p:slideViewPr>
  <p:notesTextViewPr>
    <p:cViewPr>
      <p:scale>
        <a:sx n="3" d="2"/>
        <a:sy n="3" d="2"/>
      </p:scale>
      <p:origin x="0" y="0"/>
    </p:cViewPr>
  </p:notesTextViewPr>
  <p:notesViewPr>
    <p:cSldViewPr snapToGrid="0">
      <p:cViewPr>
        <p:scale>
          <a:sx n="90" d="100"/>
          <a:sy n="90" d="100"/>
        </p:scale>
        <p:origin x="377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86850-5C43-451E-B089-A52263BCDF44}" type="datetimeFigureOut">
              <a:rPr kumimoji="1" lang="ja-JP" altLang="en-US" smtClean="0"/>
              <a:t>2024/3/6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4C897-32EE-40C3-8B97-BBAB4CC4592D}" type="slidenum">
              <a:rPr kumimoji="1" lang="ja-JP" altLang="en-US" smtClean="0"/>
              <a:t>‹#›</a:t>
            </a:fld>
            <a:endParaRPr kumimoji="1" lang="ja-JP" altLang="en-US"/>
          </a:p>
        </p:txBody>
      </p:sp>
    </p:spTree>
    <p:extLst>
      <p:ext uri="{BB962C8B-B14F-4D97-AF65-F5344CB8AC3E}">
        <p14:creationId xmlns:p14="http://schemas.microsoft.com/office/powerpoint/2010/main" val="4285496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そんな中、欧州材の入荷は</a:t>
            </a:r>
            <a:r>
              <a:rPr kumimoji="1" lang="en-US" altLang="ja-JP" dirty="0"/>
              <a:t>1990</a:t>
            </a:r>
            <a:r>
              <a:rPr kumimoji="1" lang="ja-JP" altLang="en-US" dirty="0"/>
              <a:t>年頃に秘かに始まった。当初は原木を輸入したが、ブルーステインの発生で失敗に終わっている。そんな折、乾燥材への対応が遅れていた日本国内や北米のスプルース製材メーカ、同じく北洋エゾを挽く国内外のメーカーも対応が遅く、ニーズに対して鈍感であった。</a:t>
            </a:r>
            <a:endParaRPr kumimoji="1" lang="en-US" altLang="ja-JP" dirty="0"/>
          </a:p>
          <a:p>
            <a:r>
              <a:rPr lang="ja-JP" altLang="en-US" dirty="0"/>
              <a:t>そこへ、乾燥技術の進んだ欧州の乾燥材が忽然と現れ、その品質の良さ、価格の安さは革命的でした。あっという間に日本市場を席巻し、ストラエンソ、</a:t>
            </a:r>
            <a:r>
              <a:rPr lang="en-US" altLang="ja-JP" dirty="0"/>
              <a:t>HS</a:t>
            </a:r>
            <a:r>
              <a:rPr lang="ja-JP" altLang="en-US" dirty="0"/>
              <a:t>ティンバー</a:t>
            </a:r>
            <a:r>
              <a:rPr lang="en-US" altLang="ja-JP" dirty="0"/>
              <a:t>､</a:t>
            </a:r>
            <a:r>
              <a:rPr lang="ja-JP" altLang="en-US" dirty="0"/>
              <a:t>ケイテレ等の巨大メーカーが台頭する事になった。</a:t>
            </a:r>
            <a:endParaRPr lang="en-US" altLang="ja-JP" dirty="0"/>
          </a:p>
          <a:p>
            <a:r>
              <a:rPr kumimoji="1" lang="ja-JP" altLang="en-US" dirty="0"/>
              <a:t>入荷当時の我々トドメーカーにとてホワイトウッドは死節の少なさ、乾燥技術の高さ、価格の安さ、どれをとっても敵わない物でした。</a:t>
            </a:r>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1</a:t>
            </a:fld>
            <a:endParaRPr kumimoji="1" lang="ja-JP" altLang="en-US"/>
          </a:p>
        </p:txBody>
      </p:sp>
    </p:spTree>
    <p:extLst>
      <p:ext uri="{BB962C8B-B14F-4D97-AF65-F5344CB8AC3E}">
        <p14:creationId xmlns:p14="http://schemas.microsoft.com/office/powerpoint/2010/main" val="271100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我々はそんな欧州のホワイトウッドに対抗し、生き残るべくコスト低減に取り組みました。その内の一つが</a:t>
            </a:r>
            <a:r>
              <a:rPr kumimoji="1" lang="en-US" altLang="ja-JP" dirty="0"/>
              <a:t>2003</a:t>
            </a:r>
            <a:r>
              <a:rPr kumimoji="1" lang="ja-JP" altLang="en-US" dirty="0"/>
              <a:t>年に導入したバイオマスボイラーでした。製材工場や加工工場から出る廃棄物を燃料にコストを削減に成功しました。</a:t>
            </a:r>
            <a:endParaRPr kumimoji="1" lang="en-US" altLang="ja-JP" dirty="0"/>
          </a:p>
          <a:p>
            <a:r>
              <a:rPr lang="en-US" altLang="ja-JP" dirty="0"/>
              <a:t>F</a:t>
            </a:r>
            <a:r>
              <a:rPr lang="ja-JP" altLang="en-US" dirty="0"/>
              <a:t>田爪は乾燥用歩付製材と生材用歩無し製材の両方を生産する事での混乱を防ぎ、乾燥用原料の増産による乾燥コスト低減させる為、乾燥材生産への一本化を決断し、生材の外注化を進めた事である。当時、部分的に挽いていた生材の生産の方が収益率が良かったので、後に繋がる大きな方向転換であった。</a:t>
            </a:r>
            <a:endParaRPr lang="en-US" altLang="ja-JP" dirty="0"/>
          </a:p>
          <a:p>
            <a:r>
              <a:rPr kumimoji="1" lang="ja-JP" altLang="en-US" dirty="0"/>
              <a:t>三つ目に当時大方はトドマツだったが、一部エゾマツ原木も入荷していた。生材ではエゾマツ指定が多かったが、乾燥する際はエゾ松の入皮が抜け節の原因となり、加工後ハネになる事が多かった。当然樹種も違い、乾燥具合も微妙に変わるの為、乾燥歩留まりの向上、ハネ率の低減にトドマツの一本化を決断した。当時、エゾマツ</a:t>
            </a:r>
            <a:r>
              <a:rPr lang="ja-JP" altLang="en-US" dirty="0"/>
              <a:t>原木は人気が有ったので、原木で販売する事に問題は無かった。</a:t>
            </a:r>
            <a:endParaRPr lang="en-US" altLang="ja-JP" dirty="0"/>
          </a:p>
          <a:p>
            <a:r>
              <a:rPr kumimoji="1" lang="ja-JP" altLang="en-US" dirty="0"/>
              <a:t>四つ目はプレーナー加工コスト削減に高速モルダーを導入した事。</a:t>
            </a:r>
            <a:endParaRPr kumimoji="1" lang="en-US" altLang="ja-JP" dirty="0"/>
          </a:p>
          <a:p>
            <a:r>
              <a:rPr lang="ja-JP" altLang="en-US" dirty="0"/>
              <a:t>最後の五つ目は運賃コスト削減にトレーラー一台当たり、限界の重量を積む事を考え、チップ工場の看貫で重量を計測し梱包の大きさを限界まで大きくした。</a:t>
            </a:r>
            <a:endParaRPr kumimoji="1" lang="ja-JP" altLang="en-US" dirty="0"/>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2</a:t>
            </a:fld>
            <a:endParaRPr kumimoji="1" lang="ja-JP" altLang="en-US"/>
          </a:p>
        </p:txBody>
      </p:sp>
    </p:spTree>
    <p:extLst>
      <p:ext uri="{BB962C8B-B14F-4D97-AF65-F5344CB8AC3E}">
        <p14:creationId xmlns:p14="http://schemas.microsoft.com/office/powerpoint/2010/main" val="32825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2,006</a:t>
            </a:r>
            <a:r>
              <a:rPr kumimoji="1" lang="ja-JP" altLang="en-US" dirty="0"/>
              <a:t>年に何が有ったか？この人が</a:t>
            </a:r>
            <a:r>
              <a:rPr kumimoji="1" lang="en-US" altLang="ja-JP" dirty="0"/>
              <a:t>2005</a:t>
            </a:r>
            <a:r>
              <a:rPr kumimoji="1" lang="ja-JP" altLang="en-US" dirty="0"/>
              <a:t>年イギリスのグレンイーグルスで開催されたサミットでイニシアチブを発揮するために日本が先頭に立って、違法伐採対策に取り組む事を表明、違法伐採の多い国としてインドネシアとロシアを名指しした。そして</a:t>
            </a:r>
            <a:r>
              <a:rPr kumimoji="1" lang="en-US" altLang="ja-JP" dirty="0"/>
              <a:t>2006</a:t>
            </a:r>
            <a:r>
              <a:rPr lang="ja-JP" altLang="en-US" dirty="0"/>
              <a:t>年に「木材・木材製品の合法性、持続可能性の証明にためのガイドライン」と言う無駄に長い法律を策定した。</a:t>
            </a:r>
            <a:endParaRPr lang="en-US" altLang="ja-JP" dirty="0"/>
          </a:p>
          <a:p>
            <a:r>
              <a:rPr kumimoji="1" lang="ja-JP" altLang="en-US" dirty="0"/>
              <a:t>そうした動きに呼応し、インドネシアはラワンの違法伐採を厳しく取り締まった所、日本向けラワン材の輸出が大幅に減少、続いてロシアが日本向け原木の輸出を禁止した為、日本国内ではラワン合板の供給難から今では当たり前になった針葉樹合板の生産が始まり、後に道内のカラマツやトドマツが移出される起源となった。又、ロシア北洋材に依存していた北陸地方や北海道の製材工場は原料を絶たれ撤退に追いやられる事になった。</a:t>
            </a:r>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3</a:t>
            </a:fld>
            <a:endParaRPr kumimoji="1" lang="ja-JP" altLang="en-US"/>
          </a:p>
        </p:txBody>
      </p:sp>
    </p:spTree>
    <p:extLst>
      <p:ext uri="{BB962C8B-B14F-4D97-AF65-F5344CB8AC3E}">
        <p14:creationId xmlns:p14="http://schemas.microsoft.com/office/powerpoint/2010/main" val="101406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2009</a:t>
            </a:r>
            <a:r>
              <a:rPr kumimoji="1" lang="ja-JP" altLang="en-US" dirty="0"/>
              <a:t>年から</a:t>
            </a:r>
            <a:r>
              <a:rPr kumimoji="1" lang="en-US" altLang="ja-JP" dirty="0"/>
              <a:t>2012</a:t>
            </a:r>
            <a:r>
              <a:rPr kumimoji="1" lang="ja-JP" altLang="en-US" dirty="0"/>
              <a:t>年は国産材にとって苦難の時代だった。何故なら、</a:t>
            </a:r>
            <a:r>
              <a:rPr kumimoji="1" lang="en-US" altLang="ja-JP" dirty="0"/>
              <a:t>1</a:t>
            </a:r>
            <a:r>
              <a:rPr kumimoji="1" lang="ja-JP" altLang="en-US" dirty="0"/>
              <a:t>ドル</a:t>
            </a:r>
            <a:r>
              <a:rPr kumimoji="1" lang="en-US" altLang="ja-JP" dirty="0"/>
              <a:t>100</a:t>
            </a:r>
            <a:r>
              <a:rPr kumimoji="1" lang="ja-JP" altLang="en-US" dirty="0"/>
              <a:t>円を切る超円高が続き、図の通り、ツーバイ材ではなんと最低</a:t>
            </a:r>
            <a:r>
              <a:rPr kumimoji="1" lang="en-US" altLang="ja-JP" dirty="0"/>
              <a:t>26500</a:t>
            </a:r>
            <a:r>
              <a:rPr kumimoji="1" lang="ja-JP" altLang="en-US" dirty="0"/>
              <a:t>円</a:t>
            </a:r>
            <a:r>
              <a:rPr kumimoji="1" lang="en-US" altLang="ja-JP" dirty="0"/>
              <a:t>/m³</a:t>
            </a:r>
            <a:r>
              <a:rPr kumimoji="1" lang="ja-JP" altLang="en-US" dirty="0"/>
              <a:t>まで下がった。ホワイトウッドは</a:t>
            </a:r>
            <a:r>
              <a:rPr kumimoji="1" lang="en-US" altLang="ja-JP" dirty="0"/>
              <a:t>35000</a:t>
            </a:r>
            <a:r>
              <a:rPr kumimoji="1" lang="ja-JP" altLang="en-US" dirty="0"/>
              <a:t>円</a:t>
            </a:r>
            <a:r>
              <a:rPr kumimoji="1" lang="en-US" altLang="ja-JP" dirty="0"/>
              <a:t>/m³</a:t>
            </a:r>
            <a:r>
              <a:rPr lang="ja-JP" altLang="en-US" dirty="0"/>
              <a:t>程度が最安値だった記憶である。</a:t>
            </a:r>
            <a:endParaRPr lang="en-US" altLang="ja-JP" dirty="0"/>
          </a:p>
          <a:p>
            <a:r>
              <a:rPr kumimoji="1" lang="ja-JP" altLang="en-US" dirty="0"/>
              <a:t>その当時の弊社製材工場の製材コストは生材の段階で</a:t>
            </a:r>
            <a:r>
              <a:rPr kumimoji="1" lang="en-US" altLang="ja-JP" dirty="0"/>
              <a:t>36000</a:t>
            </a:r>
            <a:r>
              <a:rPr kumimoji="1" lang="ja-JP" altLang="en-US" dirty="0"/>
              <a:t>円</a:t>
            </a:r>
            <a:r>
              <a:rPr kumimoji="1" lang="en-US" altLang="ja-JP" dirty="0"/>
              <a:t>/m³</a:t>
            </a:r>
            <a:r>
              <a:rPr kumimoji="1" lang="ja-JP" altLang="en-US" dirty="0"/>
              <a:t>程度で、乾燥プレーナー材のコストを加える以前で価格逆転していた。</a:t>
            </a:r>
            <a:endParaRPr kumimoji="1" lang="en-US" altLang="ja-JP" dirty="0"/>
          </a:p>
          <a:p>
            <a:r>
              <a:rPr lang="ja-JP" altLang="en-US" dirty="0"/>
              <a:t>正直、もう限界、製材工場なんて要らないと思う様になっていた。</a:t>
            </a:r>
            <a:endParaRPr kumimoji="1" lang="ja-JP" altLang="en-US" dirty="0"/>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4</a:t>
            </a:fld>
            <a:endParaRPr kumimoji="1" lang="ja-JP" altLang="en-US"/>
          </a:p>
        </p:txBody>
      </p:sp>
    </p:spTree>
    <p:extLst>
      <p:ext uri="{BB962C8B-B14F-4D97-AF65-F5344CB8AC3E}">
        <p14:creationId xmlns:p14="http://schemas.microsoft.com/office/powerpoint/2010/main" val="2788892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2019</a:t>
            </a:r>
            <a:r>
              <a:rPr kumimoji="1" lang="ja-JP" altLang="en-US" dirty="0"/>
              <a:t>年中国武漢市で新型コロナウィルスが発生し、</a:t>
            </a:r>
            <a:r>
              <a:rPr kumimoji="1" lang="en-US" altLang="ja-JP" dirty="0"/>
              <a:t>2020</a:t>
            </a:r>
            <a:r>
              <a:rPr kumimoji="1" lang="ja-JP" altLang="en-US" dirty="0"/>
              <a:t>年に相次ぐ死亡者、感染症者の増大に武漢市のロックダウンが実行されのは衝撃的でした。それから世界各国に新型コロナウィルスは瞬く間に広まり、</a:t>
            </a:r>
            <a:r>
              <a:rPr kumimoji="1" lang="en-US" altLang="ja-JP" dirty="0"/>
              <a:t>WHO</a:t>
            </a:r>
            <a:r>
              <a:rPr kumimoji="1" lang="ja-JP" altLang="en-US" dirty="0"/>
              <a:t>のテドロス事務局長はパンデミックを宣言、世界各地で感染者続出による製材工場の閉鎖が報告された。</a:t>
            </a:r>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5</a:t>
            </a:fld>
            <a:endParaRPr kumimoji="1" lang="ja-JP" altLang="en-US"/>
          </a:p>
        </p:txBody>
      </p:sp>
    </p:spTree>
    <p:extLst>
      <p:ext uri="{BB962C8B-B14F-4D97-AF65-F5344CB8AC3E}">
        <p14:creationId xmlns:p14="http://schemas.microsoft.com/office/powerpoint/2010/main" val="2872924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翌</a:t>
            </a:r>
            <a:r>
              <a:rPr kumimoji="1" lang="en-US" altLang="ja-JP" dirty="0"/>
              <a:t>2021</a:t>
            </a:r>
            <a:r>
              <a:rPr lang="ja-JP" altLang="en-US" dirty="0"/>
              <a:t>年</a:t>
            </a:r>
            <a:r>
              <a:rPr lang="en-US" altLang="ja-JP" dirty="0"/>
              <a:t>5</a:t>
            </a:r>
            <a:r>
              <a:rPr lang="ja-JP" altLang="en-US" dirty="0"/>
              <a:t>月、新型コロナウィルスによる工場閉鎖によるツーバイ材の将来的な供給不足と政府が景気対策に下げた金利が思った以上の住宅着工率の下支えをして、一挙に木材の不足に対する懸念が暴走し、前年対比で</a:t>
            </a:r>
            <a:r>
              <a:rPr lang="en-US" altLang="ja-JP" dirty="0"/>
              <a:t>4</a:t>
            </a:r>
            <a:r>
              <a:rPr lang="ja-JP" altLang="en-US" dirty="0"/>
              <a:t>倍にまで高騰した。いわゆるウドショックである。</a:t>
            </a:r>
            <a:endParaRPr lang="en-US" altLang="ja-JP" dirty="0"/>
          </a:p>
          <a:p>
            <a:r>
              <a:rPr lang="ja-JP" altLang="en-US" dirty="0"/>
              <a:t>更に不安を煽ったのがスエズ運河で座礁し、封鎖した</a:t>
            </a:r>
            <a:r>
              <a:rPr lang="en-US" altLang="ja-JP" dirty="0"/>
              <a:t>EVERGIVEN</a:t>
            </a:r>
            <a:r>
              <a:rPr lang="ja-JP" altLang="en-US" dirty="0"/>
              <a:t>の事故で以降のコンテナ船はアフリカ喜望峰周りへ変更、狂ったスケジュールは正常化するまで多くの時間を要したが、その間、釜山や上海などのハブ港にはコンテナ船が滞留し、荷上げされたコンテナは今や日本で積む荷物が無いのを理由に後回しとなり配船されず。大幅な納期遅れが続いた。在庫不足が欠品となり、住宅着工や竣工遅れとなりました。</a:t>
            </a:r>
            <a:endParaRPr lang="en-US" altLang="ja-JP" dirty="0"/>
          </a:p>
          <a:p>
            <a:r>
              <a:rPr kumimoji="1" lang="ja-JP" altLang="en-US" dirty="0"/>
              <a:t>急激な現地挽きの高騰は人生初の輸入材より道産材が安くなった市場を体験させてくれました。</a:t>
            </a:r>
            <a:r>
              <a:rPr lang="ja-JP" altLang="en-US" dirty="0"/>
              <a:t>販売では苦労せずに売り上げが前年越えし、得意先には感謝され、夢の様な１年でした。</a:t>
            </a:r>
            <a:endParaRPr kumimoji="1" lang="ja-JP" altLang="en-US" dirty="0"/>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6</a:t>
            </a:fld>
            <a:endParaRPr kumimoji="1" lang="ja-JP" altLang="en-US"/>
          </a:p>
        </p:txBody>
      </p:sp>
    </p:spTree>
    <p:extLst>
      <p:ext uri="{BB962C8B-B14F-4D97-AF65-F5344CB8AC3E}">
        <p14:creationId xmlns:p14="http://schemas.microsoft.com/office/powerpoint/2010/main" val="1267991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ところが、</a:t>
            </a:r>
            <a:r>
              <a:rPr kumimoji="1" lang="en-US" altLang="ja-JP" dirty="0"/>
              <a:t>2022</a:t>
            </a:r>
            <a:r>
              <a:rPr kumimoji="1" lang="ja-JP" altLang="en-US" dirty="0"/>
              <a:t>年</a:t>
            </a:r>
            <a:r>
              <a:rPr kumimoji="1" lang="en-US" altLang="ja-JP" dirty="0"/>
              <a:t>2</a:t>
            </a:r>
            <a:r>
              <a:rPr kumimoji="1" lang="ja-JP" altLang="en-US" dirty="0"/>
              <a:t>月突如として、ロシアのウクライナ侵攻のニュースが飛ぼ込みました。このロシアのウクライナ侵攻に対し、欧州各国は経済制裁を始め、ロシアからの原木や製材の輸入得御禁止するとの情報にどの位の影響が出るか情報収集され、欧州メーカーの製品</a:t>
            </a:r>
            <a:r>
              <a:rPr kumimoji="1" lang="en-US" altLang="ja-JP" dirty="0"/>
              <a:t>30</a:t>
            </a:r>
            <a:r>
              <a:rPr kumimoji="1" lang="ja-JP" altLang="en-US" dirty="0"/>
              <a:t>％程度と見積もられ、日本の木材商社は慌てて、契約が履行されない事を予測し、我先と欧州の製材メーカーから高値で製品の補充契約をまとめました。ところが、欧州側も禁止期限の</a:t>
            </a:r>
            <a:r>
              <a:rPr kumimoji="1" lang="en-US" altLang="ja-JP" dirty="0"/>
              <a:t>6</a:t>
            </a:r>
            <a:r>
              <a:rPr kumimoji="1" lang="ja-JP" altLang="en-US" dirty="0"/>
              <a:t>月までに出来る限りロシアから購入を進め、更に欧米の木材市場低迷の余剰分を日本向け先物契約履行に回す等、ほとんどの契約が履行されり予測外の事態に陥りました。更には日本政府がロシアから輸入禁止にしたのが、何故か原木と合板用べニアのみで製材は含めれていなかった為、ロシアからは外貨欲しさにあらゆる送金ルートを駆使して製材の輸入が続きました。こうした事態になった背景に開戦直前に日本大手ハウスメーカーのロシア工場買収の巨額投資が締結されたからではとの憶測も流れました。</a:t>
            </a:r>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7</a:t>
            </a:fld>
            <a:endParaRPr kumimoji="1" lang="ja-JP" altLang="en-US"/>
          </a:p>
        </p:txBody>
      </p:sp>
    </p:spTree>
    <p:extLst>
      <p:ext uri="{BB962C8B-B14F-4D97-AF65-F5344CB8AC3E}">
        <p14:creationId xmlns:p14="http://schemas.microsoft.com/office/powerpoint/2010/main" val="241397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762B5C-A357-1C11-60B2-1FC5822D460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B8F7AC9-39C3-9CD3-377E-45B6EAECAB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F2657BA-2585-771B-6A51-6DB65BD6B959}"/>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207B8FCE-D800-ECF0-05BB-E4F0733F0EA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7AD7CD-926A-BAD6-EE37-CD7EEC90A82D}"/>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2315420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CF0B4E-A2DD-64C4-730F-C7AC8528642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C57E01B-20FA-5A40-59D8-43242E97A72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894D3AF-CB23-E8A0-3993-95EDD0D52B7F}"/>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B1B11FA4-AFFE-2E84-E9EB-F99898AA9E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1E524D6-6498-11B6-DE91-67021C29D624}"/>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3545575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6605DDD-93CF-177D-5DC3-0921A9B1633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88773B1-A618-5EBE-E02E-83D84FA2BD3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063D86E-A753-D01E-3BCF-65DFA131FAAB}"/>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C2FB08B1-BC05-6305-B520-AB555607BAF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EE4102B-A2AC-EE5D-A925-7700BF9C9BDD}"/>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3792806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9B3E1-B5B1-1164-D0FD-041FC557E1A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5A51CCF-3DD0-208D-B4A2-96D7639B0C9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B9EE6C-8EF3-2E3B-6E81-B0339DFF9250}"/>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F8A67B80-E7EB-25BF-5B20-89C69BB4427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B907EC-20AD-19BE-E746-87C2C50BD661}"/>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33495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0F4A02-1D34-B62C-7D12-C9FDA0110A8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B47211-1335-B66F-E95A-5FF6A32B89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5B156C3-33F5-F819-B2C8-27D119FB23CC}"/>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EF90F0F8-35A3-083F-DA70-002CFC8C58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C258C7-47CD-97B9-2E9D-3D4028851B90}"/>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542918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F8ADB7-F486-0827-A41C-92999817606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C41E81-8867-4D44-96D2-5DDA99A8D0E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6AAAA4E-F90D-F413-C4B9-2BE20BDA314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96EB597-F626-BEBC-B842-B18CEA0F9A3B}"/>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6" name="フッター プレースホルダー 5">
            <a:extLst>
              <a:ext uri="{FF2B5EF4-FFF2-40B4-BE49-F238E27FC236}">
                <a16:creationId xmlns:a16="http://schemas.microsoft.com/office/drawing/2014/main" id="{143C083B-F61F-C511-BEDC-922A333760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C3BF5C3-D758-ED3B-E551-9121AF588671}"/>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405806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35DE5E-E684-2E69-D4E1-219DA528B56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B876C6F-3E2E-8354-A075-8B741B93E4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72124EF-7F3E-8219-3A93-19712545DF3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696E35F-7552-B7F0-7401-FE99487094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CFFD9FD-0E0F-8519-E2A5-8412CA0B2FE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A501D18-89B8-C425-D9E4-6DB48CE40E8D}"/>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8" name="フッター プレースホルダー 7">
            <a:extLst>
              <a:ext uri="{FF2B5EF4-FFF2-40B4-BE49-F238E27FC236}">
                <a16:creationId xmlns:a16="http://schemas.microsoft.com/office/drawing/2014/main" id="{1A215276-DC9B-9908-4AD5-A84A8E26BD1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0971C3B-A2C3-6D16-36B6-9E55F261D8ED}"/>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652968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2AA089-C73D-C6C6-3FE2-5C713D26F9E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BE9AFED-B4FB-FD1C-45E0-119F64EEE683}"/>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4" name="フッター プレースホルダー 3">
            <a:extLst>
              <a:ext uri="{FF2B5EF4-FFF2-40B4-BE49-F238E27FC236}">
                <a16:creationId xmlns:a16="http://schemas.microsoft.com/office/drawing/2014/main" id="{E26AF4A3-5805-18D2-1C8B-75CD74B002C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96361F3-D8FE-9A57-11B0-0F5A35B02B96}"/>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64567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3CC631-F83A-12E3-B6FB-557DA402A3A0}"/>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3" name="フッター プレースホルダー 2">
            <a:extLst>
              <a:ext uri="{FF2B5EF4-FFF2-40B4-BE49-F238E27FC236}">
                <a16:creationId xmlns:a16="http://schemas.microsoft.com/office/drawing/2014/main" id="{0D25A231-F044-7233-2192-AAFD23ED04A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1173C27-870D-6DC6-E7C2-959575C8037A}"/>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35903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DEB94F-CEDF-F315-0BF6-CF35FC1CC4D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F18C98-47ED-0C48-AE48-1EBA883BEC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D46FDA8-F114-0CCD-C304-FCCC74829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46F8F0C-AD38-38E5-4BF9-0B8FDB9EA989}"/>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6" name="フッター プレースホルダー 5">
            <a:extLst>
              <a:ext uri="{FF2B5EF4-FFF2-40B4-BE49-F238E27FC236}">
                <a16:creationId xmlns:a16="http://schemas.microsoft.com/office/drawing/2014/main" id="{C0FD8C22-4E3E-447C-81F7-192C8142653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AA4CE2-D8E4-BD4F-06D9-E5F0AC2792B7}"/>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219474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ABE5A8-A8FE-2DC2-2705-2EAA673DB05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36A5D89-69B4-35A8-7BB2-04C23221C2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16832A8-FE57-E86F-4675-3DB5FAE5D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94BE11-151E-AF42-8B98-772549680543}"/>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6" name="フッター プレースホルダー 5">
            <a:extLst>
              <a:ext uri="{FF2B5EF4-FFF2-40B4-BE49-F238E27FC236}">
                <a16:creationId xmlns:a16="http://schemas.microsoft.com/office/drawing/2014/main" id="{042AD816-C0FB-D040-E6EC-CB13164FE3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458BB1D-9D29-81A0-0E6B-9ACA8F30447B}"/>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80221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5868630-E882-1DF9-90DD-AB50F22582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FEE86D1-BEE3-6759-66CE-5AC1CC86E0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4ECF368-BB16-729D-46C7-C68546F299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95BF757C-F435-A51D-4FD2-7D89E96F42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9BAABC2-453E-A6E1-3919-27ADE9D1FB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934367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2.jpe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2.jpe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7.png"/><Relationship Id="rId12"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1.wdp"/><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2.jpeg"/><Relationship Id="rId9" Type="http://schemas.openxmlformats.org/officeDocument/2006/relationships/image" Target="../media/image33.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74591-E906-61E4-7A69-F1787104AF61}"/>
            </a:ext>
          </a:extLst>
        </p:cNvPr>
        <p:cNvGrpSpPr/>
        <p:nvPr/>
      </p:nvGrpSpPr>
      <p:grpSpPr>
        <a:xfrm>
          <a:off x="0" y="0"/>
          <a:ext cx="0" cy="0"/>
          <a:chOff x="0" y="0"/>
          <a:chExt cx="0" cy="0"/>
        </a:xfrm>
      </p:grpSpPr>
      <p:pic>
        <p:nvPicPr>
          <p:cNvPr id="28" name="図 27">
            <a:extLst>
              <a:ext uri="{FF2B5EF4-FFF2-40B4-BE49-F238E27FC236}">
                <a16:creationId xmlns:a16="http://schemas.microsoft.com/office/drawing/2014/main" id="{130F2778-10FC-6B00-F208-D50899996954}"/>
              </a:ext>
            </a:extLst>
          </p:cNvPr>
          <p:cNvPicPr>
            <a:picLocks noChangeAspect="1"/>
          </p:cNvPicPr>
          <p:nvPr/>
        </p:nvPicPr>
        <p:blipFill rotWithShape="1">
          <a:blip r:embed="rId3">
            <a:extLst>
              <a:ext uri="{28A0092B-C50C-407E-A947-70E740481C1C}">
                <a14:useLocalDpi xmlns:a14="http://schemas.microsoft.com/office/drawing/2010/main" val="0"/>
              </a:ext>
            </a:extLst>
          </a:blip>
          <a:srcRect t="13117" b="16358"/>
          <a:stretch/>
        </p:blipFill>
        <p:spPr>
          <a:xfrm>
            <a:off x="0" y="773300"/>
            <a:ext cx="12209162" cy="6084700"/>
          </a:xfrm>
          <a:prstGeom prst="rect">
            <a:avLst/>
          </a:prstGeom>
        </p:spPr>
      </p:pic>
      <p:sp>
        <p:nvSpPr>
          <p:cNvPr id="6" name="正方形/長方形 5">
            <a:extLst>
              <a:ext uri="{FF2B5EF4-FFF2-40B4-BE49-F238E27FC236}">
                <a16:creationId xmlns:a16="http://schemas.microsoft.com/office/drawing/2014/main" id="{46447204-1A79-02B3-9F85-2F4A523081DF}"/>
              </a:ext>
            </a:extLst>
          </p:cNvPr>
          <p:cNvSpPr/>
          <p:nvPr/>
        </p:nvSpPr>
        <p:spPr>
          <a:xfrm>
            <a:off x="0" y="1"/>
            <a:ext cx="12192000" cy="763570"/>
          </a:xfrm>
          <a:prstGeom prst="rect">
            <a:avLst/>
          </a:pr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bg1"/>
                </a:solidFill>
                <a:latin typeface="ＭＳ Ｐゴシック" panose="020B0600070205080204" pitchFamily="50" charset="-128"/>
                <a:ea typeface="ＭＳ Ｐゴシック" panose="020B0600070205080204" pitchFamily="50" charset="-128"/>
              </a:rPr>
              <a:t>　そんな中、</a:t>
            </a:r>
            <a:r>
              <a:rPr lang="ja-JP" altLang="en-US" sz="3600" dirty="0">
                <a:solidFill>
                  <a:schemeClr val="bg1"/>
                </a:solidFill>
                <a:latin typeface="ＭＳ Ｐゴシック" panose="020B0600070205080204" pitchFamily="50" charset="-128"/>
                <a:ea typeface="ＭＳ Ｐゴシック" panose="020B0600070205080204" pitchFamily="50" charset="-128"/>
              </a:rPr>
              <a:t>欧州材の入荷は</a:t>
            </a:r>
            <a:r>
              <a:rPr kumimoji="1" lang="ja-JP" altLang="en-US" sz="3600" dirty="0">
                <a:solidFill>
                  <a:schemeClr val="bg1"/>
                </a:solidFill>
                <a:latin typeface="ＭＳ Ｐゴシック" panose="020B0600070205080204" pitchFamily="50" charset="-128"/>
                <a:ea typeface="ＭＳ Ｐゴシック" panose="020B0600070205080204" pitchFamily="50" charset="-128"/>
              </a:rPr>
              <a:t>１９９０年頃から着々と・・・</a:t>
            </a:r>
          </a:p>
        </p:txBody>
      </p:sp>
      <p:sp>
        <p:nvSpPr>
          <p:cNvPr id="9" name="フリーフォーム: 図形 8">
            <a:extLst>
              <a:ext uri="{FF2B5EF4-FFF2-40B4-BE49-F238E27FC236}">
                <a16:creationId xmlns:a16="http://schemas.microsoft.com/office/drawing/2014/main" id="{E11F18B2-A8E0-001B-2AF0-71353552D6B7}"/>
              </a:ext>
            </a:extLst>
          </p:cNvPr>
          <p:cNvSpPr/>
          <p:nvPr/>
        </p:nvSpPr>
        <p:spPr>
          <a:xfrm>
            <a:off x="340736" y="2785448"/>
            <a:ext cx="5087683" cy="1761707"/>
          </a:xfrm>
          <a:custGeom>
            <a:avLst/>
            <a:gdLst>
              <a:gd name="connsiteX0" fmla="*/ 691109 w 5087683"/>
              <a:gd name="connsiteY0" fmla="*/ 16475 h 1761707"/>
              <a:gd name="connsiteX1" fmla="*/ 556885 w 5087683"/>
              <a:gd name="connsiteY1" fmla="*/ 8086 h 1761707"/>
              <a:gd name="connsiteX2" fmla="*/ 456217 w 5087683"/>
              <a:gd name="connsiteY2" fmla="*/ 117143 h 1761707"/>
              <a:gd name="connsiteX3" fmla="*/ 363938 w 5087683"/>
              <a:gd name="connsiteY3" fmla="*/ 192644 h 1761707"/>
              <a:gd name="connsiteX4" fmla="*/ 154213 w 5087683"/>
              <a:gd name="connsiteY4" fmla="*/ 251367 h 1761707"/>
              <a:gd name="connsiteX5" fmla="*/ 11601 w 5087683"/>
              <a:gd name="connsiteY5" fmla="*/ 511425 h 1761707"/>
              <a:gd name="connsiteX6" fmla="*/ 19990 w 5087683"/>
              <a:gd name="connsiteY6" fmla="*/ 746317 h 1761707"/>
              <a:gd name="connsiteX7" fmla="*/ 112269 w 5087683"/>
              <a:gd name="connsiteY7" fmla="*/ 779873 h 1761707"/>
              <a:gd name="connsiteX8" fmla="*/ 464606 w 5087683"/>
              <a:gd name="connsiteY8" fmla="*/ 687594 h 1761707"/>
              <a:gd name="connsiteX9" fmla="*/ 716276 w 5087683"/>
              <a:gd name="connsiteY9" fmla="*/ 687594 h 1761707"/>
              <a:gd name="connsiteX10" fmla="*/ 833722 w 5087683"/>
              <a:gd name="connsiteY10" fmla="*/ 805040 h 1761707"/>
              <a:gd name="connsiteX11" fmla="*/ 1244782 w 5087683"/>
              <a:gd name="connsiteY11" fmla="*/ 838596 h 1761707"/>
              <a:gd name="connsiteX12" fmla="*/ 1454507 w 5087683"/>
              <a:gd name="connsiteY12" fmla="*/ 872152 h 1761707"/>
              <a:gd name="connsiteX13" fmla="*/ 1563564 w 5087683"/>
              <a:gd name="connsiteY13" fmla="*/ 1123822 h 1761707"/>
              <a:gd name="connsiteX14" fmla="*/ 1748122 w 5087683"/>
              <a:gd name="connsiteY14" fmla="*/ 1492937 h 1761707"/>
              <a:gd name="connsiteX15" fmla="*/ 1873957 w 5087683"/>
              <a:gd name="connsiteY15" fmla="*/ 1551660 h 1761707"/>
              <a:gd name="connsiteX16" fmla="*/ 2016569 w 5087683"/>
              <a:gd name="connsiteY16" fmla="*/ 1526493 h 1761707"/>
              <a:gd name="connsiteX17" fmla="*/ 2159182 w 5087683"/>
              <a:gd name="connsiteY17" fmla="*/ 1501326 h 1761707"/>
              <a:gd name="connsiteX18" fmla="*/ 2394074 w 5087683"/>
              <a:gd name="connsiteY18" fmla="*/ 1643939 h 1761707"/>
              <a:gd name="connsiteX19" fmla="*/ 3040026 w 5087683"/>
              <a:gd name="connsiteY19" fmla="*/ 1752996 h 1761707"/>
              <a:gd name="connsiteX20" fmla="*/ 3534977 w 5087683"/>
              <a:gd name="connsiteY20" fmla="*/ 1711051 h 1761707"/>
              <a:gd name="connsiteX21" fmla="*/ 3627256 w 5087683"/>
              <a:gd name="connsiteY21" fmla="*/ 1719440 h 1761707"/>
              <a:gd name="connsiteX22" fmla="*/ 3652423 w 5087683"/>
              <a:gd name="connsiteY22" fmla="*/ 1694273 h 1761707"/>
              <a:gd name="connsiteX23" fmla="*/ 3702757 w 5087683"/>
              <a:gd name="connsiteY23" fmla="*/ 1660717 h 1761707"/>
              <a:gd name="connsiteX24" fmla="*/ 3786647 w 5087683"/>
              <a:gd name="connsiteY24" fmla="*/ 1711051 h 1761707"/>
              <a:gd name="connsiteX25" fmla="*/ 3887314 w 5087683"/>
              <a:gd name="connsiteY25" fmla="*/ 1761385 h 1761707"/>
              <a:gd name="connsiteX26" fmla="*/ 4013149 w 5087683"/>
              <a:gd name="connsiteY26" fmla="*/ 1685884 h 1761707"/>
              <a:gd name="connsiteX27" fmla="*/ 4164151 w 5087683"/>
              <a:gd name="connsiteY27" fmla="*/ 1534882 h 1761707"/>
              <a:gd name="connsiteX28" fmla="*/ 4172540 w 5087683"/>
              <a:gd name="connsiteY28" fmla="*/ 1467770 h 1761707"/>
              <a:gd name="connsiteX29" fmla="*/ 4457766 w 5087683"/>
              <a:gd name="connsiteY29" fmla="*/ 1224490 h 1761707"/>
              <a:gd name="connsiteX30" fmla="*/ 4642324 w 5087683"/>
              <a:gd name="connsiteY30" fmla="*/ 1157378 h 1761707"/>
              <a:gd name="connsiteX31" fmla="*/ 5070162 w 5087683"/>
              <a:gd name="connsiteY31" fmla="*/ 805040 h 1761707"/>
              <a:gd name="connsiteX32" fmla="*/ 5011439 w 5087683"/>
              <a:gd name="connsiteY32" fmla="*/ 511425 h 1761707"/>
              <a:gd name="connsiteX33" fmla="*/ 5011439 w 5087683"/>
              <a:gd name="connsiteY33" fmla="*/ 511425 h 1761707"/>
              <a:gd name="connsiteX34" fmla="*/ 5011439 w 5087683"/>
              <a:gd name="connsiteY34" fmla="*/ 511425 h 1761707"/>
              <a:gd name="connsiteX35" fmla="*/ 5019828 w 5087683"/>
              <a:gd name="connsiteY35" fmla="*/ 528203 h 176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87683" h="1761707">
                <a:moveTo>
                  <a:pt x="691109" y="16475"/>
                </a:moveTo>
                <a:cubicBezTo>
                  <a:pt x="643571" y="3891"/>
                  <a:pt x="596034" y="-8692"/>
                  <a:pt x="556885" y="8086"/>
                </a:cubicBezTo>
                <a:cubicBezTo>
                  <a:pt x="517736" y="24864"/>
                  <a:pt x="488375" y="86383"/>
                  <a:pt x="456217" y="117143"/>
                </a:cubicBezTo>
                <a:cubicBezTo>
                  <a:pt x="424059" y="147903"/>
                  <a:pt x="414272" y="170273"/>
                  <a:pt x="363938" y="192644"/>
                </a:cubicBezTo>
                <a:cubicBezTo>
                  <a:pt x="313604" y="215015"/>
                  <a:pt x="212936" y="198237"/>
                  <a:pt x="154213" y="251367"/>
                </a:cubicBezTo>
                <a:cubicBezTo>
                  <a:pt x="95490" y="304497"/>
                  <a:pt x="33971" y="428933"/>
                  <a:pt x="11601" y="511425"/>
                </a:cubicBezTo>
                <a:cubicBezTo>
                  <a:pt x="-10769" y="593917"/>
                  <a:pt x="3212" y="701576"/>
                  <a:pt x="19990" y="746317"/>
                </a:cubicBezTo>
                <a:cubicBezTo>
                  <a:pt x="36768" y="791058"/>
                  <a:pt x="38166" y="789660"/>
                  <a:pt x="112269" y="779873"/>
                </a:cubicBezTo>
                <a:cubicBezTo>
                  <a:pt x="186372" y="770086"/>
                  <a:pt x="363938" y="702974"/>
                  <a:pt x="464606" y="687594"/>
                </a:cubicBezTo>
                <a:cubicBezTo>
                  <a:pt x="565274" y="672214"/>
                  <a:pt x="654757" y="668020"/>
                  <a:pt x="716276" y="687594"/>
                </a:cubicBezTo>
                <a:cubicBezTo>
                  <a:pt x="777795" y="707168"/>
                  <a:pt x="745638" y="779873"/>
                  <a:pt x="833722" y="805040"/>
                </a:cubicBezTo>
                <a:cubicBezTo>
                  <a:pt x="921806" y="830207"/>
                  <a:pt x="1141318" y="827411"/>
                  <a:pt x="1244782" y="838596"/>
                </a:cubicBezTo>
                <a:cubicBezTo>
                  <a:pt x="1348246" y="849781"/>
                  <a:pt x="1401377" y="824614"/>
                  <a:pt x="1454507" y="872152"/>
                </a:cubicBezTo>
                <a:cubicBezTo>
                  <a:pt x="1507637" y="919690"/>
                  <a:pt x="1514628" y="1020358"/>
                  <a:pt x="1563564" y="1123822"/>
                </a:cubicBezTo>
                <a:cubicBezTo>
                  <a:pt x="1612500" y="1227286"/>
                  <a:pt x="1696390" y="1421631"/>
                  <a:pt x="1748122" y="1492937"/>
                </a:cubicBezTo>
                <a:cubicBezTo>
                  <a:pt x="1799854" y="1564243"/>
                  <a:pt x="1829216" y="1546067"/>
                  <a:pt x="1873957" y="1551660"/>
                </a:cubicBezTo>
                <a:cubicBezTo>
                  <a:pt x="1918698" y="1557253"/>
                  <a:pt x="1969032" y="1534882"/>
                  <a:pt x="2016569" y="1526493"/>
                </a:cubicBezTo>
                <a:cubicBezTo>
                  <a:pt x="2064106" y="1518104"/>
                  <a:pt x="2096265" y="1481752"/>
                  <a:pt x="2159182" y="1501326"/>
                </a:cubicBezTo>
                <a:cubicBezTo>
                  <a:pt x="2222099" y="1520900"/>
                  <a:pt x="2247267" y="1601994"/>
                  <a:pt x="2394074" y="1643939"/>
                </a:cubicBezTo>
                <a:cubicBezTo>
                  <a:pt x="2540881" y="1685884"/>
                  <a:pt x="2849876" y="1741811"/>
                  <a:pt x="3040026" y="1752996"/>
                </a:cubicBezTo>
                <a:cubicBezTo>
                  <a:pt x="3230176" y="1764181"/>
                  <a:pt x="3437105" y="1716644"/>
                  <a:pt x="3534977" y="1711051"/>
                </a:cubicBezTo>
                <a:cubicBezTo>
                  <a:pt x="3632849" y="1705458"/>
                  <a:pt x="3627256" y="1719440"/>
                  <a:pt x="3627256" y="1719440"/>
                </a:cubicBezTo>
                <a:cubicBezTo>
                  <a:pt x="3646830" y="1716644"/>
                  <a:pt x="3639840" y="1704060"/>
                  <a:pt x="3652423" y="1694273"/>
                </a:cubicBezTo>
                <a:cubicBezTo>
                  <a:pt x="3665006" y="1684486"/>
                  <a:pt x="3680386" y="1657921"/>
                  <a:pt x="3702757" y="1660717"/>
                </a:cubicBezTo>
                <a:cubicBezTo>
                  <a:pt x="3725128" y="1663513"/>
                  <a:pt x="3755888" y="1694273"/>
                  <a:pt x="3786647" y="1711051"/>
                </a:cubicBezTo>
                <a:cubicBezTo>
                  <a:pt x="3817407" y="1727829"/>
                  <a:pt x="3849564" y="1765579"/>
                  <a:pt x="3887314" y="1761385"/>
                </a:cubicBezTo>
                <a:cubicBezTo>
                  <a:pt x="3925064" y="1757191"/>
                  <a:pt x="3967009" y="1723635"/>
                  <a:pt x="4013149" y="1685884"/>
                </a:cubicBezTo>
                <a:cubicBezTo>
                  <a:pt x="4059289" y="1648133"/>
                  <a:pt x="4137586" y="1571234"/>
                  <a:pt x="4164151" y="1534882"/>
                </a:cubicBezTo>
                <a:cubicBezTo>
                  <a:pt x="4190716" y="1498530"/>
                  <a:pt x="4123604" y="1519502"/>
                  <a:pt x="4172540" y="1467770"/>
                </a:cubicBezTo>
                <a:cubicBezTo>
                  <a:pt x="4221476" y="1416038"/>
                  <a:pt x="4379469" y="1276222"/>
                  <a:pt x="4457766" y="1224490"/>
                </a:cubicBezTo>
                <a:cubicBezTo>
                  <a:pt x="4536063" y="1172758"/>
                  <a:pt x="4540258" y="1227286"/>
                  <a:pt x="4642324" y="1157378"/>
                </a:cubicBezTo>
                <a:cubicBezTo>
                  <a:pt x="4744390" y="1087470"/>
                  <a:pt x="5008643" y="912699"/>
                  <a:pt x="5070162" y="805040"/>
                </a:cubicBezTo>
                <a:cubicBezTo>
                  <a:pt x="5131681" y="697381"/>
                  <a:pt x="5011439" y="511425"/>
                  <a:pt x="5011439" y="511425"/>
                </a:cubicBezTo>
                <a:lnTo>
                  <a:pt x="5011439" y="511425"/>
                </a:lnTo>
                <a:lnTo>
                  <a:pt x="5011439" y="511425"/>
                </a:lnTo>
                <a:lnTo>
                  <a:pt x="5019828" y="528203"/>
                </a:lnTo>
              </a:path>
            </a:pathLst>
          </a:custGeom>
          <a:noFill/>
          <a:ln w="38100">
            <a:solidFill>
              <a:srgbClr val="00B0F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DCEAE929-2D71-D1C2-D4FC-06DD944DFB31}"/>
              </a:ext>
            </a:extLst>
          </p:cNvPr>
          <p:cNvPicPr>
            <a:picLocks noChangeAspect="1"/>
          </p:cNvPicPr>
          <p:nvPr/>
        </p:nvPicPr>
        <p:blipFill>
          <a:blip r:embed="rId5"/>
          <a:stretch>
            <a:fillRect/>
          </a:stretch>
        </p:blipFill>
        <p:spPr>
          <a:xfrm>
            <a:off x="5997642" y="1958915"/>
            <a:ext cx="2160705" cy="2154495"/>
          </a:xfrm>
          <a:prstGeom prst="rect">
            <a:avLst/>
          </a:prstGeom>
        </p:spPr>
      </p:pic>
      <p:pic>
        <p:nvPicPr>
          <p:cNvPr id="23" name="図 22">
            <a:extLst>
              <a:ext uri="{FF2B5EF4-FFF2-40B4-BE49-F238E27FC236}">
                <a16:creationId xmlns:a16="http://schemas.microsoft.com/office/drawing/2014/main" id="{67360E3D-CACE-B319-B437-77C7223B9FC3}"/>
              </a:ext>
            </a:extLst>
          </p:cNvPr>
          <p:cNvPicPr>
            <a:picLocks noChangeAspect="1"/>
          </p:cNvPicPr>
          <p:nvPr/>
        </p:nvPicPr>
        <p:blipFill>
          <a:blip r:embed="rId6"/>
          <a:stretch>
            <a:fillRect/>
          </a:stretch>
        </p:blipFill>
        <p:spPr>
          <a:xfrm>
            <a:off x="4847605" y="4310671"/>
            <a:ext cx="2410798" cy="2232633"/>
          </a:xfrm>
          <a:prstGeom prst="rect">
            <a:avLst/>
          </a:prstGeom>
        </p:spPr>
      </p:pic>
      <p:pic>
        <p:nvPicPr>
          <p:cNvPr id="24" name="図 23">
            <a:extLst>
              <a:ext uri="{FF2B5EF4-FFF2-40B4-BE49-F238E27FC236}">
                <a16:creationId xmlns:a16="http://schemas.microsoft.com/office/drawing/2014/main" id="{8ACD309E-BE44-28B6-4C50-DF8E83FCE136}"/>
              </a:ext>
            </a:extLst>
          </p:cNvPr>
          <p:cNvPicPr>
            <a:picLocks noChangeAspect="1"/>
          </p:cNvPicPr>
          <p:nvPr/>
        </p:nvPicPr>
        <p:blipFill>
          <a:blip r:embed="rId7"/>
          <a:stretch>
            <a:fillRect/>
          </a:stretch>
        </p:blipFill>
        <p:spPr>
          <a:xfrm>
            <a:off x="558993" y="848077"/>
            <a:ext cx="5259496" cy="3379537"/>
          </a:xfrm>
          <a:prstGeom prst="rect">
            <a:avLst/>
          </a:prstGeom>
        </p:spPr>
      </p:pic>
      <p:pic>
        <p:nvPicPr>
          <p:cNvPr id="29" name="図 28">
            <a:extLst>
              <a:ext uri="{FF2B5EF4-FFF2-40B4-BE49-F238E27FC236}">
                <a16:creationId xmlns:a16="http://schemas.microsoft.com/office/drawing/2014/main" id="{00729335-E07B-FAF3-70AD-28186AA22E32}"/>
              </a:ext>
            </a:extLst>
          </p:cNvPr>
          <p:cNvPicPr>
            <a:picLocks noChangeAspect="1"/>
          </p:cNvPicPr>
          <p:nvPr/>
        </p:nvPicPr>
        <p:blipFill>
          <a:blip r:embed="rId8"/>
          <a:stretch>
            <a:fillRect/>
          </a:stretch>
        </p:blipFill>
        <p:spPr>
          <a:xfrm>
            <a:off x="8158832" y="2931836"/>
            <a:ext cx="3926164" cy="3926164"/>
          </a:xfrm>
          <a:prstGeom prst="rect">
            <a:avLst/>
          </a:prstGeom>
        </p:spPr>
      </p:pic>
      <p:sp>
        <p:nvSpPr>
          <p:cNvPr id="2" name="円: 塗りつぶしなし 1">
            <a:extLst>
              <a:ext uri="{FF2B5EF4-FFF2-40B4-BE49-F238E27FC236}">
                <a16:creationId xmlns:a16="http://schemas.microsoft.com/office/drawing/2014/main" id="{2A924EBC-8856-E28F-CAFA-94F0CF561EF7}"/>
              </a:ext>
            </a:extLst>
          </p:cNvPr>
          <p:cNvSpPr/>
          <p:nvPr/>
        </p:nvSpPr>
        <p:spPr>
          <a:xfrm>
            <a:off x="5248894" y="4536374"/>
            <a:ext cx="1686296" cy="1733798"/>
          </a:xfrm>
          <a:prstGeom prst="donu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 name="図 2">
            <a:extLst>
              <a:ext uri="{FF2B5EF4-FFF2-40B4-BE49-F238E27FC236}">
                <a16:creationId xmlns:a16="http://schemas.microsoft.com/office/drawing/2014/main" id="{BF4B8D1C-9FAA-0DA8-F02D-FCC255F48279}"/>
              </a:ext>
            </a:extLst>
          </p:cNvPr>
          <p:cNvPicPr>
            <a:picLocks noChangeAspect="1"/>
          </p:cNvPicPr>
          <p:nvPr/>
        </p:nvPicPr>
        <p:blipFill>
          <a:blip r:embed="rId9"/>
          <a:stretch>
            <a:fillRect/>
          </a:stretch>
        </p:blipFill>
        <p:spPr>
          <a:xfrm>
            <a:off x="6397770" y="2244072"/>
            <a:ext cx="1154937" cy="1243940"/>
          </a:xfrm>
          <a:prstGeom prst="rect">
            <a:avLst/>
          </a:prstGeom>
        </p:spPr>
      </p:pic>
    </p:spTree>
    <p:extLst>
      <p:ext uri="{BB962C8B-B14F-4D97-AF65-F5344CB8AC3E}">
        <p14:creationId xmlns:p14="http://schemas.microsoft.com/office/powerpoint/2010/main" val="31460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30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3500"/>
                            </p:stCondLst>
                            <p:childTnLst>
                              <p:par>
                                <p:cTn id="11" presetID="53" presetClass="entr" presetSubtype="16" fill="hold" nodeType="afterEffect">
                                  <p:stCondLst>
                                    <p:cond delay="2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6000"/>
                            </p:stCondLst>
                            <p:childTnLst>
                              <p:par>
                                <p:cTn id="17" presetID="53" presetClass="entr" presetSubtype="16" fill="hold" nodeType="afterEffect">
                                  <p:stCondLst>
                                    <p:cond delay="3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9500"/>
                            </p:stCondLst>
                            <p:childTnLst>
                              <p:par>
                                <p:cTn id="23" presetID="53" presetClass="entr" presetSubtype="16" fill="hold" grpId="0" nodeType="afterEffect">
                                  <p:stCondLst>
                                    <p:cond delay="200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par>
                          <p:cTn id="28" fill="hold">
                            <p:stCondLst>
                              <p:cond delay="12000"/>
                            </p:stCondLst>
                            <p:childTnLst>
                              <p:par>
                                <p:cTn id="29" presetID="53" presetClass="entr" presetSubtype="16" fill="hold" nodeType="afterEffect">
                                  <p:stCondLst>
                                    <p:cond delay="200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par>
                          <p:cTn id="34" fill="hold">
                            <p:stCondLst>
                              <p:cond delay="14500"/>
                            </p:stCondLst>
                            <p:childTnLst>
                              <p:par>
                                <p:cTn id="35" presetID="21" presetClass="entr" presetSubtype="1" fill="hold" nodeType="afterEffect">
                                  <p:stCondLst>
                                    <p:cond delay="10000"/>
                                  </p:stCondLst>
                                  <p:childTnLst>
                                    <p:set>
                                      <p:cBhvr>
                                        <p:cTn id="36" dur="1" fill="hold">
                                          <p:stCondLst>
                                            <p:cond delay="0"/>
                                          </p:stCondLst>
                                        </p:cTn>
                                        <p:tgtEl>
                                          <p:spTgt spid="29"/>
                                        </p:tgtEl>
                                        <p:attrNameLst>
                                          <p:attrName>style.visibility</p:attrName>
                                        </p:attrNameLst>
                                      </p:cBhvr>
                                      <p:to>
                                        <p:strVal val="visible"/>
                                      </p:to>
                                    </p:set>
                                    <p:animEffect transition="in" filter="wheel(1)">
                                      <p:cBhvr>
                                        <p:cTn id="3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DC3B2349-3A83-2777-752D-2EE0487BDD97}"/>
              </a:ext>
            </a:extLst>
          </p:cNvPr>
          <p:cNvPicPr>
            <a:picLocks noChangeAspect="1"/>
          </p:cNvPicPr>
          <p:nvPr/>
        </p:nvPicPr>
        <p:blipFill>
          <a:blip r:embed="rId3"/>
          <a:stretch>
            <a:fillRect/>
          </a:stretch>
        </p:blipFill>
        <p:spPr>
          <a:xfrm>
            <a:off x="0" y="778488"/>
            <a:ext cx="12192000" cy="6079512"/>
          </a:xfrm>
          <a:prstGeom prst="rect">
            <a:avLst/>
          </a:prstGeom>
        </p:spPr>
      </p:pic>
      <p:sp>
        <p:nvSpPr>
          <p:cNvPr id="3" name="正方形/長方形 2">
            <a:extLst>
              <a:ext uri="{FF2B5EF4-FFF2-40B4-BE49-F238E27FC236}">
                <a16:creationId xmlns:a16="http://schemas.microsoft.com/office/drawing/2014/main" id="{A0E456B5-A138-0E00-699C-879D267966A3}"/>
              </a:ext>
            </a:extLst>
          </p:cNvPr>
          <p:cNvSpPr/>
          <p:nvPr/>
        </p:nvSpPr>
        <p:spPr>
          <a:xfrm>
            <a:off x="0" y="0"/>
            <a:ext cx="12192000" cy="797667"/>
          </a:xfrm>
          <a:prstGeom prst="rect">
            <a:avLst/>
          </a:pr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a:solidFill>
                  <a:schemeClr val="bg1"/>
                </a:solidFill>
                <a:latin typeface="ＭＳ Ｐゴシック" panose="020B0600070205080204" pitchFamily="50" charset="-128"/>
                <a:ea typeface="ＭＳ Ｐゴシック" panose="020B0600070205080204" pitchFamily="50" charset="-128"/>
              </a:rPr>
              <a:t>　</a:t>
            </a:r>
            <a:r>
              <a:rPr lang="ja-JP" altLang="en-US" sz="3600">
                <a:solidFill>
                  <a:schemeClr val="bg1"/>
                </a:solidFill>
                <a:latin typeface="ＭＳ Ｐゴシック" panose="020B0600070205080204" pitchFamily="50" charset="-128"/>
                <a:ea typeface="ＭＳ Ｐゴシック" panose="020B0600070205080204" pitchFamily="50" charset="-128"/>
              </a:rPr>
              <a:t>２００３</a:t>
            </a:r>
            <a:r>
              <a:rPr kumimoji="1" lang="ja-JP" altLang="en-US" sz="3600">
                <a:solidFill>
                  <a:schemeClr val="bg1"/>
                </a:solidFill>
                <a:latin typeface="ＭＳ Ｐゴシック" panose="020B0600070205080204" pitchFamily="50" charset="-128"/>
                <a:ea typeface="ＭＳ Ｐゴシック" panose="020B0600070205080204" pitchFamily="50" charset="-128"/>
              </a:rPr>
              <a:t>年</a:t>
            </a:r>
            <a:endParaRPr kumimoji="1" lang="ja-JP" altLang="en-US" sz="3600" dirty="0">
              <a:solidFill>
                <a:schemeClr val="bg1"/>
              </a:solidFill>
              <a:latin typeface="ＭＳ Ｐゴシック" panose="020B0600070205080204" pitchFamily="50" charset="-128"/>
              <a:ea typeface="ＭＳ Ｐゴシック" panose="020B0600070205080204" pitchFamily="50" charset="-128"/>
            </a:endParaRPr>
          </a:p>
        </p:txBody>
      </p:sp>
      <p:sp>
        <p:nvSpPr>
          <p:cNvPr id="8" name="正方形/長方形 7">
            <a:extLst>
              <a:ext uri="{FF2B5EF4-FFF2-40B4-BE49-F238E27FC236}">
                <a16:creationId xmlns:a16="http://schemas.microsoft.com/office/drawing/2014/main" id="{5176055C-E2EE-82E5-4735-0C88F7A8A414}"/>
              </a:ext>
            </a:extLst>
          </p:cNvPr>
          <p:cNvSpPr/>
          <p:nvPr/>
        </p:nvSpPr>
        <p:spPr>
          <a:xfrm>
            <a:off x="481263" y="1925052"/>
            <a:ext cx="5491520" cy="7339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rPr>
              <a:t>①　バイオマスボイラーの導入</a:t>
            </a:r>
            <a:endParaRPr kumimoji="1" lang="en-US" altLang="ja-JP" sz="2400" b="1" dirty="0">
              <a:solidFill>
                <a:schemeClr val="tx1"/>
              </a:solidFill>
            </a:endParaRPr>
          </a:p>
          <a:p>
            <a:r>
              <a:rPr kumimoji="1" lang="ja-JP" altLang="en-US" sz="2400" b="1" dirty="0">
                <a:solidFill>
                  <a:schemeClr val="tx1"/>
                </a:solidFill>
              </a:rPr>
              <a:t>　→燃料コストの低減</a:t>
            </a:r>
          </a:p>
        </p:txBody>
      </p:sp>
      <p:sp>
        <p:nvSpPr>
          <p:cNvPr id="9" name="正方形/長方形 8">
            <a:extLst>
              <a:ext uri="{FF2B5EF4-FFF2-40B4-BE49-F238E27FC236}">
                <a16:creationId xmlns:a16="http://schemas.microsoft.com/office/drawing/2014/main" id="{1D5D3B08-47F9-9BF3-85CB-AABA396B5244}"/>
              </a:ext>
            </a:extLst>
          </p:cNvPr>
          <p:cNvSpPr/>
          <p:nvPr/>
        </p:nvSpPr>
        <p:spPr>
          <a:xfrm>
            <a:off x="477253" y="2907632"/>
            <a:ext cx="5514473" cy="779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rPr>
              <a:t>②　</a:t>
            </a:r>
            <a:r>
              <a:rPr kumimoji="1" lang="en-US" altLang="ja-JP" sz="2400" b="1" dirty="0">
                <a:solidFill>
                  <a:schemeClr val="tx1"/>
                </a:solidFill>
              </a:rPr>
              <a:t>KD</a:t>
            </a:r>
            <a:r>
              <a:rPr kumimoji="1" lang="ja-JP" altLang="en-US" sz="2400" b="1" dirty="0">
                <a:solidFill>
                  <a:schemeClr val="tx1"/>
                </a:solidFill>
              </a:rPr>
              <a:t>材生産への一本化</a:t>
            </a:r>
            <a:r>
              <a:rPr kumimoji="1" lang="en-US" altLang="ja-JP" sz="2400" b="1" dirty="0">
                <a:solidFill>
                  <a:schemeClr val="tx1"/>
                </a:solidFill>
              </a:rPr>
              <a:t>(</a:t>
            </a:r>
            <a:r>
              <a:rPr kumimoji="1" lang="ja-JP" altLang="en-US" sz="2400" b="1" dirty="0">
                <a:solidFill>
                  <a:schemeClr val="tx1"/>
                </a:solidFill>
              </a:rPr>
              <a:t>生材の外注</a:t>
            </a:r>
            <a:r>
              <a:rPr kumimoji="1" lang="en-US" altLang="ja-JP" sz="2400" b="1" dirty="0">
                <a:solidFill>
                  <a:schemeClr val="tx1"/>
                </a:solidFill>
              </a:rPr>
              <a:t>)</a:t>
            </a:r>
          </a:p>
          <a:p>
            <a:r>
              <a:rPr lang="ja-JP" altLang="en-US" sz="2400" b="1" dirty="0">
                <a:solidFill>
                  <a:schemeClr val="tx1"/>
                </a:solidFill>
              </a:rPr>
              <a:t>　→</a:t>
            </a:r>
            <a:r>
              <a:rPr kumimoji="1" lang="en-US" altLang="ja-JP" sz="2400" b="1" dirty="0">
                <a:solidFill>
                  <a:schemeClr val="tx1"/>
                </a:solidFill>
              </a:rPr>
              <a:t>KD</a:t>
            </a:r>
            <a:r>
              <a:rPr kumimoji="1" lang="ja-JP" altLang="en-US" sz="2400" b="1" dirty="0">
                <a:solidFill>
                  <a:schemeClr val="tx1"/>
                </a:solidFill>
              </a:rPr>
              <a:t>生産数量増で</a:t>
            </a:r>
            <a:r>
              <a:rPr lang="ja-JP" altLang="en-US" sz="2400" b="1" dirty="0">
                <a:solidFill>
                  <a:schemeClr val="tx1"/>
                </a:solidFill>
              </a:rPr>
              <a:t>乾燥</a:t>
            </a:r>
            <a:r>
              <a:rPr kumimoji="1" lang="ja-JP" altLang="en-US" sz="2400" b="1" dirty="0">
                <a:solidFill>
                  <a:schemeClr val="tx1"/>
                </a:solidFill>
              </a:rPr>
              <a:t>コスト削減</a:t>
            </a:r>
            <a:r>
              <a:rPr lang="ja-JP" altLang="en-US" sz="2400" b="1" dirty="0">
                <a:solidFill>
                  <a:schemeClr val="tx1"/>
                </a:solidFill>
              </a:rPr>
              <a:t>　</a:t>
            </a:r>
            <a:endParaRPr kumimoji="1" lang="ja-JP" altLang="en-US" sz="2400" b="1" dirty="0">
              <a:solidFill>
                <a:schemeClr val="tx1"/>
              </a:solidFill>
            </a:endParaRPr>
          </a:p>
        </p:txBody>
      </p:sp>
      <p:sp>
        <p:nvSpPr>
          <p:cNvPr id="10" name="正方形/長方形 9">
            <a:extLst>
              <a:ext uri="{FF2B5EF4-FFF2-40B4-BE49-F238E27FC236}">
                <a16:creationId xmlns:a16="http://schemas.microsoft.com/office/drawing/2014/main" id="{943C0811-BC5D-ECBA-A899-ADAFB0334A62}"/>
              </a:ext>
            </a:extLst>
          </p:cNvPr>
          <p:cNvSpPr/>
          <p:nvPr/>
        </p:nvSpPr>
        <p:spPr>
          <a:xfrm>
            <a:off x="4139461" y="4405945"/>
            <a:ext cx="7854744" cy="652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rPr>
              <a:t>③　トドマツ一本化→同一樹種による乾燥ハネ率低減</a:t>
            </a:r>
          </a:p>
        </p:txBody>
      </p:sp>
      <p:sp>
        <p:nvSpPr>
          <p:cNvPr id="11" name="正方形/長方形 10">
            <a:extLst>
              <a:ext uri="{FF2B5EF4-FFF2-40B4-BE49-F238E27FC236}">
                <a16:creationId xmlns:a16="http://schemas.microsoft.com/office/drawing/2014/main" id="{3C79E9BF-1B9D-6633-EEAA-D305007A138F}"/>
              </a:ext>
            </a:extLst>
          </p:cNvPr>
          <p:cNvSpPr/>
          <p:nvPr/>
        </p:nvSpPr>
        <p:spPr>
          <a:xfrm>
            <a:off x="4158916" y="5321712"/>
            <a:ext cx="7883927" cy="5927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rPr>
              <a:t>④　高速モルダーの導入→加工コスト低減</a:t>
            </a:r>
          </a:p>
        </p:txBody>
      </p:sp>
      <p:sp>
        <p:nvSpPr>
          <p:cNvPr id="12" name="正方形/長方形 11">
            <a:extLst>
              <a:ext uri="{FF2B5EF4-FFF2-40B4-BE49-F238E27FC236}">
                <a16:creationId xmlns:a16="http://schemas.microsoft.com/office/drawing/2014/main" id="{F573AABF-6698-2451-570C-6609EF076143}"/>
              </a:ext>
            </a:extLst>
          </p:cNvPr>
          <p:cNvSpPr/>
          <p:nvPr/>
        </p:nvSpPr>
        <p:spPr>
          <a:xfrm>
            <a:off x="4158916" y="6038404"/>
            <a:ext cx="7883927" cy="576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rPr>
              <a:t>➄　積載数量限界に梱包を変更→運送コストの低減</a:t>
            </a:r>
          </a:p>
        </p:txBody>
      </p:sp>
      <p:grpSp>
        <p:nvGrpSpPr>
          <p:cNvPr id="13" name="グループ化 12">
            <a:extLst>
              <a:ext uri="{FF2B5EF4-FFF2-40B4-BE49-F238E27FC236}">
                <a16:creationId xmlns:a16="http://schemas.microsoft.com/office/drawing/2014/main" id="{4DBC5495-B700-DDF2-A4B0-16509FD69F4E}"/>
              </a:ext>
            </a:extLst>
          </p:cNvPr>
          <p:cNvGrpSpPr/>
          <p:nvPr/>
        </p:nvGrpSpPr>
        <p:grpSpPr>
          <a:xfrm>
            <a:off x="6376737" y="772835"/>
            <a:ext cx="5815263" cy="3453063"/>
            <a:chOff x="6376737" y="733925"/>
            <a:chExt cx="5815263" cy="3453063"/>
          </a:xfrm>
        </p:grpSpPr>
        <p:pic>
          <p:nvPicPr>
            <p:cNvPr id="5" name="図 4">
              <a:extLst>
                <a:ext uri="{FF2B5EF4-FFF2-40B4-BE49-F238E27FC236}">
                  <a16:creationId xmlns:a16="http://schemas.microsoft.com/office/drawing/2014/main" id="{5134D1C6-59E4-DEBD-508F-4AEB4137E6C4}"/>
                </a:ext>
              </a:extLst>
            </p:cNvPr>
            <p:cNvPicPr>
              <a:picLocks noChangeAspect="1"/>
            </p:cNvPicPr>
            <p:nvPr/>
          </p:nvPicPr>
          <p:blipFill rotWithShape="1">
            <a:blip r:embed="rId5">
              <a:extLst>
                <a:ext uri="{28A0092B-C50C-407E-A947-70E740481C1C}">
                  <a14:useLocalDpi xmlns:a14="http://schemas.microsoft.com/office/drawing/2010/main" val="0"/>
                </a:ext>
              </a:extLst>
            </a:blip>
            <a:srcRect t="13717" b="6107"/>
            <a:stretch/>
          </p:blipFill>
          <p:spPr>
            <a:xfrm>
              <a:off x="6376737" y="733925"/>
              <a:ext cx="5815263" cy="3453063"/>
            </a:xfrm>
            <a:prstGeom prst="rect">
              <a:avLst/>
            </a:prstGeom>
          </p:spPr>
        </p:pic>
        <p:sp>
          <p:nvSpPr>
            <p:cNvPr id="2" name="正方形/長方形 1">
              <a:extLst>
                <a:ext uri="{FF2B5EF4-FFF2-40B4-BE49-F238E27FC236}">
                  <a16:creationId xmlns:a16="http://schemas.microsoft.com/office/drawing/2014/main" id="{6F353B92-41A5-7315-7690-4E5038306FA7}"/>
                </a:ext>
              </a:extLst>
            </p:cNvPr>
            <p:cNvSpPr/>
            <p:nvPr/>
          </p:nvSpPr>
          <p:spPr>
            <a:xfrm>
              <a:off x="6376737" y="745958"/>
              <a:ext cx="5815263" cy="601579"/>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bg1"/>
                  </a:solidFill>
                </a:rPr>
                <a:t>バイオマスボイラーの導入</a:t>
              </a:r>
            </a:p>
          </p:txBody>
        </p:sp>
      </p:grpSp>
      <p:pic>
        <p:nvPicPr>
          <p:cNvPr id="7" name="図 6">
            <a:extLst>
              <a:ext uri="{FF2B5EF4-FFF2-40B4-BE49-F238E27FC236}">
                <a16:creationId xmlns:a16="http://schemas.microsoft.com/office/drawing/2014/main" id="{401194B7-12B7-E4E8-7A60-B035CCF2DE27}"/>
              </a:ext>
            </a:extLst>
          </p:cNvPr>
          <p:cNvPicPr>
            <a:picLocks noChangeAspect="1"/>
          </p:cNvPicPr>
          <p:nvPr/>
        </p:nvPicPr>
        <p:blipFill rotWithShape="1">
          <a:blip r:embed="rId6"/>
          <a:srcRect b="6150"/>
          <a:stretch/>
        </p:blipFill>
        <p:spPr>
          <a:xfrm>
            <a:off x="0" y="4174958"/>
            <a:ext cx="3862137" cy="2683042"/>
          </a:xfrm>
          <a:prstGeom prst="rect">
            <a:avLst/>
          </a:prstGeom>
        </p:spPr>
      </p:pic>
      <p:sp>
        <p:nvSpPr>
          <p:cNvPr id="15" name="正方形/長方形 14">
            <a:extLst>
              <a:ext uri="{FF2B5EF4-FFF2-40B4-BE49-F238E27FC236}">
                <a16:creationId xmlns:a16="http://schemas.microsoft.com/office/drawing/2014/main" id="{E699A661-3E73-A666-C207-D1F5540FE144}"/>
              </a:ext>
            </a:extLst>
          </p:cNvPr>
          <p:cNvSpPr/>
          <p:nvPr/>
        </p:nvSpPr>
        <p:spPr>
          <a:xfrm>
            <a:off x="466927" y="1060315"/>
            <a:ext cx="5505855" cy="690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rPr>
              <a:t>コスト低減への取り組み</a:t>
            </a:r>
          </a:p>
        </p:txBody>
      </p:sp>
    </p:spTree>
    <p:extLst>
      <p:ext uri="{BB962C8B-B14F-4D97-AF65-F5344CB8AC3E}">
        <p14:creationId xmlns:p14="http://schemas.microsoft.com/office/powerpoint/2010/main" val="2936330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2500"/>
                            </p:stCondLst>
                            <p:childTnLst>
                              <p:par>
                                <p:cTn id="9" presetID="16" presetClass="entr" presetSubtype="21"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4000"/>
                            </p:stCondLst>
                            <p:childTnLst>
                              <p:par>
                                <p:cTn id="13" presetID="16" presetClass="entr" presetSubtype="21"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5500"/>
                            </p:stCondLst>
                            <p:childTnLst>
                              <p:par>
                                <p:cTn id="17" presetID="10" presetClass="entr" presetSubtype="0" fill="hold" grpId="0" nodeType="afterEffect">
                                  <p:stCondLst>
                                    <p:cond delay="6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2000"/>
                            </p:stCondLst>
                            <p:childTnLst>
                              <p:par>
                                <p:cTn id="21" presetID="10" presetClass="entr" presetSubtype="0" fill="hold" grpId="0" nodeType="afterEffect">
                                  <p:stCondLst>
                                    <p:cond delay="10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2500"/>
                            </p:stCondLst>
                            <p:childTnLst>
                              <p:par>
                                <p:cTn id="25" presetID="10" presetClass="entr" presetSubtype="0" fill="hold" grpId="0" nodeType="afterEffect">
                                  <p:stCondLst>
                                    <p:cond delay="10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3000"/>
                            </p:stCondLst>
                            <p:childTnLst>
                              <p:par>
                                <p:cTn id="29" presetID="10" presetClass="entr" presetSubtype="0" fill="hold" grpId="0" nodeType="afterEffect">
                                  <p:stCondLst>
                                    <p:cond delay="40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D9BF4-FA90-8868-88A6-7FF631714017}"/>
            </a:ext>
          </a:extLst>
        </p:cNvPr>
        <p:cNvGrpSpPr/>
        <p:nvPr/>
      </p:nvGrpSpPr>
      <p:grpSpPr>
        <a:xfrm>
          <a:off x="0" y="0"/>
          <a:ext cx="0" cy="0"/>
          <a:chOff x="0" y="0"/>
          <a:chExt cx="0" cy="0"/>
        </a:xfrm>
      </p:grpSpPr>
      <p:pic>
        <p:nvPicPr>
          <p:cNvPr id="28" name="図 27">
            <a:extLst>
              <a:ext uri="{FF2B5EF4-FFF2-40B4-BE49-F238E27FC236}">
                <a16:creationId xmlns:a16="http://schemas.microsoft.com/office/drawing/2014/main" id="{B27EA26C-F890-128C-A39E-56EC76A50919}"/>
              </a:ext>
            </a:extLst>
          </p:cNvPr>
          <p:cNvPicPr>
            <a:picLocks noChangeAspect="1"/>
          </p:cNvPicPr>
          <p:nvPr/>
        </p:nvPicPr>
        <p:blipFill rotWithShape="1">
          <a:blip r:embed="rId3">
            <a:extLst>
              <a:ext uri="{28A0092B-C50C-407E-A947-70E740481C1C}">
                <a14:useLocalDpi xmlns:a14="http://schemas.microsoft.com/office/drawing/2010/main" val="0"/>
              </a:ext>
            </a:extLst>
          </a:blip>
          <a:srcRect t="13117" b="16358"/>
          <a:stretch/>
        </p:blipFill>
        <p:spPr>
          <a:xfrm>
            <a:off x="0" y="665120"/>
            <a:ext cx="12192000" cy="6076147"/>
          </a:xfrm>
          <a:prstGeom prst="rect">
            <a:avLst/>
          </a:prstGeom>
        </p:spPr>
      </p:pic>
      <p:sp>
        <p:nvSpPr>
          <p:cNvPr id="6" name="正方形/長方形 5">
            <a:extLst>
              <a:ext uri="{FF2B5EF4-FFF2-40B4-BE49-F238E27FC236}">
                <a16:creationId xmlns:a16="http://schemas.microsoft.com/office/drawing/2014/main" id="{8590CD2C-7BCE-3DB9-97C0-304A2A0FE633}"/>
              </a:ext>
            </a:extLst>
          </p:cNvPr>
          <p:cNvSpPr/>
          <p:nvPr/>
        </p:nvSpPr>
        <p:spPr>
          <a:xfrm>
            <a:off x="0" y="1"/>
            <a:ext cx="12192000" cy="763570"/>
          </a:xfrm>
          <a:prstGeom prst="rect">
            <a:avLst/>
          </a:pr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bg1"/>
                </a:solidFill>
                <a:latin typeface="ＭＳ Ｐゴシック" panose="020B0600070205080204" pitchFamily="50" charset="-128"/>
                <a:ea typeface="ＭＳ Ｐゴシック" panose="020B0600070205080204" pitchFamily="50" charset="-128"/>
              </a:rPr>
              <a:t>　２００６年</a:t>
            </a:r>
          </a:p>
        </p:txBody>
      </p:sp>
      <p:pic>
        <p:nvPicPr>
          <p:cNvPr id="38" name="図 37">
            <a:extLst>
              <a:ext uri="{FF2B5EF4-FFF2-40B4-BE49-F238E27FC236}">
                <a16:creationId xmlns:a16="http://schemas.microsoft.com/office/drawing/2014/main" id="{5837EF5A-B2DE-DD24-BCDF-21FDC38BAA5F}"/>
              </a:ext>
            </a:extLst>
          </p:cNvPr>
          <p:cNvPicPr>
            <a:picLocks noChangeAspect="1"/>
          </p:cNvPicPr>
          <p:nvPr/>
        </p:nvPicPr>
        <p:blipFill>
          <a:blip r:embed="rId5"/>
          <a:stretch>
            <a:fillRect/>
          </a:stretch>
        </p:blipFill>
        <p:spPr>
          <a:xfrm>
            <a:off x="583955" y="901092"/>
            <a:ext cx="1491808" cy="2500656"/>
          </a:xfrm>
          <a:prstGeom prst="rect">
            <a:avLst/>
          </a:prstGeom>
        </p:spPr>
      </p:pic>
      <p:pic>
        <p:nvPicPr>
          <p:cNvPr id="3" name="図 2">
            <a:extLst>
              <a:ext uri="{FF2B5EF4-FFF2-40B4-BE49-F238E27FC236}">
                <a16:creationId xmlns:a16="http://schemas.microsoft.com/office/drawing/2014/main" id="{A3DCB1C5-C234-62A7-7748-204B78474BD7}"/>
              </a:ext>
            </a:extLst>
          </p:cNvPr>
          <p:cNvPicPr>
            <a:picLocks noChangeAspect="1"/>
          </p:cNvPicPr>
          <p:nvPr/>
        </p:nvPicPr>
        <p:blipFill>
          <a:blip r:embed="rId6"/>
          <a:stretch>
            <a:fillRect/>
          </a:stretch>
        </p:blipFill>
        <p:spPr>
          <a:xfrm>
            <a:off x="592940" y="3794003"/>
            <a:ext cx="1551314" cy="2646707"/>
          </a:xfrm>
          <a:prstGeom prst="rect">
            <a:avLst/>
          </a:prstGeom>
        </p:spPr>
      </p:pic>
      <p:grpSp>
        <p:nvGrpSpPr>
          <p:cNvPr id="16" name="グループ化 15">
            <a:extLst>
              <a:ext uri="{FF2B5EF4-FFF2-40B4-BE49-F238E27FC236}">
                <a16:creationId xmlns:a16="http://schemas.microsoft.com/office/drawing/2014/main" id="{0393653C-9399-74A5-01FB-85C9654C35C6}"/>
              </a:ext>
            </a:extLst>
          </p:cNvPr>
          <p:cNvGrpSpPr/>
          <p:nvPr/>
        </p:nvGrpSpPr>
        <p:grpSpPr>
          <a:xfrm>
            <a:off x="3423125" y="3639928"/>
            <a:ext cx="5526321" cy="3013791"/>
            <a:chOff x="3423126" y="3639928"/>
            <a:chExt cx="5518230" cy="3013791"/>
          </a:xfrm>
        </p:grpSpPr>
        <p:pic>
          <p:nvPicPr>
            <p:cNvPr id="7" name="図 6">
              <a:extLst>
                <a:ext uri="{FF2B5EF4-FFF2-40B4-BE49-F238E27FC236}">
                  <a16:creationId xmlns:a16="http://schemas.microsoft.com/office/drawing/2014/main" id="{D4AC1A95-410C-60E0-F7C3-5F01BF792D65}"/>
                </a:ext>
              </a:extLst>
            </p:cNvPr>
            <p:cNvPicPr>
              <a:picLocks noChangeAspect="1"/>
            </p:cNvPicPr>
            <p:nvPr/>
          </p:nvPicPr>
          <p:blipFill>
            <a:blip r:embed="rId7"/>
            <a:stretch>
              <a:fillRect/>
            </a:stretch>
          </p:blipFill>
          <p:spPr>
            <a:xfrm>
              <a:off x="7057529" y="3639928"/>
              <a:ext cx="1883827" cy="2956816"/>
            </a:xfrm>
            <a:prstGeom prst="rect">
              <a:avLst/>
            </a:prstGeom>
          </p:spPr>
        </p:pic>
        <p:sp>
          <p:nvSpPr>
            <p:cNvPr id="17" name="吹き出し: 円形 16">
              <a:extLst>
                <a:ext uri="{FF2B5EF4-FFF2-40B4-BE49-F238E27FC236}">
                  <a16:creationId xmlns:a16="http://schemas.microsoft.com/office/drawing/2014/main" id="{B25A8DB4-E133-C97F-28DF-76A2C5C3567E}"/>
                </a:ext>
              </a:extLst>
            </p:cNvPr>
            <p:cNvSpPr/>
            <p:nvPr/>
          </p:nvSpPr>
          <p:spPr>
            <a:xfrm>
              <a:off x="3423126" y="5167661"/>
              <a:ext cx="3371743" cy="1364047"/>
            </a:xfrm>
            <a:prstGeom prst="wedgeEllipseCallout">
              <a:avLst>
                <a:gd name="adj1" fmla="val 64998"/>
                <a:gd name="adj2" fmla="val -48468"/>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79F5EDF0-5BE9-1C2D-3E3A-608C32F33399}"/>
                </a:ext>
              </a:extLst>
            </p:cNvPr>
            <p:cNvSpPr/>
            <p:nvPr/>
          </p:nvSpPr>
          <p:spPr>
            <a:xfrm>
              <a:off x="3518128" y="5185866"/>
              <a:ext cx="3168493" cy="14678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ロシアとインドネシアに違法伐採が多いよね！</a:t>
              </a:r>
            </a:p>
          </p:txBody>
        </p:sp>
      </p:grpSp>
      <p:grpSp>
        <p:nvGrpSpPr>
          <p:cNvPr id="39" name="グループ化 38">
            <a:extLst>
              <a:ext uri="{FF2B5EF4-FFF2-40B4-BE49-F238E27FC236}">
                <a16:creationId xmlns:a16="http://schemas.microsoft.com/office/drawing/2014/main" id="{801D5D53-5FC3-685D-B15D-489539352081}"/>
              </a:ext>
            </a:extLst>
          </p:cNvPr>
          <p:cNvGrpSpPr/>
          <p:nvPr/>
        </p:nvGrpSpPr>
        <p:grpSpPr>
          <a:xfrm>
            <a:off x="3437012" y="826851"/>
            <a:ext cx="2913111" cy="4093532"/>
            <a:chOff x="3456268" y="912464"/>
            <a:chExt cx="2972525" cy="4182050"/>
          </a:xfrm>
        </p:grpSpPr>
        <p:grpSp>
          <p:nvGrpSpPr>
            <p:cNvPr id="29" name="グループ化 28">
              <a:extLst>
                <a:ext uri="{FF2B5EF4-FFF2-40B4-BE49-F238E27FC236}">
                  <a16:creationId xmlns:a16="http://schemas.microsoft.com/office/drawing/2014/main" id="{305A88FA-431F-4C97-BCC9-412A0C06363A}"/>
                </a:ext>
              </a:extLst>
            </p:cNvPr>
            <p:cNvGrpSpPr/>
            <p:nvPr/>
          </p:nvGrpSpPr>
          <p:grpSpPr>
            <a:xfrm>
              <a:off x="3456268" y="912464"/>
              <a:ext cx="2972525" cy="4182050"/>
              <a:chOff x="6106161" y="1272562"/>
              <a:chExt cx="2972525" cy="3924589"/>
            </a:xfrm>
          </p:grpSpPr>
          <p:sp>
            <p:nvSpPr>
              <p:cNvPr id="51" name="正方形/長方形 50">
                <a:extLst>
                  <a:ext uri="{FF2B5EF4-FFF2-40B4-BE49-F238E27FC236}">
                    <a16:creationId xmlns:a16="http://schemas.microsoft.com/office/drawing/2014/main" id="{58AFECD9-3470-C8C9-7E02-73D86990BC3D}"/>
                  </a:ext>
                </a:extLst>
              </p:cNvPr>
              <p:cNvSpPr/>
              <p:nvPr/>
            </p:nvSpPr>
            <p:spPr>
              <a:xfrm>
                <a:off x="6106161" y="1272562"/>
                <a:ext cx="2962599" cy="50025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第２次ウッドショック</a:t>
                </a:r>
              </a:p>
            </p:txBody>
          </p:sp>
          <p:sp>
            <p:nvSpPr>
              <p:cNvPr id="22" name="正方形/長方形 21">
                <a:extLst>
                  <a:ext uri="{FF2B5EF4-FFF2-40B4-BE49-F238E27FC236}">
                    <a16:creationId xmlns:a16="http://schemas.microsoft.com/office/drawing/2014/main" id="{3C8A24CF-3430-4105-7678-617E65CCACFC}"/>
                  </a:ext>
                </a:extLst>
              </p:cNvPr>
              <p:cNvSpPr/>
              <p:nvPr/>
            </p:nvSpPr>
            <p:spPr>
              <a:xfrm>
                <a:off x="6120881" y="1763487"/>
                <a:ext cx="2957805" cy="343366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kumimoji="1" lang="ja-JP" altLang="en-US" b="1" dirty="0">
                  <a:solidFill>
                    <a:schemeClr val="tx1"/>
                  </a:solidFill>
                </a:endParaRPr>
              </a:p>
            </p:txBody>
          </p:sp>
        </p:grpSp>
        <p:grpSp>
          <p:nvGrpSpPr>
            <p:cNvPr id="47" name="グループ化 46">
              <a:extLst>
                <a:ext uri="{FF2B5EF4-FFF2-40B4-BE49-F238E27FC236}">
                  <a16:creationId xmlns:a16="http://schemas.microsoft.com/office/drawing/2014/main" id="{03A531B0-4808-AEF6-7BE3-A01EDF8522BE}"/>
                </a:ext>
              </a:extLst>
            </p:cNvPr>
            <p:cNvGrpSpPr/>
            <p:nvPr/>
          </p:nvGrpSpPr>
          <p:grpSpPr>
            <a:xfrm>
              <a:off x="3587153" y="2221960"/>
              <a:ext cx="2666810" cy="2742520"/>
              <a:chOff x="3661798" y="2137985"/>
              <a:chExt cx="2666810" cy="2742520"/>
            </a:xfrm>
          </p:grpSpPr>
          <p:grpSp>
            <p:nvGrpSpPr>
              <p:cNvPr id="45" name="グループ化 44">
                <a:extLst>
                  <a:ext uri="{FF2B5EF4-FFF2-40B4-BE49-F238E27FC236}">
                    <a16:creationId xmlns:a16="http://schemas.microsoft.com/office/drawing/2014/main" id="{9F994224-C017-0C52-D0BB-B0C0C66ACFEF}"/>
                  </a:ext>
                </a:extLst>
              </p:cNvPr>
              <p:cNvGrpSpPr/>
              <p:nvPr/>
            </p:nvGrpSpPr>
            <p:grpSpPr>
              <a:xfrm>
                <a:off x="3661798" y="2137985"/>
                <a:ext cx="1755668" cy="1238369"/>
                <a:chOff x="3661798" y="2137985"/>
                <a:chExt cx="1755668" cy="1238369"/>
              </a:xfrm>
            </p:grpSpPr>
            <p:grpSp>
              <p:nvGrpSpPr>
                <p:cNvPr id="8" name="グループ化 7">
                  <a:extLst>
                    <a:ext uri="{FF2B5EF4-FFF2-40B4-BE49-F238E27FC236}">
                      <a16:creationId xmlns:a16="http://schemas.microsoft.com/office/drawing/2014/main" id="{3962CE4C-6655-DEFF-9C0B-EFA239C21AC6}"/>
                    </a:ext>
                  </a:extLst>
                </p:cNvPr>
                <p:cNvGrpSpPr/>
                <p:nvPr/>
              </p:nvGrpSpPr>
              <p:grpSpPr>
                <a:xfrm>
                  <a:off x="3661798" y="2137985"/>
                  <a:ext cx="1755668" cy="1199790"/>
                  <a:chOff x="5682447" y="3409393"/>
                  <a:chExt cx="3075105" cy="1990019"/>
                </a:xfrm>
              </p:grpSpPr>
              <p:pic>
                <p:nvPicPr>
                  <p:cNvPr id="10" name="図 9">
                    <a:extLst>
                      <a:ext uri="{FF2B5EF4-FFF2-40B4-BE49-F238E27FC236}">
                        <a16:creationId xmlns:a16="http://schemas.microsoft.com/office/drawing/2014/main" id="{7ABF62E6-0255-8601-CE51-8727E6101B95}"/>
                      </a:ext>
                    </a:extLst>
                  </p:cNvPr>
                  <p:cNvPicPr>
                    <a:picLocks noChangeAspect="1"/>
                  </p:cNvPicPr>
                  <p:nvPr/>
                </p:nvPicPr>
                <p:blipFill>
                  <a:blip r:embed="rId8"/>
                  <a:stretch>
                    <a:fillRect/>
                  </a:stretch>
                </p:blipFill>
                <p:spPr>
                  <a:xfrm>
                    <a:off x="5682447" y="3409393"/>
                    <a:ext cx="2097207" cy="1609482"/>
                  </a:xfrm>
                  <a:prstGeom prst="rect">
                    <a:avLst/>
                  </a:prstGeom>
                </p:spPr>
              </p:pic>
              <p:sp>
                <p:nvSpPr>
                  <p:cNvPr id="11" name="矢印: 右 10">
                    <a:extLst>
                      <a:ext uri="{FF2B5EF4-FFF2-40B4-BE49-F238E27FC236}">
                        <a16:creationId xmlns:a16="http://schemas.microsoft.com/office/drawing/2014/main" id="{EE5A0AFF-EC94-34A4-3282-6B918F38490B}"/>
                      </a:ext>
                    </a:extLst>
                  </p:cNvPr>
                  <p:cNvSpPr/>
                  <p:nvPr/>
                </p:nvSpPr>
                <p:spPr>
                  <a:xfrm rot="2211602">
                    <a:off x="7582272" y="4754629"/>
                    <a:ext cx="1175280" cy="644783"/>
                  </a:xfrm>
                  <a:prstGeom prst="rightArrow">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3" name="図 32">
                  <a:extLst>
                    <a:ext uri="{FF2B5EF4-FFF2-40B4-BE49-F238E27FC236}">
                      <a16:creationId xmlns:a16="http://schemas.microsoft.com/office/drawing/2014/main" id="{68A2890E-15C8-AF9B-4ACD-75CB1EF3D464}"/>
                    </a:ext>
                  </a:extLst>
                </p:cNvPr>
                <p:cNvPicPr>
                  <a:picLocks noChangeAspect="1"/>
                </p:cNvPicPr>
                <p:nvPr/>
              </p:nvPicPr>
              <p:blipFill>
                <a:blip r:embed="rId9"/>
                <a:stretch>
                  <a:fillRect/>
                </a:stretch>
              </p:blipFill>
              <p:spPr>
                <a:xfrm rot="1917685">
                  <a:off x="4740279" y="2813709"/>
                  <a:ext cx="532308" cy="562645"/>
                </a:xfrm>
                <a:prstGeom prst="rect">
                  <a:avLst/>
                </a:prstGeom>
              </p:spPr>
            </p:pic>
          </p:grpSp>
          <p:grpSp>
            <p:nvGrpSpPr>
              <p:cNvPr id="44" name="グループ化 43">
                <a:extLst>
                  <a:ext uri="{FF2B5EF4-FFF2-40B4-BE49-F238E27FC236}">
                    <a16:creationId xmlns:a16="http://schemas.microsoft.com/office/drawing/2014/main" id="{C599CCC1-8B67-AEDD-C810-4E7BE30CEF1F}"/>
                  </a:ext>
                </a:extLst>
              </p:cNvPr>
              <p:cNvGrpSpPr/>
              <p:nvPr/>
            </p:nvGrpSpPr>
            <p:grpSpPr>
              <a:xfrm>
                <a:off x="4178595" y="3576680"/>
                <a:ext cx="2150013" cy="1303825"/>
                <a:chOff x="4178595" y="3576680"/>
                <a:chExt cx="2150013" cy="1303825"/>
              </a:xfrm>
            </p:grpSpPr>
            <p:pic>
              <p:nvPicPr>
                <p:cNvPr id="13" name="図 12">
                  <a:extLst>
                    <a:ext uri="{FF2B5EF4-FFF2-40B4-BE49-F238E27FC236}">
                      <a16:creationId xmlns:a16="http://schemas.microsoft.com/office/drawing/2014/main" id="{6D9AABCF-CB56-CC2A-0CA3-FBFE09B95FB7}"/>
                    </a:ext>
                  </a:extLst>
                </p:cNvPr>
                <p:cNvPicPr>
                  <a:picLocks noChangeAspect="1"/>
                </p:cNvPicPr>
                <p:nvPr/>
              </p:nvPicPr>
              <p:blipFill>
                <a:blip r:embed="rId8"/>
                <a:stretch>
                  <a:fillRect/>
                </a:stretch>
              </p:blipFill>
              <p:spPr>
                <a:xfrm>
                  <a:off x="5081822" y="3765885"/>
                  <a:ext cx="1246786" cy="972800"/>
                </a:xfrm>
                <a:prstGeom prst="rect">
                  <a:avLst/>
                </a:prstGeom>
              </p:spPr>
            </p:pic>
            <p:sp>
              <p:nvSpPr>
                <p:cNvPr id="14" name="矢印: 右 13">
                  <a:extLst>
                    <a:ext uri="{FF2B5EF4-FFF2-40B4-BE49-F238E27FC236}">
                      <a16:creationId xmlns:a16="http://schemas.microsoft.com/office/drawing/2014/main" id="{26F8D2B0-AB3B-AD0B-BDA9-EFA62B12E3F2}"/>
                    </a:ext>
                  </a:extLst>
                </p:cNvPr>
                <p:cNvSpPr/>
                <p:nvPr/>
              </p:nvSpPr>
              <p:spPr>
                <a:xfrm rot="18636058">
                  <a:off x="4069732" y="4077028"/>
                  <a:ext cx="1303825" cy="303129"/>
                </a:xfrm>
                <a:prstGeom prst="rightArrow">
                  <a:avLst>
                    <a:gd name="adj1" fmla="val 18447"/>
                    <a:gd name="adj2" fmla="val 50000"/>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26E05434-9146-BA56-3C1B-FA0C6FF9F725}"/>
                    </a:ext>
                  </a:extLst>
                </p:cNvPr>
                <p:cNvSpPr/>
                <p:nvPr/>
              </p:nvSpPr>
              <p:spPr>
                <a:xfrm>
                  <a:off x="4178595" y="4072269"/>
                  <a:ext cx="893135" cy="4572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rPr>
                    <a:t>激減！</a:t>
                  </a:r>
                </a:p>
              </p:txBody>
            </p:sp>
          </p:grpSp>
        </p:grpSp>
        <p:sp>
          <p:nvSpPr>
            <p:cNvPr id="37" name="正方形/長方形 36">
              <a:extLst>
                <a:ext uri="{FF2B5EF4-FFF2-40B4-BE49-F238E27FC236}">
                  <a16:creationId xmlns:a16="http://schemas.microsoft.com/office/drawing/2014/main" id="{990D57CA-ABAE-C278-7BCD-777CC9D29146}"/>
                </a:ext>
              </a:extLst>
            </p:cNvPr>
            <p:cNvSpPr/>
            <p:nvPr/>
          </p:nvSpPr>
          <p:spPr>
            <a:xfrm>
              <a:off x="3479471" y="1448789"/>
              <a:ext cx="2921330" cy="64126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rPr>
                <a:t>インドネシアとロシア</a:t>
              </a:r>
              <a:endParaRPr kumimoji="1" lang="en-US" altLang="ja-JP" sz="2000" b="1" dirty="0">
                <a:solidFill>
                  <a:schemeClr val="tx1"/>
                </a:solidFill>
              </a:endParaRPr>
            </a:p>
            <a:p>
              <a:r>
                <a:rPr kumimoji="1" lang="ja-JP" altLang="en-US" sz="2000" b="1" dirty="0">
                  <a:solidFill>
                    <a:schemeClr val="tx1"/>
                  </a:solidFill>
                </a:rPr>
                <a:t>からの原木供給激減！</a:t>
              </a:r>
            </a:p>
          </p:txBody>
        </p:sp>
      </p:grpSp>
      <p:grpSp>
        <p:nvGrpSpPr>
          <p:cNvPr id="53" name="グループ化 52">
            <a:extLst>
              <a:ext uri="{FF2B5EF4-FFF2-40B4-BE49-F238E27FC236}">
                <a16:creationId xmlns:a16="http://schemas.microsoft.com/office/drawing/2014/main" id="{4C4AD222-365B-2E65-291A-5726D166A478}"/>
              </a:ext>
            </a:extLst>
          </p:cNvPr>
          <p:cNvGrpSpPr/>
          <p:nvPr/>
        </p:nvGrpSpPr>
        <p:grpSpPr>
          <a:xfrm>
            <a:off x="7042826" y="918495"/>
            <a:ext cx="4811779" cy="1937085"/>
            <a:chOff x="6041580" y="1650670"/>
            <a:chExt cx="5073724" cy="1062948"/>
          </a:xfrm>
        </p:grpSpPr>
        <p:sp>
          <p:nvSpPr>
            <p:cNvPr id="42" name="矢印: 右 41">
              <a:extLst>
                <a:ext uri="{FF2B5EF4-FFF2-40B4-BE49-F238E27FC236}">
                  <a16:creationId xmlns:a16="http://schemas.microsoft.com/office/drawing/2014/main" id="{BF7EA8A6-4D58-39C5-71D9-562EDE8DEE47}"/>
                </a:ext>
              </a:extLst>
            </p:cNvPr>
            <p:cNvSpPr/>
            <p:nvPr/>
          </p:nvSpPr>
          <p:spPr>
            <a:xfrm>
              <a:off x="6041580" y="2021937"/>
              <a:ext cx="981016" cy="41010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69C49B04-249F-B321-2A71-EF09B9B6D687}"/>
                </a:ext>
              </a:extLst>
            </p:cNvPr>
            <p:cNvSpPr/>
            <p:nvPr/>
          </p:nvSpPr>
          <p:spPr>
            <a:xfrm>
              <a:off x="7505205" y="1650670"/>
              <a:ext cx="3610099" cy="1062948"/>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国内に針葉樹合板の工場が出来るきっかけとなる！</a:t>
              </a:r>
              <a:endParaRPr kumimoji="1" lang="en-US" altLang="ja-JP" sz="2000" b="1" dirty="0">
                <a:solidFill>
                  <a:schemeClr val="tx1"/>
                </a:solidFill>
              </a:endParaRPr>
            </a:p>
            <a:p>
              <a:pPr algn="ctr"/>
              <a:r>
                <a:rPr kumimoji="1" lang="ja-JP" altLang="en-US" sz="2000" b="1" dirty="0">
                  <a:solidFill>
                    <a:schemeClr val="tx1"/>
                  </a:solidFill>
                </a:rPr>
                <a:t>北洋エゾ挽き立て工場が</a:t>
              </a:r>
              <a:endParaRPr kumimoji="1" lang="en-US" altLang="ja-JP" sz="2000" b="1" dirty="0">
                <a:solidFill>
                  <a:schemeClr val="tx1"/>
                </a:solidFill>
              </a:endParaRPr>
            </a:p>
            <a:p>
              <a:pPr algn="ctr"/>
              <a:r>
                <a:rPr lang="ja-JP" altLang="en-US" sz="2000" b="1" dirty="0">
                  <a:solidFill>
                    <a:schemeClr val="tx1"/>
                  </a:solidFill>
                </a:rPr>
                <a:t>北陸や北海道で撤退</a:t>
              </a:r>
              <a:endParaRPr kumimoji="1" lang="ja-JP" altLang="en-US" sz="2000" b="1" dirty="0">
                <a:solidFill>
                  <a:schemeClr val="tx1"/>
                </a:solidFill>
              </a:endParaRPr>
            </a:p>
          </p:txBody>
        </p:sp>
      </p:grpSp>
      <p:grpSp>
        <p:nvGrpSpPr>
          <p:cNvPr id="9" name="グループ化 8">
            <a:extLst>
              <a:ext uri="{FF2B5EF4-FFF2-40B4-BE49-F238E27FC236}">
                <a16:creationId xmlns:a16="http://schemas.microsoft.com/office/drawing/2014/main" id="{C376E39F-536B-8AEB-7A8C-9ADC0AFD47A2}"/>
              </a:ext>
            </a:extLst>
          </p:cNvPr>
          <p:cNvGrpSpPr/>
          <p:nvPr/>
        </p:nvGrpSpPr>
        <p:grpSpPr>
          <a:xfrm>
            <a:off x="9153728" y="3025302"/>
            <a:ext cx="2723743" cy="2042810"/>
            <a:chOff x="9153728" y="3025302"/>
            <a:chExt cx="2723743" cy="2042810"/>
          </a:xfrm>
        </p:grpSpPr>
        <p:sp>
          <p:nvSpPr>
            <p:cNvPr id="2" name="正方形/長方形 1">
              <a:extLst>
                <a:ext uri="{FF2B5EF4-FFF2-40B4-BE49-F238E27FC236}">
                  <a16:creationId xmlns:a16="http://schemas.microsoft.com/office/drawing/2014/main" id="{9EC1551E-BA9E-9275-070C-7C83DFF53FBE}"/>
                </a:ext>
              </a:extLst>
            </p:cNvPr>
            <p:cNvSpPr/>
            <p:nvPr/>
          </p:nvSpPr>
          <p:spPr>
            <a:xfrm>
              <a:off x="9153728" y="3686784"/>
              <a:ext cx="2723743" cy="1381328"/>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結果として、輸入原木</a:t>
              </a:r>
              <a:endParaRPr kumimoji="1" lang="en-US" altLang="ja-JP" b="1" dirty="0">
                <a:solidFill>
                  <a:schemeClr val="tx1"/>
                </a:solidFill>
              </a:endParaRPr>
            </a:p>
            <a:p>
              <a:pPr algn="ctr"/>
              <a:r>
                <a:rPr kumimoji="1" lang="ja-JP" altLang="en-US" b="1" dirty="0">
                  <a:solidFill>
                    <a:schemeClr val="tx1"/>
                  </a:solidFill>
                </a:rPr>
                <a:t>の減少と合法木材が</a:t>
              </a:r>
              <a:endParaRPr kumimoji="1" lang="en-US" altLang="ja-JP" b="1" dirty="0">
                <a:solidFill>
                  <a:schemeClr val="tx1"/>
                </a:solidFill>
              </a:endParaRPr>
            </a:p>
            <a:p>
              <a:pPr algn="ctr"/>
              <a:r>
                <a:rPr kumimoji="1" lang="ja-JP" altLang="en-US" b="1" dirty="0">
                  <a:solidFill>
                    <a:schemeClr val="tx1"/>
                  </a:solidFill>
                </a:rPr>
                <a:t>国産材の追い風と</a:t>
              </a:r>
              <a:endParaRPr kumimoji="1" lang="en-US" altLang="ja-JP" b="1" dirty="0">
                <a:solidFill>
                  <a:schemeClr val="tx1"/>
                </a:solidFill>
              </a:endParaRPr>
            </a:p>
            <a:p>
              <a:pPr algn="ctr"/>
              <a:r>
                <a:rPr kumimoji="1" lang="ja-JP" altLang="en-US" b="1" dirty="0">
                  <a:solidFill>
                    <a:schemeClr val="tx1"/>
                  </a:solidFill>
                </a:rPr>
                <a:t>なった！</a:t>
              </a:r>
            </a:p>
          </p:txBody>
        </p:sp>
        <p:sp>
          <p:nvSpPr>
            <p:cNvPr id="4" name="矢印: 下 3">
              <a:extLst>
                <a:ext uri="{FF2B5EF4-FFF2-40B4-BE49-F238E27FC236}">
                  <a16:creationId xmlns:a16="http://schemas.microsoft.com/office/drawing/2014/main" id="{6BC1158B-D212-B104-2788-83E344F69541}"/>
                </a:ext>
              </a:extLst>
            </p:cNvPr>
            <p:cNvSpPr/>
            <p:nvPr/>
          </p:nvSpPr>
          <p:spPr>
            <a:xfrm>
              <a:off x="9912486" y="3025302"/>
              <a:ext cx="1011676" cy="56420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55862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200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childTnLst>
                          </p:cTn>
                        </p:par>
                        <p:par>
                          <p:cTn id="8" fill="hold">
                            <p:stCondLst>
                              <p:cond delay="2500"/>
                            </p:stCondLst>
                            <p:childTnLst>
                              <p:par>
                                <p:cTn id="9" presetID="10" presetClass="entr" presetSubtype="0" fill="hold" nodeType="afterEffect">
                                  <p:stCondLst>
                                    <p:cond delay="15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8000"/>
                            </p:stCondLst>
                            <p:childTnLst>
                              <p:par>
                                <p:cTn id="13" presetID="10" presetClass="entr" presetSubtype="0" fill="hold" nodeType="afterEffect">
                                  <p:stCondLst>
                                    <p:cond delay="500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23500"/>
                            </p:stCondLst>
                            <p:childTnLst>
                              <p:par>
                                <p:cTn id="17" presetID="53" presetClass="entr" presetSubtype="16" fill="hold" nodeType="afterEffect">
                                  <p:stCondLst>
                                    <p:cond delay="500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29000"/>
                            </p:stCondLst>
                            <p:childTnLst>
                              <p:par>
                                <p:cTn id="23" presetID="2" presetClass="entr" presetSubtype="8" fill="hold" nodeType="afterEffect">
                                  <p:stCondLst>
                                    <p:cond delay="500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0-#ppt_w/2"/>
                                          </p:val>
                                        </p:tav>
                                        <p:tav tm="100000">
                                          <p:val>
                                            <p:strVal val="#ppt_x"/>
                                          </p:val>
                                        </p:tav>
                                      </p:tavLst>
                                    </p:anim>
                                    <p:anim calcmode="lin" valueType="num">
                                      <p:cBhvr additive="base">
                                        <p:cTn id="26" dur="500" fill="hold"/>
                                        <p:tgtEl>
                                          <p:spTgt spid="53"/>
                                        </p:tgtEl>
                                        <p:attrNameLst>
                                          <p:attrName>ppt_y</p:attrName>
                                        </p:attrNameLst>
                                      </p:cBhvr>
                                      <p:tavLst>
                                        <p:tav tm="0">
                                          <p:val>
                                            <p:strVal val="#ppt_y"/>
                                          </p:val>
                                        </p:tav>
                                        <p:tav tm="100000">
                                          <p:val>
                                            <p:strVal val="#ppt_y"/>
                                          </p:val>
                                        </p:tav>
                                      </p:tavLst>
                                    </p:anim>
                                  </p:childTnLst>
                                </p:cTn>
                              </p:par>
                            </p:childTnLst>
                          </p:cTn>
                        </p:par>
                        <p:par>
                          <p:cTn id="27" fill="hold">
                            <p:stCondLst>
                              <p:cond delay="34500"/>
                            </p:stCondLst>
                            <p:childTnLst>
                              <p:par>
                                <p:cTn id="28" presetID="2" presetClass="entr" presetSubtype="1" fill="hold" nodeType="afterEffect">
                                  <p:stCondLst>
                                    <p:cond delay="80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E7E90-B77C-F420-172A-A8736B068A98}"/>
            </a:ext>
          </a:extLst>
        </p:cNvPr>
        <p:cNvGrpSpPr/>
        <p:nvPr/>
      </p:nvGrpSpPr>
      <p:grpSpPr>
        <a:xfrm>
          <a:off x="0" y="0"/>
          <a:ext cx="0" cy="0"/>
          <a:chOff x="0" y="0"/>
          <a:chExt cx="0" cy="0"/>
        </a:xfrm>
      </p:grpSpPr>
      <p:pic>
        <p:nvPicPr>
          <p:cNvPr id="21" name="図 20">
            <a:extLst>
              <a:ext uri="{FF2B5EF4-FFF2-40B4-BE49-F238E27FC236}">
                <a16:creationId xmlns:a16="http://schemas.microsoft.com/office/drawing/2014/main" id="{A107B3F0-6CD5-7BCF-56C6-B50D31625A25}"/>
              </a:ext>
            </a:extLst>
          </p:cNvPr>
          <p:cNvPicPr>
            <a:picLocks noChangeAspect="1"/>
          </p:cNvPicPr>
          <p:nvPr/>
        </p:nvPicPr>
        <p:blipFill rotWithShape="1">
          <a:blip r:embed="rId3">
            <a:extLst>
              <a:ext uri="{28A0092B-C50C-407E-A947-70E740481C1C}">
                <a14:useLocalDpi xmlns:a14="http://schemas.microsoft.com/office/drawing/2010/main" val="0"/>
              </a:ext>
            </a:extLst>
          </a:blip>
          <a:srcRect t="13117" b="16358"/>
          <a:stretch/>
        </p:blipFill>
        <p:spPr>
          <a:xfrm>
            <a:off x="0" y="781853"/>
            <a:ext cx="12192000" cy="6076147"/>
          </a:xfrm>
          <a:prstGeom prst="rect">
            <a:avLst/>
          </a:prstGeom>
        </p:spPr>
      </p:pic>
      <p:sp>
        <p:nvSpPr>
          <p:cNvPr id="6" name="正方形/長方形 5">
            <a:extLst>
              <a:ext uri="{FF2B5EF4-FFF2-40B4-BE49-F238E27FC236}">
                <a16:creationId xmlns:a16="http://schemas.microsoft.com/office/drawing/2014/main" id="{A96566FD-2D5B-AE47-ABA2-4FB9CA331C79}"/>
              </a:ext>
            </a:extLst>
          </p:cNvPr>
          <p:cNvSpPr/>
          <p:nvPr/>
        </p:nvSpPr>
        <p:spPr>
          <a:xfrm>
            <a:off x="0" y="1"/>
            <a:ext cx="12192000" cy="763570"/>
          </a:xfrm>
          <a:prstGeom prst="rect">
            <a:avLst/>
          </a:pr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bg1"/>
                </a:solidFill>
                <a:latin typeface="ＭＳ Ｐゴシック" panose="020B0600070205080204" pitchFamily="50" charset="-128"/>
                <a:ea typeface="ＭＳ Ｐゴシック" panose="020B0600070205080204" pitchFamily="50" charset="-128"/>
              </a:rPr>
              <a:t>　２００９年～２０１２年</a:t>
            </a:r>
          </a:p>
        </p:txBody>
      </p:sp>
      <p:grpSp>
        <p:nvGrpSpPr>
          <p:cNvPr id="20" name="グループ化 19">
            <a:extLst>
              <a:ext uri="{FF2B5EF4-FFF2-40B4-BE49-F238E27FC236}">
                <a16:creationId xmlns:a16="http://schemas.microsoft.com/office/drawing/2014/main" id="{01D857AF-A57A-2809-73B2-E0087A97B3E9}"/>
              </a:ext>
            </a:extLst>
          </p:cNvPr>
          <p:cNvGrpSpPr/>
          <p:nvPr/>
        </p:nvGrpSpPr>
        <p:grpSpPr>
          <a:xfrm>
            <a:off x="589547" y="986589"/>
            <a:ext cx="4487779" cy="3265820"/>
            <a:chOff x="565485" y="1552074"/>
            <a:chExt cx="4487779" cy="3265820"/>
          </a:xfrm>
        </p:grpSpPr>
        <p:pic>
          <p:nvPicPr>
            <p:cNvPr id="18" name="図 17">
              <a:extLst>
                <a:ext uri="{FF2B5EF4-FFF2-40B4-BE49-F238E27FC236}">
                  <a16:creationId xmlns:a16="http://schemas.microsoft.com/office/drawing/2014/main" id="{5BA62691-C0C4-8F0E-3C47-37E47DD1E62C}"/>
                </a:ext>
              </a:extLst>
            </p:cNvPr>
            <p:cNvPicPr>
              <a:picLocks noChangeAspect="1"/>
            </p:cNvPicPr>
            <p:nvPr/>
          </p:nvPicPr>
          <p:blipFill>
            <a:blip r:embed="rId5"/>
            <a:stretch>
              <a:fillRect/>
            </a:stretch>
          </p:blipFill>
          <p:spPr>
            <a:xfrm>
              <a:off x="573004" y="2160419"/>
              <a:ext cx="4476750" cy="2657475"/>
            </a:xfrm>
            <a:prstGeom prst="rect">
              <a:avLst/>
            </a:prstGeom>
            <a:ln>
              <a:solidFill>
                <a:schemeClr val="tx1"/>
              </a:solidFill>
            </a:ln>
          </p:spPr>
        </p:pic>
        <p:sp>
          <p:nvSpPr>
            <p:cNvPr id="19" name="正方形/長方形 18">
              <a:extLst>
                <a:ext uri="{FF2B5EF4-FFF2-40B4-BE49-F238E27FC236}">
                  <a16:creationId xmlns:a16="http://schemas.microsoft.com/office/drawing/2014/main" id="{A15F6DEE-1A32-5BD1-3219-4B8A300A31E1}"/>
                </a:ext>
              </a:extLst>
            </p:cNvPr>
            <p:cNvSpPr/>
            <p:nvPr/>
          </p:nvSpPr>
          <p:spPr>
            <a:xfrm>
              <a:off x="565485" y="1552074"/>
              <a:ext cx="4487779" cy="60157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bg1"/>
                  </a:solidFill>
                </a:rPr>
                <a:t>超円高で国産材苦難の時代</a:t>
              </a:r>
            </a:p>
          </p:txBody>
        </p:sp>
      </p:grpSp>
      <p:grpSp>
        <p:nvGrpSpPr>
          <p:cNvPr id="30" name="グループ化 29">
            <a:extLst>
              <a:ext uri="{FF2B5EF4-FFF2-40B4-BE49-F238E27FC236}">
                <a16:creationId xmlns:a16="http://schemas.microsoft.com/office/drawing/2014/main" id="{2882AD10-1565-3717-93DA-7FFA5A4F1169}"/>
              </a:ext>
            </a:extLst>
          </p:cNvPr>
          <p:cNvGrpSpPr/>
          <p:nvPr/>
        </p:nvGrpSpPr>
        <p:grpSpPr>
          <a:xfrm>
            <a:off x="5931568" y="902368"/>
            <a:ext cx="5654844" cy="4247327"/>
            <a:chOff x="5931568" y="902368"/>
            <a:chExt cx="5654844" cy="4247327"/>
          </a:xfrm>
        </p:grpSpPr>
        <p:grpSp>
          <p:nvGrpSpPr>
            <p:cNvPr id="24" name="グループ化 23">
              <a:extLst>
                <a:ext uri="{FF2B5EF4-FFF2-40B4-BE49-F238E27FC236}">
                  <a16:creationId xmlns:a16="http://schemas.microsoft.com/office/drawing/2014/main" id="{5E2C2E89-CCC2-135A-275A-CA8D1371D2DE}"/>
                </a:ext>
              </a:extLst>
            </p:cNvPr>
            <p:cNvGrpSpPr/>
            <p:nvPr/>
          </p:nvGrpSpPr>
          <p:grpSpPr>
            <a:xfrm>
              <a:off x="7744329" y="902368"/>
              <a:ext cx="3842083" cy="4247327"/>
              <a:chOff x="7491664" y="1973178"/>
              <a:chExt cx="3842083" cy="4247327"/>
            </a:xfrm>
          </p:grpSpPr>
          <p:pic>
            <p:nvPicPr>
              <p:cNvPr id="22" name="図 21">
                <a:extLst>
                  <a:ext uri="{FF2B5EF4-FFF2-40B4-BE49-F238E27FC236}">
                    <a16:creationId xmlns:a16="http://schemas.microsoft.com/office/drawing/2014/main" id="{608D86B9-B05D-DD56-5FB8-A21B4565A543}"/>
                  </a:ext>
                </a:extLst>
              </p:cNvPr>
              <p:cNvPicPr>
                <a:picLocks noChangeAspect="1"/>
              </p:cNvPicPr>
              <p:nvPr/>
            </p:nvPicPr>
            <p:blipFill rotWithShape="1">
              <a:blip r:embed="rId6"/>
              <a:srcRect r="49070"/>
              <a:stretch/>
            </p:blipFill>
            <p:spPr>
              <a:xfrm>
                <a:off x="7507705" y="2737939"/>
                <a:ext cx="3812757" cy="3482566"/>
              </a:xfrm>
              <a:prstGeom prst="rect">
                <a:avLst/>
              </a:prstGeom>
              <a:ln>
                <a:solidFill>
                  <a:schemeClr val="tx1"/>
                </a:solidFill>
              </a:ln>
            </p:spPr>
          </p:pic>
          <p:sp>
            <p:nvSpPr>
              <p:cNvPr id="23" name="正方形/長方形 22">
                <a:extLst>
                  <a:ext uri="{FF2B5EF4-FFF2-40B4-BE49-F238E27FC236}">
                    <a16:creationId xmlns:a16="http://schemas.microsoft.com/office/drawing/2014/main" id="{617A4318-D1F4-6CAB-C5D5-C1DF6D101556}"/>
                  </a:ext>
                </a:extLst>
              </p:cNvPr>
              <p:cNvSpPr/>
              <p:nvPr/>
            </p:nvSpPr>
            <p:spPr>
              <a:xfrm>
                <a:off x="7491664" y="1973178"/>
                <a:ext cx="3842083" cy="76601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rPr>
                  <a:t>輸入材の</a:t>
                </a:r>
                <a:r>
                  <a:rPr lang="en-US" altLang="ja-JP" sz="2000" b="1" dirty="0">
                    <a:solidFill>
                      <a:schemeClr val="bg1"/>
                    </a:solidFill>
                  </a:rPr>
                  <a:t>KD</a:t>
                </a:r>
                <a:r>
                  <a:rPr lang="ja-JP" altLang="en-US" sz="2000" b="1" dirty="0">
                    <a:solidFill>
                      <a:schemeClr val="bg1"/>
                    </a:solidFill>
                  </a:rPr>
                  <a:t>価格が</a:t>
                </a:r>
                <a:endParaRPr lang="en-US" altLang="ja-JP" sz="2000" b="1" dirty="0">
                  <a:solidFill>
                    <a:schemeClr val="bg1"/>
                  </a:solidFill>
                </a:endParaRPr>
              </a:p>
              <a:p>
                <a:pPr algn="ctr"/>
                <a:r>
                  <a:rPr lang="ja-JP" altLang="en-US" sz="2000" b="1" dirty="0">
                    <a:solidFill>
                      <a:schemeClr val="bg1"/>
                    </a:solidFill>
                  </a:rPr>
                  <a:t>道産トド材の生価格を下回る</a:t>
                </a:r>
                <a:endParaRPr kumimoji="1" lang="ja-JP" altLang="en-US" sz="2000" b="1" dirty="0">
                  <a:solidFill>
                    <a:schemeClr val="bg1"/>
                  </a:solidFill>
                </a:endParaRPr>
              </a:p>
            </p:txBody>
          </p:sp>
        </p:grpSp>
        <p:sp>
          <p:nvSpPr>
            <p:cNvPr id="26" name="矢印: 右 25">
              <a:extLst>
                <a:ext uri="{FF2B5EF4-FFF2-40B4-BE49-F238E27FC236}">
                  <a16:creationId xmlns:a16="http://schemas.microsoft.com/office/drawing/2014/main" id="{DD221A7C-3315-151E-BA06-9BB68182BFC6}"/>
                </a:ext>
              </a:extLst>
            </p:cNvPr>
            <p:cNvSpPr/>
            <p:nvPr/>
          </p:nvSpPr>
          <p:spPr>
            <a:xfrm>
              <a:off x="5931568" y="2683042"/>
              <a:ext cx="1130969" cy="9865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a:extLst>
              <a:ext uri="{FF2B5EF4-FFF2-40B4-BE49-F238E27FC236}">
                <a16:creationId xmlns:a16="http://schemas.microsoft.com/office/drawing/2014/main" id="{B2912AD0-7EFA-B346-43D3-11F6CD5CFBE7}"/>
              </a:ext>
            </a:extLst>
          </p:cNvPr>
          <p:cNvGrpSpPr/>
          <p:nvPr/>
        </p:nvGrpSpPr>
        <p:grpSpPr>
          <a:xfrm>
            <a:off x="283994" y="4547937"/>
            <a:ext cx="4889585" cy="2185736"/>
            <a:chOff x="283994" y="4547937"/>
            <a:chExt cx="4889585" cy="2185736"/>
          </a:xfrm>
        </p:grpSpPr>
        <p:pic>
          <p:nvPicPr>
            <p:cNvPr id="25" name="図 24">
              <a:extLst>
                <a:ext uri="{FF2B5EF4-FFF2-40B4-BE49-F238E27FC236}">
                  <a16:creationId xmlns:a16="http://schemas.microsoft.com/office/drawing/2014/main" id="{B189DC51-785F-25FE-8D7B-A3B364B62CD0}"/>
                </a:ext>
              </a:extLst>
            </p:cNvPr>
            <p:cNvPicPr>
              <a:picLocks noChangeAspect="1"/>
            </p:cNvPicPr>
            <p:nvPr/>
          </p:nvPicPr>
          <p:blipFill>
            <a:blip r:embed="rId7"/>
            <a:stretch>
              <a:fillRect/>
            </a:stretch>
          </p:blipFill>
          <p:spPr>
            <a:xfrm>
              <a:off x="283994" y="4600073"/>
              <a:ext cx="2143125" cy="2133600"/>
            </a:xfrm>
            <a:prstGeom prst="rect">
              <a:avLst/>
            </a:prstGeom>
          </p:spPr>
        </p:pic>
        <p:sp>
          <p:nvSpPr>
            <p:cNvPr id="27" name="吹き出し: 円形 26">
              <a:extLst>
                <a:ext uri="{FF2B5EF4-FFF2-40B4-BE49-F238E27FC236}">
                  <a16:creationId xmlns:a16="http://schemas.microsoft.com/office/drawing/2014/main" id="{3025E70F-F748-E155-FADE-E9CF88464BC7}"/>
                </a:ext>
              </a:extLst>
            </p:cNvPr>
            <p:cNvSpPr/>
            <p:nvPr/>
          </p:nvSpPr>
          <p:spPr>
            <a:xfrm>
              <a:off x="2622885" y="4547937"/>
              <a:ext cx="2550694" cy="1564105"/>
            </a:xfrm>
            <a:prstGeom prst="wedgeEllipseCallout">
              <a:avLst>
                <a:gd name="adj1" fmla="val -60928"/>
                <a:gd name="adj2" fmla="val 46346"/>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7F6BE813-2575-CCAA-DC06-B6A21616CDF4}"/>
                </a:ext>
              </a:extLst>
            </p:cNvPr>
            <p:cNvSpPr/>
            <p:nvPr/>
          </p:nvSpPr>
          <p:spPr>
            <a:xfrm>
              <a:off x="2911643" y="4896852"/>
              <a:ext cx="2045368" cy="962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もう無理です！</a:t>
              </a:r>
            </a:p>
          </p:txBody>
        </p:sp>
      </p:grpSp>
      <p:sp>
        <p:nvSpPr>
          <p:cNvPr id="2" name="正方形/長方形 1">
            <a:extLst>
              <a:ext uri="{FF2B5EF4-FFF2-40B4-BE49-F238E27FC236}">
                <a16:creationId xmlns:a16="http://schemas.microsoft.com/office/drawing/2014/main" id="{2D0BB564-4357-956B-382E-A7051DD50A0C}"/>
              </a:ext>
            </a:extLst>
          </p:cNvPr>
          <p:cNvSpPr/>
          <p:nvPr/>
        </p:nvSpPr>
        <p:spPr>
          <a:xfrm>
            <a:off x="5894962" y="5428034"/>
            <a:ext cx="5690680" cy="1089498"/>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品質改善・コスト削減の自助努力と</a:t>
            </a:r>
            <a:endParaRPr kumimoji="1" lang="en-US" altLang="ja-JP" b="1" dirty="0">
              <a:solidFill>
                <a:schemeClr val="tx1"/>
              </a:solidFill>
            </a:endParaRPr>
          </a:p>
          <a:p>
            <a:pPr algn="ctr"/>
            <a:r>
              <a:rPr kumimoji="1" lang="ja-JP" altLang="en-US" b="1" dirty="0">
                <a:solidFill>
                  <a:schemeClr val="tx1"/>
                </a:solidFill>
              </a:rPr>
              <a:t>グリーン化事業等あらゆる国の援助を活用し</a:t>
            </a:r>
            <a:endParaRPr kumimoji="1" lang="en-US" altLang="ja-JP" b="1" dirty="0">
              <a:solidFill>
                <a:schemeClr val="tx1"/>
              </a:solidFill>
            </a:endParaRPr>
          </a:p>
          <a:p>
            <a:pPr algn="ctr"/>
            <a:r>
              <a:rPr lang="ja-JP" altLang="en-US" b="1" dirty="0">
                <a:solidFill>
                  <a:schemeClr val="tx1"/>
                </a:solidFill>
              </a:rPr>
              <a:t>生き延び・強くなった！</a:t>
            </a:r>
            <a:endParaRPr kumimoji="1" lang="ja-JP" altLang="en-US" b="1" dirty="0">
              <a:solidFill>
                <a:schemeClr val="tx1"/>
              </a:solidFill>
            </a:endParaRPr>
          </a:p>
        </p:txBody>
      </p:sp>
    </p:spTree>
    <p:extLst>
      <p:ext uri="{BB962C8B-B14F-4D97-AF65-F5344CB8AC3E}">
        <p14:creationId xmlns:p14="http://schemas.microsoft.com/office/powerpoint/2010/main" val="2273126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2500"/>
                            </p:stCondLst>
                            <p:childTnLst>
                              <p:par>
                                <p:cTn id="9" presetID="10" presetClass="entr" presetSubtype="0" fill="hold" nodeType="afterEffect">
                                  <p:stCondLst>
                                    <p:cond delay="40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7000"/>
                            </p:stCondLst>
                            <p:childTnLst>
                              <p:par>
                                <p:cTn id="13" presetID="26" presetClass="entr" presetSubtype="0" fill="hold" nodeType="afterEffect">
                                  <p:stCondLst>
                                    <p:cond delay="1000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80">
                                          <p:stCondLst>
                                            <p:cond delay="0"/>
                                          </p:stCondLst>
                                        </p:cTn>
                                        <p:tgtEl>
                                          <p:spTgt spid="31"/>
                                        </p:tgtEl>
                                      </p:cBhvr>
                                    </p:animEffect>
                                    <p:anim calcmode="lin" valueType="num">
                                      <p:cBhvr>
                                        <p:cTn id="1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1" dur="26">
                                          <p:stCondLst>
                                            <p:cond delay="650"/>
                                          </p:stCondLst>
                                        </p:cTn>
                                        <p:tgtEl>
                                          <p:spTgt spid="31"/>
                                        </p:tgtEl>
                                      </p:cBhvr>
                                      <p:to x="100000" y="60000"/>
                                    </p:animScale>
                                    <p:animScale>
                                      <p:cBhvr>
                                        <p:cTn id="22" dur="166" decel="50000">
                                          <p:stCondLst>
                                            <p:cond delay="676"/>
                                          </p:stCondLst>
                                        </p:cTn>
                                        <p:tgtEl>
                                          <p:spTgt spid="31"/>
                                        </p:tgtEl>
                                      </p:cBhvr>
                                      <p:to x="100000" y="100000"/>
                                    </p:animScale>
                                    <p:animScale>
                                      <p:cBhvr>
                                        <p:cTn id="23" dur="26">
                                          <p:stCondLst>
                                            <p:cond delay="1312"/>
                                          </p:stCondLst>
                                        </p:cTn>
                                        <p:tgtEl>
                                          <p:spTgt spid="31"/>
                                        </p:tgtEl>
                                      </p:cBhvr>
                                      <p:to x="100000" y="80000"/>
                                    </p:animScale>
                                    <p:animScale>
                                      <p:cBhvr>
                                        <p:cTn id="24" dur="166" decel="50000">
                                          <p:stCondLst>
                                            <p:cond delay="1338"/>
                                          </p:stCondLst>
                                        </p:cTn>
                                        <p:tgtEl>
                                          <p:spTgt spid="31"/>
                                        </p:tgtEl>
                                      </p:cBhvr>
                                      <p:to x="100000" y="100000"/>
                                    </p:animScale>
                                    <p:animScale>
                                      <p:cBhvr>
                                        <p:cTn id="25" dur="26">
                                          <p:stCondLst>
                                            <p:cond delay="1642"/>
                                          </p:stCondLst>
                                        </p:cTn>
                                        <p:tgtEl>
                                          <p:spTgt spid="31"/>
                                        </p:tgtEl>
                                      </p:cBhvr>
                                      <p:to x="100000" y="90000"/>
                                    </p:animScale>
                                    <p:animScale>
                                      <p:cBhvr>
                                        <p:cTn id="26" dur="166" decel="50000">
                                          <p:stCondLst>
                                            <p:cond delay="1668"/>
                                          </p:stCondLst>
                                        </p:cTn>
                                        <p:tgtEl>
                                          <p:spTgt spid="31"/>
                                        </p:tgtEl>
                                      </p:cBhvr>
                                      <p:to x="100000" y="100000"/>
                                    </p:animScale>
                                    <p:animScale>
                                      <p:cBhvr>
                                        <p:cTn id="27" dur="26">
                                          <p:stCondLst>
                                            <p:cond delay="1808"/>
                                          </p:stCondLst>
                                        </p:cTn>
                                        <p:tgtEl>
                                          <p:spTgt spid="31"/>
                                        </p:tgtEl>
                                      </p:cBhvr>
                                      <p:to x="100000" y="95000"/>
                                    </p:animScale>
                                    <p:animScale>
                                      <p:cBhvr>
                                        <p:cTn id="28" dur="166" decel="50000">
                                          <p:stCondLst>
                                            <p:cond delay="1834"/>
                                          </p:stCondLst>
                                        </p:cTn>
                                        <p:tgtEl>
                                          <p:spTgt spid="31"/>
                                        </p:tgtEl>
                                      </p:cBhvr>
                                      <p:to x="100000" y="100000"/>
                                    </p:animScale>
                                  </p:childTnLst>
                                </p:cTn>
                              </p:par>
                            </p:childTnLst>
                          </p:cTn>
                        </p:par>
                        <p:par>
                          <p:cTn id="29" fill="hold">
                            <p:stCondLst>
                              <p:cond delay="19000"/>
                            </p:stCondLst>
                            <p:childTnLst>
                              <p:par>
                                <p:cTn id="30" presetID="53" presetClass="entr" presetSubtype="16" fill="hold" grpId="0" nodeType="afterEffect">
                                  <p:stCondLst>
                                    <p:cond delay="600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85CA4-CD4F-A42A-47CE-33A93E04BBC4}"/>
            </a:ext>
          </a:extLst>
        </p:cNvPr>
        <p:cNvGrpSpPr/>
        <p:nvPr/>
      </p:nvGrpSpPr>
      <p:grpSpPr>
        <a:xfrm>
          <a:off x="0" y="0"/>
          <a:ext cx="0" cy="0"/>
          <a:chOff x="0" y="0"/>
          <a:chExt cx="0" cy="0"/>
        </a:xfrm>
      </p:grpSpPr>
      <p:pic>
        <p:nvPicPr>
          <p:cNvPr id="28" name="図 27">
            <a:extLst>
              <a:ext uri="{FF2B5EF4-FFF2-40B4-BE49-F238E27FC236}">
                <a16:creationId xmlns:a16="http://schemas.microsoft.com/office/drawing/2014/main" id="{AFB6A4D5-9DE6-6E05-41CC-B9E18D9C81E3}"/>
              </a:ext>
            </a:extLst>
          </p:cNvPr>
          <p:cNvPicPr>
            <a:picLocks noChangeAspect="1"/>
          </p:cNvPicPr>
          <p:nvPr/>
        </p:nvPicPr>
        <p:blipFill rotWithShape="1">
          <a:blip r:embed="rId3">
            <a:extLst>
              <a:ext uri="{28A0092B-C50C-407E-A947-70E740481C1C}">
                <a14:useLocalDpi xmlns:a14="http://schemas.microsoft.com/office/drawing/2010/main" val="0"/>
              </a:ext>
            </a:extLst>
          </a:blip>
          <a:srcRect t="13117" b="16358"/>
          <a:stretch/>
        </p:blipFill>
        <p:spPr>
          <a:xfrm>
            <a:off x="0" y="781853"/>
            <a:ext cx="12192000" cy="6076147"/>
          </a:xfrm>
          <a:prstGeom prst="rect">
            <a:avLst/>
          </a:prstGeom>
        </p:spPr>
      </p:pic>
      <p:sp>
        <p:nvSpPr>
          <p:cNvPr id="6" name="正方形/長方形 5">
            <a:extLst>
              <a:ext uri="{FF2B5EF4-FFF2-40B4-BE49-F238E27FC236}">
                <a16:creationId xmlns:a16="http://schemas.microsoft.com/office/drawing/2014/main" id="{BC5D5D86-4DF4-7B56-9494-D88537509F8C}"/>
              </a:ext>
            </a:extLst>
          </p:cNvPr>
          <p:cNvSpPr/>
          <p:nvPr/>
        </p:nvSpPr>
        <p:spPr>
          <a:xfrm>
            <a:off x="0" y="1"/>
            <a:ext cx="12192000" cy="763570"/>
          </a:xfrm>
          <a:prstGeom prst="rect">
            <a:avLst/>
          </a:pr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bg1"/>
                </a:solidFill>
                <a:latin typeface="ＭＳ Ｐゴシック" panose="020B0600070205080204" pitchFamily="50" charset="-128"/>
                <a:ea typeface="ＭＳ Ｐゴシック" panose="020B0600070205080204" pitchFamily="50" charset="-128"/>
              </a:rPr>
              <a:t>　２０２０年</a:t>
            </a:r>
          </a:p>
        </p:txBody>
      </p:sp>
      <p:grpSp>
        <p:nvGrpSpPr>
          <p:cNvPr id="1024" name="グループ化 1023">
            <a:extLst>
              <a:ext uri="{FF2B5EF4-FFF2-40B4-BE49-F238E27FC236}">
                <a16:creationId xmlns:a16="http://schemas.microsoft.com/office/drawing/2014/main" id="{DB2C2EED-B2EC-CDFA-F556-1D1E3770218E}"/>
              </a:ext>
            </a:extLst>
          </p:cNvPr>
          <p:cNvGrpSpPr/>
          <p:nvPr/>
        </p:nvGrpSpPr>
        <p:grpSpPr>
          <a:xfrm>
            <a:off x="4085508" y="3473097"/>
            <a:ext cx="5057700" cy="3384903"/>
            <a:chOff x="4166577" y="1488789"/>
            <a:chExt cx="4614986" cy="2926334"/>
          </a:xfrm>
        </p:grpSpPr>
        <p:pic>
          <p:nvPicPr>
            <p:cNvPr id="41" name="図 40">
              <a:extLst>
                <a:ext uri="{FF2B5EF4-FFF2-40B4-BE49-F238E27FC236}">
                  <a16:creationId xmlns:a16="http://schemas.microsoft.com/office/drawing/2014/main" id="{69DDBEA3-BA7B-66F8-DADA-4329B0FD2143}"/>
                </a:ext>
              </a:extLst>
            </p:cNvPr>
            <p:cNvPicPr>
              <a:picLocks noChangeAspect="1"/>
            </p:cNvPicPr>
            <p:nvPr/>
          </p:nvPicPr>
          <p:blipFill>
            <a:blip r:embed="rId5"/>
            <a:stretch>
              <a:fillRect/>
            </a:stretch>
          </p:blipFill>
          <p:spPr>
            <a:xfrm>
              <a:off x="4727372" y="1488789"/>
              <a:ext cx="4054191" cy="2926334"/>
            </a:xfrm>
            <a:prstGeom prst="rect">
              <a:avLst/>
            </a:prstGeom>
          </p:spPr>
        </p:pic>
        <p:pic>
          <p:nvPicPr>
            <p:cNvPr id="63" name="図 62">
              <a:extLst>
                <a:ext uri="{FF2B5EF4-FFF2-40B4-BE49-F238E27FC236}">
                  <a16:creationId xmlns:a16="http://schemas.microsoft.com/office/drawing/2014/main" id="{05CB0DEF-B817-E666-A496-B862CD208CE0}"/>
                </a:ext>
              </a:extLst>
            </p:cNvPr>
            <p:cNvPicPr>
              <a:picLocks noChangeAspect="1"/>
            </p:cNvPicPr>
            <p:nvPr/>
          </p:nvPicPr>
          <p:blipFill>
            <a:blip r:embed="rId6"/>
            <a:stretch>
              <a:fillRect/>
            </a:stretch>
          </p:blipFill>
          <p:spPr>
            <a:xfrm>
              <a:off x="4166577" y="1731479"/>
              <a:ext cx="302264" cy="342802"/>
            </a:xfrm>
            <a:prstGeom prst="rect">
              <a:avLst/>
            </a:prstGeom>
          </p:spPr>
        </p:pic>
      </p:grpSp>
      <p:grpSp>
        <p:nvGrpSpPr>
          <p:cNvPr id="12" name="グループ化 11">
            <a:extLst>
              <a:ext uri="{FF2B5EF4-FFF2-40B4-BE49-F238E27FC236}">
                <a16:creationId xmlns:a16="http://schemas.microsoft.com/office/drawing/2014/main" id="{A6DFAEEE-44C7-992A-7B4D-2E4733994E07}"/>
              </a:ext>
            </a:extLst>
          </p:cNvPr>
          <p:cNvGrpSpPr/>
          <p:nvPr/>
        </p:nvGrpSpPr>
        <p:grpSpPr>
          <a:xfrm>
            <a:off x="283845" y="2941320"/>
            <a:ext cx="2852665" cy="2709739"/>
            <a:chOff x="283845" y="2941320"/>
            <a:chExt cx="2852665" cy="2709739"/>
          </a:xfrm>
        </p:grpSpPr>
        <p:grpSp>
          <p:nvGrpSpPr>
            <p:cNvPr id="7" name="グループ化 6">
              <a:extLst>
                <a:ext uri="{FF2B5EF4-FFF2-40B4-BE49-F238E27FC236}">
                  <a16:creationId xmlns:a16="http://schemas.microsoft.com/office/drawing/2014/main" id="{44FB79F1-4CE7-E72A-CC8C-1BD2BA31D349}"/>
                </a:ext>
              </a:extLst>
            </p:cNvPr>
            <p:cNvGrpSpPr/>
            <p:nvPr/>
          </p:nvGrpSpPr>
          <p:grpSpPr>
            <a:xfrm>
              <a:off x="283845" y="3855719"/>
              <a:ext cx="2852665" cy="1795340"/>
              <a:chOff x="283845" y="3855719"/>
              <a:chExt cx="2852665" cy="1795340"/>
            </a:xfrm>
          </p:grpSpPr>
          <p:pic>
            <p:nvPicPr>
              <p:cNvPr id="3" name="図 2">
                <a:extLst>
                  <a:ext uri="{FF2B5EF4-FFF2-40B4-BE49-F238E27FC236}">
                    <a16:creationId xmlns:a16="http://schemas.microsoft.com/office/drawing/2014/main" id="{94D17F49-1747-4EE2-9B5E-AF713531A594}"/>
                  </a:ext>
                </a:extLst>
              </p:cNvPr>
              <p:cNvPicPr>
                <a:picLocks noChangeAspect="1"/>
              </p:cNvPicPr>
              <p:nvPr/>
            </p:nvPicPr>
            <p:blipFill>
              <a:blip r:embed="rId7"/>
              <a:stretch>
                <a:fillRect/>
              </a:stretch>
            </p:blipFill>
            <p:spPr>
              <a:xfrm>
                <a:off x="283845" y="3855719"/>
                <a:ext cx="2833178" cy="1767841"/>
              </a:xfrm>
              <a:prstGeom prst="rect">
                <a:avLst/>
              </a:prstGeom>
              <a:ln>
                <a:solidFill>
                  <a:schemeClr val="accent1">
                    <a:shade val="15000"/>
                  </a:schemeClr>
                </a:solidFill>
              </a:ln>
            </p:spPr>
          </p:pic>
          <p:pic>
            <p:nvPicPr>
              <p:cNvPr id="5" name="図 4">
                <a:extLst>
                  <a:ext uri="{FF2B5EF4-FFF2-40B4-BE49-F238E27FC236}">
                    <a16:creationId xmlns:a16="http://schemas.microsoft.com/office/drawing/2014/main" id="{9AF2F527-EBA9-4A4A-220C-1EBC85515B17}"/>
                  </a:ext>
                </a:extLst>
              </p:cNvPr>
              <p:cNvPicPr>
                <a:picLocks noChangeAspect="1"/>
              </p:cNvPicPr>
              <p:nvPr/>
            </p:nvPicPr>
            <p:blipFill>
              <a:blip r:embed="rId8"/>
              <a:stretch>
                <a:fillRect/>
              </a:stretch>
            </p:blipFill>
            <p:spPr>
              <a:xfrm>
                <a:off x="399169" y="4102541"/>
                <a:ext cx="2737341" cy="1548518"/>
              </a:xfrm>
              <a:prstGeom prst="rect">
                <a:avLst/>
              </a:prstGeom>
            </p:spPr>
          </p:pic>
        </p:grpSp>
        <p:sp>
          <p:nvSpPr>
            <p:cNvPr id="9" name="二等辺三角形 8">
              <a:extLst>
                <a:ext uri="{FF2B5EF4-FFF2-40B4-BE49-F238E27FC236}">
                  <a16:creationId xmlns:a16="http://schemas.microsoft.com/office/drawing/2014/main" id="{43EF4F38-F9B6-23FA-2613-DEAE4D910568}"/>
                </a:ext>
              </a:extLst>
            </p:cNvPr>
            <p:cNvSpPr/>
            <p:nvPr/>
          </p:nvSpPr>
          <p:spPr>
            <a:xfrm>
              <a:off x="320040" y="2941320"/>
              <a:ext cx="2788920" cy="883920"/>
            </a:xfrm>
            <a:prstGeom prst="triangle">
              <a:avLst>
                <a:gd name="adj" fmla="val 37978"/>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F749E217-910D-6A67-DF6E-585C40A18614}"/>
              </a:ext>
            </a:extLst>
          </p:cNvPr>
          <p:cNvGrpSpPr/>
          <p:nvPr/>
        </p:nvGrpSpPr>
        <p:grpSpPr>
          <a:xfrm>
            <a:off x="1584960" y="1325880"/>
            <a:ext cx="3383280" cy="1816417"/>
            <a:chOff x="1584960" y="1325880"/>
            <a:chExt cx="3383280" cy="1816417"/>
          </a:xfrm>
        </p:grpSpPr>
        <p:grpSp>
          <p:nvGrpSpPr>
            <p:cNvPr id="8" name="グループ化 7">
              <a:extLst>
                <a:ext uri="{FF2B5EF4-FFF2-40B4-BE49-F238E27FC236}">
                  <a16:creationId xmlns:a16="http://schemas.microsoft.com/office/drawing/2014/main" id="{46314F0A-AE8A-6E1D-4A09-DF9C8E851C6B}"/>
                </a:ext>
              </a:extLst>
            </p:cNvPr>
            <p:cNvGrpSpPr/>
            <p:nvPr/>
          </p:nvGrpSpPr>
          <p:grpSpPr>
            <a:xfrm>
              <a:off x="2240280" y="1326964"/>
              <a:ext cx="2727960" cy="1815333"/>
              <a:chOff x="1965960" y="1113604"/>
              <a:chExt cx="2727960" cy="1815333"/>
            </a:xfrm>
          </p:grpSpPr>
          <p:pic>
            <p:nvPicPr>
              <p:cNvPr id="2" name="図 1">
                <a:extLst>
                  <a:ext uri="{FF2B5EF4-FFF2-40B4-BE49-F238E27FC236}">
                    <a16:creationId xmlns:a16="http://schemas.microsoft.com/office/drawing/2014/main" id="{CE709B64-146E-9859-DA9A-88A98FB86691}"/>
                  </a:ext>
                </a:extLst>
              </p:cNvPr>
              <p:cNvPicPr>
                <a:picLocks noChangeAspect="1"/>
              </p:cNvPicPr>
              <p:nvPr/>
            </p:nvPicPr>
            <p:blipFill>
              <a:blip r:embed="rId9"/>
              <a:stretch>
                <a:fillRect/>
              </a:stretch>
            </p:blipFill>
            <p:spPr>
              <a:xfrm>
                <a:off x="1965960" y="1113604"/>
                <a:ext cx="2727960" cy="1815333"/>
              </a:xfrm>
              <a:prstGeom prst="rect">
                <a:avLst/>
              </a:prstGeom>
              <a:ln>
                <a:solidFill>
                  <a:schemeClr val="accent1">
                    <a:shade val="15000"/>
                  </a:schemeClr>
                </a:solidFill>
              </a:ln>
            </p:spPr>
          </p:pic>
          <p:sp>
            <p:nvSpPr>
              <p:cNvPr id="4" name="正方形/長方形 3">
                <a:extLst>
                  <a:ext uri="{FF2B5EF4-FFF2-40B4-BE49-F238E27FC236}">
                    <a16:creationId xmlns:a16="http://schemas.microsoft.com/office/drawing/2014/main" id="{BC2EC02B-F079-A4B2-18CE-3E63610DCF65}"/>
                  </a:ext>
                </a:extLst>
              </p:cNvPr>
              <p:cNvSpPr/>
              <p:nvPr/>
            </p:nvSpPr>
            <p:spPr>
              <a:xfrm>
                <a:off x="2194560" y="1341120"/>
                <a:ext cx="2270760" cy="14325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5400" b="1" dirty="0">
                    <a:solidFill>
                      <a:schemeClr val="bg1"/>
                    </a:solidFill>
                  </a:rPr>
                  <a:t>S</a:t>
                </a:r>
                <a:r>
                  <a:rPr kumimoji="1" lang="en-US" altLang="ja-JP" sz="5400" b="1" dirty="0">
                    <a:solidFill>
                      <a:schemeClr val="bg1"/>
                    </a:solidFill>
                  </a:rPr>
                  <a:t>TOP</a:t>
                </a:r>
                <a:endParaRPr kumimoji="1" lang="ja-JP" altLang="en-US" sz="5400" b="1" dirty="0">
                  <a:solidFill>
                    <a:schemeClr val="bg1"/>
                  </a:solidFill>
                </a:endParaRPr>
              </a:p>
            </p:txBody>
          </p:sp>
        </p:grpSp>
        <p:sp>
          <p:nvSpPr>
            <p:cNvPr id="10" name="二等辺三角形 9">
              <a:extLst>
                <a:ext uri="{FF2B5EF4-FFF2-40B4-BE49-F238E27FC236}">
                  <a16:creationId xmlns:a16="http://schemas.microsoft.com/office/drawing/2014/main" id="{C6C9D657-4141-5B30-5AA9-204CC698929B}"/>
                </a:ext>
              </a:extLst>
            </p:cNvPr>
            <p:cNvSpPr/>
            <p:nvPr/>
          </p:nvSpPr>
          <p:spPr>
            <a:xfrm rot="16200000">
              <a:off x="1028700" y="1882140"/>
              <a:ext cx="1752600" cy="640080"/>
            </a:xfrm>
            <a:prstGeom prst="triangle">
              <a:avLst>
                <a:gd name="adj" fmla="val 3913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7" name="グループ化 16">
            <a:extLst>
              <a:ext uri="{FF2B5EF4-FFF2-40B4-BE49-F238E27FC236}">
                <a16:creationId xmlns:a16="http://schemas.microsoft.com/office/drawing/2014/main" id="{44886D65-52E4-6C05-18C8-CC9B4FC76964}"/>
              </a:ext>
            </a:extLst>
          </p:cNvPr>
          <p:cNvGrpSpPr/>
          <p:nvPr/>
        </p:nvGrpSpPr>
        <p:grpSpPr>
          <a:xfrm>
            <a:off x="7833361" y="1021080"/>
            <a:ext cx="2682240" cy="2164080"/>
            <a:chOff x="7833361" y="1021080"/>
            <a:chExt cx="2682240" cy="2164080"/>
          </a:xfrm>
        </p:grpSpPr>
        <p:grpSp>
          <p:nvGrpSpPr>
            <p:cNvPr id="15" name="グループ化 14">
              <a:extLst>
                <a:ext uri="{FF2B5EF4-FFF2-40B4-BE49-F238E27FC236}">
                  <a16:creationId xmlns:a16="http://schemas.microsoft.com/office/drawing/2014/main" id="{9373C0F4-07E0-0563-7654-8ED159BBBEEC}"/>
                </a:ext>
              </a:extLst>
            </p:cNvPr>
            <p:cNvGrpSpPr/>
            <p:nvPr/>
          </p:nvGrpSpPr>
          <p:grpSpPr>
            <a:xfrm>
              <a:off x="7833361" y="1021080"/>
              <a:ext cx="2682240" cy="2164080"/>
              <a:chOff x="7833361" y="1021080"/>
              <a:chExt cx="2682240" cy="2164080"/>
            </a:xfrm>
          </p:grpSpPr>
          <p:pic>
            <p:nvPicPr>
              <p:cNvPr id="13" name="図 12">
                <a:extLst>
                  <a:ext uri="{FF2B5EF4-FFF2-40B4-BE49-F238E27FC236}">
                    <a16:creationId xmlns:a16="http://schemas.microsoft.com/office/drawing/2014/main" id="{F9773EC1-41D4-914D-77D1-99A9DE516D5D}"/>
                  </a:ext>
                </a:extLst>
              </p:cNvPr>
              <p:cNvPicPr>
                <a:picLocks noChangeAspect="1"/>
              </p:cNvPicPr>
              <p:nvPr/>
            </p:nvPicPr>
            <p:blipFill>
              <a:blip r:embed="rId10"/>
              <a:stretch>
                <a:fillRect/>
              </a:stretch>
            </p:blipFill>
            <p:spPr>
              <a:xfrm>
                <a:off x="7833361" y="1021080"/>
                <a:ext cx="2682240" cy="1767840"/>
              </a:xfrm>
              <a:prstGeom prst="rect">
                <a:avLst/>
              </a:prstGeom>
              <a:ln>
                <a:solidFill>
                  <a:schemeClr val="tx1"/>
                </a:solidFill>
              </a:ln>
            </p:spPr>
          </p:pic>
          <p:sp>
            <p:nvSpPr>
              <p:cNvPr id="14" name="二等辺三角形 13">
                <a:extLst>
                  <a:ext uri="{FF2B5EF4-FFF2-40B4-BE49-F238E27FC236}">
                    <a16:creationId xmlns:a16="http://schemas.microsoft.com/office/drawing/2014/main" id="{28276E5A-94E2-0E8F-5B79-38B9174E2791}"/>
                  </a:ext>
                </a:extLst>
              </p:cNvPr>
              <p:cNvSpPr/>
              <p:nvPr/>
            </p:nvSpPr>
            <p:spPr>
              <a:xfrm rot="10800000">
                <a:off x="7894320" y="2773680"/>
                <a:ext cx="2621280" cy="411480"/>
              </a:xfrm>
              <a:prstGeom prst="triangle">
                <a:avLst>
                  <a:gd name="adj" fmla="val 7675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6" name="正方形/長方形 15">
              <a:extLst>
                <a:ext uri="{FF2B5EF4-FFF2-40B4-BE49-F238E27FC236}">
                  <a16:creationId xmlns:a16="http://schemas.microsoft.com/office/drawing/2014/main" id="{A7DE4709-C672-26C5-FB03-BE271761834A}"/>
                </a:ext>
              </a:extLst>
            </p:cNvPr>
            <p:cNvSpPr/>
            <p:nvPr/>
          </p:nvSpPr>
          <p:spPr>
            <a:xfrm>
              <a:off x="8061960" y="1249680"/>
              <a:ext cx="2270760" cy="14325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5400" b="1" dirty="0">
                  <a:solidFill>
                    <a:schemeClr val="bg1"/>
                  </a:solidFill>
                </a:rPr>
                <a:t>S</a:t>
              </a:r>
              <a:r>
                <a:rPr kumimoji="1" lang="en-US" altLang="ja-JP" sz="5400" b="1" dirty="0">
                  <a:solidFill>
                    <a:schemeClr val="bg1"/>
                  </a:solidFill>
                </a:rPr>
                <a:t>TOP</a:t>
              </a:r>
              <a:endParaRPr kumimoji="1" lang="ja-JP" altLang="en-US" sz="5400" b="1" dirty="0">
                <a:solidFill>
                  <a:schemeClr val="bg1"/>
                </a:solidFill>
              </a:endParaRPr>
            </a:p>
          </p:txBody>
        </p:sp>
      </p:grpSp>
    </p:spTree>
    <p:extLst>
      <p:ext uri="{BB962C8B-B14F-4D97-AF65-F5344CB8AC3E}">
        <p14:creationId xmlns:p14="http://schemas.microsoft.com/office/powerpoint/2010/main" val="1086500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024"/>
                                        </p:tgtEl>
                                        <p:attrNameLst>
                                          <p:attrName>style.visibility</p:attrName>
                                        </p:attrNameLst>
                                      </p:cBhvr>
                                      <p:to>
                                        <p:strVal val="visible"/>
                                      </p:to>
                                    </p:set>
                                    <p:animEffect transition="in" filter="fade">
                                      <p:cBhvr>
                                        <p:cTn id="7" dur="500"/>
                                        <p:tgtEl>
                                          <p:spTgt spid="1024"/>
                                        </p:tgtEl>
                                      </p:cBhvr>
                                    </p:animEffect>
                                  </p:childTnLst>
                                </p:cTn>
                              </p:par>
                            </p:childTnLst>
                          </p:cTn>
                        </p:par>
                        <p:par>
                          <p:cTn id="8" fill="hold">
                            <p:stCondLst>
                              <p:cond delay="2500"/>
                            </p:stCondLst>
                            <p:childTnLst>
                              <p:par>
                                <p:cTn id="9" presetID="53" presetClass="entr" presetSubtype="16" fill="hold" nodeType="afterEffect">
                                  <p:stCondLst>
                                    <p:cond delay="1000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3000"/>
                            </p:stCondLst>
                            <p:childTnLst>
                              <p:par>
                                <p:cTn id="15" presetID="53" presetClass="entr" presetSubtype="16" fill="hold" nodeType="after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4500"/>
                            </p:stCondLst>
                            <p:childTnLst>
                              <p:par>
                                <p:cTn id="21" presetID="53" presetClass="entr" presetSubtype="16" fill="hold" nodeType="afterEffect">
                                  <p:stCondLst>
                                    <p:cond delay="100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2540E-A5C5-D81E-7FFD-8AA96E18A4BF}"/>
            </a:ext>
          </a:extLst>
        </p:cNvPr>
        <p:cNvGrpSpPr/>
        <p:nvPr/>
      </p:nvGrpSpPr>
      <p:grpSpPr>
        <a:xfrm>
          <a:off x="0" y="0"/>
          <a:ext cx="0" cy="0"/>
          <a:chOff x="0" y="0"/>
          <a:chExt cx="0" cy="0"/>
        </a:xfrm>
      </p:grpSpPr>
      <p:pic>
        <p:nvPicPr>
          <p:cNvPr id="28" name="図 27">
            <a:extLst>
              <a:ext uri="{FF2B5EF4-FFF2-40B4-BE49-F238E27FC236}">
                <a16:creationId xmlns:a16="http://schemas.microsoft.com/office/drawing/2014/main" id="{A2C873AA-816A-3F77-20E9-EB6427BC9084}"/>
              </a:ext>
            </a:extLst>
          </p:cNvPr>
          <p:cNvPicPr>
            <a:picLocks noChangeAspect="1"/>
          </p:cNvPicPr>
          <p:nvPr/>
        </p:nvPicPr>
        <p:blipFill rotWithShape="1">
          <a:blip r:embed="rId3">
            <a:extLst>
              <a:ext uri="{28A0092B-C50C-407E-A947-70E740481C1C}">
                <a14:useLocalDpi xmlns:a14="http://schemas.microsoft.com/office/drawing/2010/main" val="0"/>
              </a:ext>
            </a:extLst>
          </a:blip>
          <a:srcRect t="13117" b="16358"/>
          <a:stretch/>
        </p:blipFill>
        <p:spPr>
          <a:xfrm>
            <a:off x="304369" y="981512"/>
            <a:ext cx="11791379" cy="5876488"/>
          </a:xfrm>
          <a:prstGeom prst="rect">
            <a:avLst/>
          </a:prstGeom>
        </p:spPr>
      </p:pic>
      <p:sp>
        <p:nvSpPr>
          <p:cNvPr id="6" name="正方形/長方形 5">
            <a:extLst>
              <a:ext uri="{FF2B5EF4-FFF2-40B4-BE49-F238E27FC236}">
                <a16:creationId xmlns:a16="http://schemas.microsoft.com/office/drawing/2014/main" id="{71E3281D-3B84-9E9B-BDCC-6C984E3065BC}"/>
              </a:ext>
            </a:extLst>
          </p:cNvPr>
          <p:cNvSpPr/>
          <p:nvPr/>
        </p:nvSpPr>
        <p:spPr>
          <a:xfrm>
            <a:off x="0" y="1"/>
            <a:ext cx="12192000" cy="763570"/>
          </a:xfrm>
          <a:prstGeom prst="rect">
            <a:avLst/>
          </a:pr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600" dirty="0">
                <a:solidFill>
                  <a:schemeClr val="bg1"/>
                </a:solidFill>
                <a:latin typeface="ＭＳ Ｐゴシック" panose="020B0600070205080204" pitchFamily="50" charset="-128"/>
                <a:ea typeface="ＭＳ Ｐゴシック" panose="020B0600070205080204" pitchFamily="50" charset="-128"/>
              </a:rPr>
              <a:t>　</a:t>
            </a:r>
            <a:r>
              <a:rPr kumimoji="1" lang="ja-JP" altLang="en-US" sz="3600" dirty="0">
                <a:solidFill>
                  <a:schemeClr val="bg1"/>
                </a:solidFill>
                <a:latin typeface="ＭＳ Ｐゴシック" panose="020B0600070205080204" pitchFamily="50" charset="-128"/>
                <a:ea typeface="ＭＳ Ｐゴシック" panose="020B0600070205080204" pitchFamily="50" charset="-128"/>
              </a:rPr>
              <a:t>２０２１年</a:t>
            </a:r>
          </a:p>
        </p:txBody>
      </p:sp>
      <p:grpSp>
        <p:nvGrpSpPr>
          <p:cNvPr id="14" name="グループ化 13">
            <a:extLst>
              <a:ext uri="{FF2B5EF4-FFF2-40B4-BE49-F238E27FC236}">
                <a16:creationId xmlns:a16="http://schemas.microsoft.com/office/drawing/2014/main" id="{0799B8EC-B576-3C13-D980-F8E874B18D67}"/>
              </a:ext>
            </a:extLst>
          </p:cNvPr>
          <p:cNvGrpSpPr/>
          <p:nvPr/>
        </p:nvGrpSpPr>
        <p:grpSpPr>
          <a:xfrm>
            <a:off x="214340" y="2969681"/>
            <a:ext cx="4064688" cy="3783345"/>
            <a:chOff x="582727" y="3340962"/>
            <a:chExt cx="4064688" cy="3447600"/>
          </a:xfrm>
        </p:grpSpPr>
        <p:pic>
          <p:nvPicPr>
            <p:cNvPr id="15" name="図 14">
              <a:extLst>
                <a:ext uri="{FF2B5EF4-FFF2-40B4-BE49-F238E27FC236}">
                  <a16:creationId xmlns:a16="http://schemas.microsoft.com/office/drawing/2014/main" id="{0C20AC63-9970-98AB-C3FB-1956F8062B94}"/>
                </a:ext>
              </a:extLst>
            </p:cNvPr>
            <p:cNvPicPr>
              <a:picLocks noChangeAspect="1"/>
            </p:cNvPicPr>
            <p:nvPr/>
          </p:nvPicPr>
          <p:blipFill>
            <a:blip r:embed="rId5"/>
            <a:stretch>
              <a:fillRect/>
            </a:stretch>
          </p:blipFill>
          <p:spPr>
            <a:xfrm>
              <a:off x="2366076" y="3990747"/>
              <a:ext cx="329213" cy="323116"/>
            </a:xfrm>
            <a:prstGeom prst="rect">
              <a:avLst/>
            </a:prstGeom>
          </p:spPr>
        </p:pic>
        <p:grpSp>
          <p:nvGrpSpPr>
            <p:cNvPr id="16" name="グループ化 15">
              <a:extLst>
                <a:ext uri="{FF2B5EF4-FFF2-40B4-BE49-F238E27FC236}">
                  <a16:creationId xmlns:a16="http://schemas.microsoft.com/office/drawing/2014/main" id="{AA7A34FB-D4AA-7C8A-201B-3AB22CAB99B3}"/>
                </a:ext>
              </a:extLst>
            </p:cNvPr>
            <p:cNvGrpSpPr/>
            <p:nvPr/>
          </p:nvGrpSpPr>
          <p:grpSpPr>
            <a:xfrm>
              <a:off x="582727" y="3340962"/>
              <a:ext cx="4064688" cy="3447600"/>
              <a:chOff x="582727" y="3340962"/>
              <a:chExt cx="4064688" cy="3447600"/>
            </a:xfrm>
          </p:grpSpPr>
          <p:sp>
            <p:nvSpPr>
              <p:cNvPr id="17" name="矢印: 右カーブ 16">
                <a:extLst>
                  <a:ext uri="{FF2B5EF4-FFF2-40B4-BE49-F238E27FC236}">
                    <a16:creationId xmlns:a16="http://schemas.microsoft.com/office/drawing/2014/main" id="{C2919870-7D11-3E72-E2F1-428EDD7FC8EF}"/>
                  </a:ext>
                </a:extLst>
              </p:cNvPr>
              <p:cNvSpPr/>
              <p:nvPr/>
            </p:nvSpPr>
            <p:spPr>
              <a:xfrm rot="20697213">
                <a:off x="582727" y="3340962"/>
                <a:ext cx="990262" cy="3447600"/>
              </a:xfrm>
              <a:prstGeom prst="curved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正方形/長方形 17">
                <a:extLst>
                  <a:ext uri="{FF2B5EF4-FFF2-40B4-BE49-F238E27FC236}">
                    <a16:creationId xmlns:a16="http://schemas.microsoft.com/office/drawing/2014/main" id="{8B54A1CB-7751-BC82-247B-DEE45599DEBC}"/>
                  </a:ext>
                </a:extLst>
              </p:cNvPr>
              <p:cNvSpPr/>
              <p:nvPr/>
            </p:nvSpPr>
            <p:spPr>
              <a:xfrm>
                <a:off x="1960776" y="6193410"/>
                <a:ext cx="2686639" cy="4430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スエズ運河経由の回避</a:t>
                </a:r>
              </a:p>
            </p:txBody>
          </p:sp>
        </p:grpSp>
      </p:grpSp>
      <p:grpSp>
        <p:nvGrpSpPr>
          <p:cNvPr id="3" name="グループ化 2">
            <a:extLst>
              <a:ext uri="{FF2B5EF4-FFF2-40B4-BE49-F238E27FC236}">
                <a16:creationId xmlns:a16="http://schemas.microsoft.com/office/drawing/2014/main" id="{EB557A1F-3FB7-6F44-D386-45368098FC3E}"/>
              </a:ext>
            </a:extLst>
          </p:cNvPr>
          <p:cNvGrpSpPr/>
          <p:nvPr/>
        </p:nvGrpSpPr>
        <p:grpSpPr>
          <a:xfrm>
            <a:off x="678029" y="916025"/>
            <a:ext cx="3803296" cy="4818808"/>
            <a:chOff x="2449879" y="1888177"/>
            <a:chExt cx="3803296" cy="4818808"/>
          </a:xfrm>
        </p:grpSpPr>
        <p:grpSp>
          <p:nvGrpSpPr>
            <p:cNvPr id="10" name="グループ化 9">
              <a:extLst>
                <a:ext uri="{FF2B5EF4-FFF2-40B4-BE49-F238E27FC236}">
                  <a16:creationId xmlns:a16="http://schemas.microsoft.com/office/drawing/2014/main" id="{5910777A-0169-DF17-7F45-38706987A1D4}"/>
                </a:ext>
              </a:extLst>
            </p:cNvPr>
            <p:cNvGrpSpPr/>
            <p:nvPr/>
          </p:nvGrpSpPr>
          <p:grpSpPr>
            <a:xfrm>
              <a:off x="2541319" y="1888177"/>
              <a:ext cx="3711856" cy="1868569"/>
              <a:chOff x="3578178" y="1652242"/>
              <a:chExt cx="3711856" cy="1975882"/>
            </a:xfrm>
          </p:grpSpPr>
          <p:grpSp>
            <p:nvGrpSpPr>
              <p:cNvPr id="5" name="グループ化 4">
                <a:extLst>
                  <a:ext uri="{FF2B5EF4-FFF2-40B4-BE49-F238E27FC236}">
                    <a16:creationId xmlns:a16="http://schemas.microsoft.com/office/drawing/2014/main" id="{B4CAF653-7595-D417-714D-DFE7CB29A0C7}"/>
                  </a:ext>
                </a:extLst>
              </p:cNvPr>
              <p:cNvGrpSpPr/>
              <p:nvPr/>
            </p:nvGrpSpPr>
            <p:grpSpPr>
              <a:xfrm>
                <a:off x="3587079" y="2359712"/>
                <a:ext cx="3694568" cy="1268412"/>
                <a:chOff x="-51427" y="591987"/>
                <a:chExt cx="3242827" cy="1113390"/>
              </a:xfrm>
            </p:grpSpPr>
            <p:pic>
              <p:nvPicPr>
                <p:cNvPr id="7" name="図 6" descr="画像ギャラリー | スエズ運河で20万トン超えの大型コンテナ船座礁 原因は砂嵐による視界不良 | 乗りものニュース">
                  <a:extLst>
                    <a:ext uri="{FF2B5EF4-FFF2-40B4-BE49-F238E27FC236}">
                      <a16:creationId xmlns:a16="http://schemas.microsoft.com/office/drawing/2014/main" id="{87B4C8F9-331D-6AD6-748B-B0E651C13B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482" r="452" b="21730"/>
                <a:stretch/>
              </p:blipFill>
              <p:spPr bwMode="auto">
                <a:xfrm>
                  <a:off x="-51427" y="591987"/>
                  <a:ext cx="3242827" cy="11133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図 7" descr="エバーギブン｣の失敗を繰り返さない！ エジプト、スエズ運河の拡張工事を計画 | Business Insider Japan">
                  <a:extLst>
                    <a:ext uri="{FF2B5EF4-FFF2-40B4-BE49-F238E27FC236}">
                      <a16:creationId xmlns:a16="http://schemas.microsoft.com/office/drawing/2014/main" id="{85A0E541-467A-A09D-FD95-4A4C522B98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012" r="452" b="10036"/>
                <a:stretch/>
              </p:blipFill>
              <p:spPr bwMode="auto">
                <a:xfrm>
                  <a:off x="-48154" y="599676"/>
                  <a:ext cx="3239553" cy="11057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9" name="正方形/長方形 8">
                <a:extLst>
                  <a:ext uri="{FF2B5EF4-FFF2-40B4-BE49-F238E27FC236}">
                    <a16:creationId xmlns:a16="http://schemas.microsoft.com/office/drawing/2014/main" id="{236B1D7E-D338-7F47-8FD5-54B231DE97CB}"/>
                  </a:ext>
                </a:extLst>
              </p:cNvPr>
              <p:cNvSpPr/>
              <p:nvPr/>
            </p:nvSpPr>
            <p:spPr>
              <a:xfrm>
                <a:off x="3578178" y="1652242"/>
                <a:ext cx="3711856" cy="70506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000" b="1" dirty="0">
                    <a:solidFill>
                      <a:schemeClr val="bg1"/>
                    </a:solidFill>
                  </a:rPr>
                  <a:t>スエズ運河の</a:t>
                </a:r>
                <a:endParaRPr kumimoji="1" lang="en-US" altLang="ja-JP" sz="2000" b="1" dirty="0">
                  <a:solidFill>
                    <a:schemeClr val="bg1"/>
                  </a:solidFill>
                </a:endParaRPr>
              </a:p>
              <a:p>
                <a:pPr algn="ctr"/>
                <a:r>
                  <a:rPr kumimoji="1" lang="ja-JP" altLang="en-US" sz="2000" b="1" dirty="0">
                    <a:solidFill>
                      <a:schemeClr val="bg1"/>
                    </a:solidFill>
                  </a:rPr>
                  <a:t>コンテナ船の座礁事故</a:t>
                </a:r>
              </a:p>
            </p:txBody>
          </p:sp>
        </p:grpSp>
        <p:pic>
          <p:nvPicPr>
            <p:cNvPr id="2" name="図 1">
              <a:extLst>
                <a:ext uri="{FF2B5EF4-FFF2-40B4-BE49-F238E27FC236}">
                  <a16:creationId xmlns:a16="http://schemas.microsoft.com/office/drawing/2014/main" id="{E11E605E-8CBD-739E-5EF6-88D49FC7F85E}"/>
                </a:ext>
              </a:extLst>
            </p:cNvPr>
            <p:cNvPicPr>
              <a:picLocks noChangeAspect="1"/>
            </p:cNvPicPr>
            <p:nvPr/>
          </p:nvPicPr>
          <p:blipFill rotWithShape="1">
            <a:blip r:embed="rId8"/>
            <a:srcRect t="11195" b="26250"/>
            <a:stretch/>
          </p:blipFill>
          <p:spPr>
            <a:xfrm>
              <a:off x="2449879" y="5376948"/>
              <a:ext cx="3707082" cy="1330037"/>
            </a:xfrm>
            <a:prstGeom prst="rect">
              <a:avLst/>
            </a:prstGeom>
            <a:ln>
              <a:solidFill>
                <a:schemeClr val="tx1"/>
              </a:solidFill>
            </a:ln>
          </p:spPr>
        </p:pic>
      </p:grpSp>
      <p:pic>
        <p:nvPicPr>
          <p:cNvPr id="4" name="図 3">
            <a:extLst>
              <a:ext uri="{FF2B5EF4-FFF2-40B4-BE49-F238E27FC236}">
                <a16:creationId xmlns:a16="http://schemas.microsoft.com/office/drawing/2014/main" id="{3A322464-80E9-EDDD-61F5-211330BC4A87}"/>
              </a:ext>
            </a:extLst>
          </p:cNvPr>
          <p:cNvPicPr>
            <a:picLocks noChangeAspect="1"/>
          </p:cNvPicPr>
          <p:nvPr/>
        </p:nvPicPr>
        <p:blipFill>
          <a:blip r:embed="rId9"/>
          <a:stretch>
            <a:fillRect/>
          </a:stretch>
        </p:blipFill>
        <p:spPr>
          <a:xfrm>
            <a:off x="7945965" y="969150"/>
            <a:ext cx="3950550" cy="2633700"/>
          </a:xfrm>
          <a:prstGeom prst="rect">
            <a:avLst/>
          </a:prstGeom>
        </p:spPr>
      </p:pic>
      <p:grpSp>
        <p:nvGrpSpPr>
          <p:cNvPr id="19" name="グループ化 18">
            <a:extLst>
              <a:ext uri="{FF2B5EF4-FFF2-40B4-BE49-F238E27FC236}">
                <a16:creationId xmlns:a16="http://schemas.microsoft.com/office/drawing/2014/main" id="{03F41F5C-C62B-35D2-BDC2-1883238BABFB}"/>
              </a:ext>
            </a:extLst>
          </p:cNvPr>
          <p:cNvGrpSpPr/>
          <p:nvPr/>
        </p:nvGrpSpPr>
        <p:grpSpPr>
          <a:xfrm>
            <a:off x="4610500" y="721895"/>
            <a:ext cx="3294247" cy="5522494"/>
            <a:chOff x="4610500" y="2299636"/>
            <a:chExt cx="3294247" cy="5522494"/>
          </a:xfrm>
        </p:grpSpPr>
        <p:pic>
          <p:nvPicPr>
            <p:cNvPr id="11" name="図 10">
              <a:extLst>
                <a:ext uri="{FF2B5EF4-FFF2-40B4-BE49-F238E27FC236}">
                  <a16:creationId xmlns:a16="http://schemas.microsoft.com/office/drawing/2014/main" id="{4B12F528-7AB4-B988-934E-9F829790C4E5}"/>
                </a:ext>
              </a:extLst>
            </p:cNvPr>
            <p:cNvPicPr>
              <a:picLocks noChangeAspect="1"/>
            </p:cNvPicPr>
            <p:nvPr/>
          </p:nvPicPr>
          <p:blipFill>
            <a:blip r:embed="rId10"/>
            <a:stretch>
              <a:fillRect/>
            </a:stretch>
          </p:blipFill>
          <p:spPr>
            <a:xfrm>
              <a:off x="5017168" y="5792811"/>
              <a:ext cx="1723458" cy="2029319"/>
            </a:xfrm>
            <a:prstGeom prst="rect">
              <a:avLst/>
            </a:prstGeom>
          </p:spPr>
        </p:pic>
        <p:sp>
          <p:nvSpPr>
            <p:cNvPr id="12" name="思考の吹き出し: 雲形 11">
              <a:extLst>
                <a:ext uri="{FF2B5EF4-FFF2-40B4-BE49-F238E27FC236}">
                  <a16:creationId xmlns:a16="http://schemas.microsoft.com/office/drawing/2014/main" id="{9447ADB7-887F-94C3-14EE-8913341DAC01}"/>
                </a:ext>
              </a:extLst>
            </p:cNvPr>
            <p:cNvSpPr/>
            <p:nvPr/>
          </p:nvSpPr>
          <p:spPr>
            <a:xfrm>
              <a:off x="4610500" y="2299636"/>
              <a:ext cx="3294247" cy="2553101"/>
            </a:xfrm>
            <a:prstGeom prst="cloudCallout">
              <a:avLst>
                <a:gd name="adj1" fmla="val -11281"/>
                <a:gd name="adj2" fmla="val 79712"/>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893A786-86AB-28D7-97C0-3AB4A518B673}"/>
                </a:ext>
              </a:extLst>
            </p:cNvPr>
            <p:cNvSpPr/>
            <p:nvPr/>
          </p:nvSpPr>
          <p:spPr>
            <a:xfrm>
              <a:off x="4896853" y="2311668"/>
              <a:ext cx="2758440" cy="25298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日本の荷物は</a:t>
              </a:r>
              <a:endParaRPr kumimoji="1" lang="en-US" altLang="ja-JP" sz="2800" b="1" dirty="0">
                <a:solidFill>
                  <a:schemeClr val="tx1"/>
                </a:solidFill>
              </a:endParaRPr>
            </a:p>
            <a:p>
              <a:pPr algn="ctr"/>
              <a:r>
                <a:rPr kumimoji="1" lang="ja-JP" altLang="en-US" sz="2800" b="1" dirty="0">
                  <a:solidFill>
                    <a:schemeClr val="tx1"/>
                  </a:solidFill>
                </a:rPr>
                <a:t>後回し？</a:t>
              </a:r>
              <a:endParaRPr kumimoji="1" lang="en-US" altLang="ja-JP" sz="2800" b="1" dirty="0">
                <a:solidFill>
                  <a:schemeClr val="tx1"/>
                </a:solidFill>
              </a:endParaRPr>
            </a:p>
            <a:p>
              <a:pPr algn="ctr"/>
              <a:r>
                <a:rPr lang="ja-JP" altLang="en-US" sz="2800" b="1" dirty="0">
                  <a:solidFill>
                    <a:schemeClr val="tx1"/>
                  </a:solidFill>
                </a:rPr>
                <a:t>釜山から出て</a:t>
              </a:r>
              <a:endParaRPr lang="en-US" altLang="ja-JP" sz="2800" b="1" dirty="0">
                <a:solidFill>
                  <a:schemeClr val="tx1"/>
                </a:solidFill>
              </a:endParaRPr>
            </a:p>
            <a:p>
              <a:pPr algn="ctr"/>
              <a:r>
                <a:rPr lang="ja-JP" altLang="en-US" sz="2800" b="1" dirty="0">
                  <a:solidFill>
                    <a:schemeClr val="tx1"/>
                  </a:solidFill>
                </a:rPr>
                <a:t>来ない？</a:t>
              </a:r>
              <a:endParaRPr kumimoji="1" lang="ja-JP" altLang="en-US" sz="2800" b="1" dirty="0">
                <a:solidFill>
                  <a:schemeClr val="tx1"/>
                </a:solidFill>
              </a:endParaRPr>
            </a:p>
          </p:txBody>
        </p:sp>
      </p:grpSp>
      <p:grpSp>
        <p:nvGrpSpPr>
          <p:cNvPr id="23" name="グループ化 22">
            <a:extLst>
              <a:ext uri="{FF2B5EF4-FFF2-40B4-BE49-F238E27FC236}">
                <a16:creationId xmlns:a16="http://schemas.microsoft.com/office/drawing/2014/main" id="{B3DF09CF-4B90-7B9B-1051-41329C4E6DC7}"/>
              </a:ext>
            </a:extLst>
          </p:cNvPr>
          <p:cNvGrpSpPr/>
          <p:nvPr/>
        </p:nvGrpSpPr>
        <p:grpSpPr>
          <a:xfrm>
            <a:off x="7050505" y="3713748"/>
            <a:ext cx="5141495" cy="2843462"/>
            <a:chOff x="7050505" y="3713748"/>
            <a:chExt cx="5141495" cy="2843462"/>
          </a:xfrm>
        </p:grpSpPr>
        <p:pic>
          <p:nvPicPr>
            <p:cNvPr id="20" name="図 19">
              <a:extLst>
                <a:ext uri="{FF2B5EF4-FFF2-40B4-BE49-F238E27FC236}">
                  <a16:creationId xmlns:a16="http://schemas.microsoft.com/office/drawing/2014/main" id="{3E487D59-A974-224F-2931-B2E18795E7D1}"/>
                </a:ext>
              </a:extLst>
            </p:cNvPr>
            <p:cNvPicPr>
              <a:picLocks noChangeAspect="1"/>
            </p:cNvPicPr>
            <p:nvPr/>
          </p:nvPicPr>
          <p:blipFill>
            <a:blip r:embed="rId11"/>
            <a:stretch>
              <a:fillRect/>
            </a:stretch>
          </p:blipFill>
          <p:spPr>
            <a:xfrm>
              <a:off x="9629274" y="3994484"/>
              <a:ext cx="2562726" cy="2562726"/>
            </a:xfrm>
            <a:prstGeom prst="rect">
              <a:avLst/>
            </a:prstGeom>
          </p:spPr>
        </p:pic>
        <p:sp>
          <p:nvSpPr>
            <p:cNvPr id="21" name="思考の吹き出し: 雲形 20">
              <a:extLst>
                <a:ext uri="{FF2B5EF4-FFF2-40B4-BE49-F238E27FC236}">
                  <a16:creationId xmlns:a16="http://schemas.microsoft.com/office/drawing/2014/main" id="{772E0AF7-C49D-C538-E3A2-DC4187D60201}"/>
                </a:ext>
              </a:extLst>
            </p:cNvPr>
            <p:cNvSpPr/>
            <p:nvPr/>
          </p:nvSpPr>
          <p:spPr>
            <a:xfrm>
              <a:off x="7050505" y="3826042"/>
              <a:ext cx="2815390" cy="2466474"/>
            </a:xfrm>
            <a:prstGeom prst="cloudCallout">
              <a:avLst>
                <a:gd name="adj1" fmla="val 65919"/>
                <a:gd name="adj2" fmla="val -29381"/>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AE47037F-D82A-19AC-EF33-002F2E0FEDC9}"/>
                </a:ext>
              </a:extLst>
            </p:cNvPr>
            <p:cNvSpPr/>
            <p:nvPr/>
          </p:nvSpPr>
          <p:spPr>
            <a:xfrm>
              <a:off x="7118685" y="3713748"/>
              <a:ext cx="2758440" cy="25298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人生初！</a:t>
              </a:r>
              <a:endParaRPr kumimoji="1" lang="en-US" altLang="ja-JP" sz="2800" b="1" dirty="0">
                <a:solidFill>
                  <a:schemeClr val="tx1"/>
                </a:solidFill>
              </a:endParaRPr>
            </a:p>
            <a:p>
              <a:pPr algn="ctr"/>
              <a:r>
                <a:rPr kumimoji="1" lang="ja-JP" altLang="en-US" sz="2800" b="1" dirty="0">
                  <a:solidFill>
                    <a:schemeClr val="tx1"/>
                  </a:solidFill>
                </a:rPr>
                <a:t>輸入材より</a:t>
              </a:r>
              <a:endParaRPr kumimoji="1" lang="en-US" altLang="ja-JP" sz="2800" b="1" dirty="0">
                <a:solidFill>
                  <a:schemeClr val="tx1"/>
                </a:solidFill>
              </a:endParaRPr>
            </a:p>
            <a:p>
              <a:pPr algn="ctr"/>
              <a:r>
                <a:rPr kumimoji="1" lang="ja-JP" altLang="en-US" sz="2800" b="1" dirty="0">
                  <a:solidFill>
                    <a:schemeClr val="tx1"/>
                  </a:solidFill>
                </a:rPr>
                <a:t>安い道産材！</a:t>
              </a:r>
            </a:p>
          </p:txBody>
        </p:sp>
      </p:grpSp>
    </p:spTree>
    <p:extLst>
      <p:ext uri="{BB962C8B-B14F-4D97-AF65-F5344CB8AC3E}">
        <p14:creationId xmlns:p14="http://schemas.microsoft.com/office/powerpoint/2010/main" val="152853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2500"/>
                            </p:stCondLst>
                            <p:childTnLst>
                              <p:par>
                                <p:cTn id="11" presetID="10" presetClass="entr" presetSubtype="0" fill="hold" nodeType="afterEffect">
                                  <p:stCondLst>
                                    <p:cond delay="15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8000"/>
                            </p:stCondLst>
                            <p:childTnLst>
                              <p:par>
                                <p:cTn id="15" presetID="10" presetClass="entr" presetSubtype="0" fill="hold" nodeType="afterEffect">
                                  <p:stCondLst>
                                    <p:cond delay="6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4500"/>
                            </p:stCondLst>
                            <p:childTnLst>
                              <p:par>
                                <p:cTn id="19" presetID="14" presetClass="entr" presetSubtype="10" fill="hold" nodeType="afterEffect">
                                  <p:stCondLst>
                                    <p:cond delay="600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childTnLst>
                          </p:cTn>
                        </p:par>
                        <p:par>
                          <p:cTn id="22" fill="hold">
                            <p:stCondLst>
                              <p:cond delay="31000"/>
                            </p:stCondLst>
                            <p:childTnLst>
                              <p:par>
                                <p:cTn id="23" presetID="10" presetClass="entr" presetSubtype="0" fill="hold" nodeType="afterEffect">
                                  <p:stCondLst>
                                    <p:cond delay="10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0CC41-B8B1-B3F0-5ADC-81CCF203AABD}"/>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E893228F-4806-51D2-5C1F-EEB080BF0A9D}"/>
              </a:ext>
            </a:extLst>
          </p:cNvPr>
          <p:cNvPicPr>
            <a:picLocks noChangeAspect="1"/>
          </p:cNvPicPr>
          <p:nvPr/>
        </p:nvPicPr>
        <p:blipFill>
          <a:blip r:embed="rId3"/>
          <a:stretch>
            <a:fillRect/>
          </a:stretch>
        </p:blipFill>
        <p:spPr>
          <a:xfrm>
            <a:off x="-9844" y="724158"/>
            <a:ext cx="12201844" cy="6133842"/>
          </a:xfrm>
          <a:prstGeom prst="rect">
            <a:avLst/>
          </a:prstGeom>
        </p:spPr>
      </p:pic>
      <p:sp>
        <p:nvSpPr>
          <p:cNvPr id="27" name="正方形/長方形 26">
            <a:extLst>
              <a:ext uri="{FF2B5EF4-FFF2-40B4-BE49-F238E27FC236}">
                <a16:creationId xmlns:a16="http://schemas.microsoft.com/office/drawing/2014/main" id="{A7DB713E-A2F0-5511-3C1C-68F380708B8A}"/>
              </a:ext>
            </a:extLst>
          </p:cNvPr>
          <p:cNvSpPr/>
          <p:nvPr/>
        </p:nvSpPr>
        <p:spPr>
          <a:xfrm>
            <a:off x="0" y="0"/>
            <a:ext cx="12192000" cy="763570"/>
          </a:xfrm>
          <a:prstGeom prst="rect">
            <a:avLst/>
          </a:pr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bg1"/>
                </a:solidFill>
                <a:latin typeface="ＭＳ Ｐゴシック" panose="020B0600070205080204" pitchFamily="50" charset="-128"/>
                <a:ea typeface="ＭＳ Ｐゴシック" panose="020B0600070205080204" pitchFamily="50" charset="-128"/>
              </a:rPr>
              <a:t>　</a:t>
            </a:r>
            <a:r>
              <a:rPr lang="ja-JP" altLang="en-US" sz="3600" dirty="0">
                <a:solidFill>
                  <a:schemeClr val="bg1"/>
                </a:solidFill>
                <a:latin typeface="ＭＳ Ｐゴシック" panose="020B0600070205080204" pitchFamily="50" charset="-128"/>
                <a:ea typeface="ＭＳ Ｐゴシック" panose="020B0600070205080204" pitchFamily="50" charset="-128"/>
              </a:rPr>
              <a:t>２０２２年</a:t>
            </a:r>
            <a:endParaRPr kumimoji="1" lang="ja-JP" altLang="en-US" sz="3600" dirty="0">
              <a:solidFill>
                <a:schemeClr val="bg1"/>
              </a:solidFill>
              <a:latin typeface="ＭＳ Ｐゴシック" panose="020B0600070205080204" pitchFamily="50" charset="-128"/>
              <a:ea typeface="ＭＳ Ｐゴシック" panose="020B0600070205080204" pitchFamily="50" charset="-128"/>
            </a:endParaRPr>
          </a:p>
        </p:txBody>
      </p:sp>
      <p:pic>
        <p:nvPicPr>
          <p:cNvPr id="32" name="図 31">
            <a:extLst>
              <a:ext uri="{FF2B5EF4-FFF2-40B4-BE49-F238E27FC236}">
                <a16:creationId xmlns:a16="http://schemas.microsoft.com/office/drawing/2014/main" id="{203AACEE-546F-C08E-F0CF-9590501EFF94}"/>
              </a:ext>
            </a:extLst>
          </p:cNvPr>
          <p:cNvPicPr>
            <a:picLocks noChangeAspect="1"/>
          </p:cNvPicPr>
          <p:nvPr/>
        </p:nvPicPr>
        <p:blipFill>
          <a:blip r:embed="rId5"/>
          <a:stretch>
            <a:fillRect/>
          </a:stretch>
        </p:blipFill>
        <p:spPr>
          <a:xfrm>
            <a:off x="403845" y="3536496"/>
            <a:ext cx="4029805" cy="2889754"/>
          </a:xfrm>
          <a:prstGeom prst="rect">
            <a:avLst/>
          </a:prstGeom>
        </p:spPr>
      </p:pic>
      <p:grpSp>
        <p:nvGrpSpPr>
          <p:cNvPr id="25" name="グループ化 24">
            <a:extLst>
              <a:ext uri="{FF2B5EF4-FFF2-40B4-BE49-F238E27FC236}">
                <a16:creationId xmlns:a16="http://schemas.microsoft.com/office/drawing/2014/main" id="{94FBAB9E-E215-0290-97F3-5E3A25EDEB5E}"/>
              </a:ext>
            </a:extLst>
          </p:cNvPr>
          <p:cNvGrpSpPr/>
          <p:nvPr/>
        </p:nvGrpSpPr>
        <p:grpSpPr>
          <a:xfrm>
            <a:off x="1397783" y="1653703"/>
            <a:ext cx="1566394" cy="1201310"/>
            <a:chOff x="1397783" y="1653703"/>
            <a:chExt cx="1566394" cy="1201310"/>
          </a:xfrm>
        </p:grpSpPr>
        <p:pic>
          <p:nvPicPr>
            <p:cNvPr id="4" name="図 3">
              <a:extLst>
                <a:ext uri="{FF2B5EF4-FFF2-40B4-BE49-F238E27FC236}">
                  <a16:creationId xmlns:a16="http://schemas.microsoft.com/office/drawing/2014/main" id="{80DA2FD9-08FE-5B9F-DC33-C2CADF1DD61B}"/>
                </a:ext>
              </a:extLst>
            </p:cNvPr>
            <p:cNvPicPr>
              <a:picLocks noChangeAspect="1"/>
            </p:cNvPicPr>
            <p:nvPr/>
          </p:nvPicPr>
          <p:blipFill>
            <a:blip r:embed="rId6"/>
            <a:stretch>
              <a:fillRect/>
            </a:stretch>
          </p:blipFill>
          <p:spPr>
            <a:xfrm>
              <a:off x="2116507" y="2247088"/>
              <a:ext cx="847670" cy="607925"/>
            </a:xfrm>
            <a:prstGeom prst="rect">
              <a:avLst/>
            </a:prstGeom>
          </p:spPr>
        </p:pic>
        <p:sp>
          <p:nvSpPr>
            <p:cNvPr id="5" name="矢印: 下 4">
              <a:extLst>
                <a:ext uri="{FF2B5EF4-FFF2-40B4-BE49-F238E27FC236}">
                  <a16:creationId xmlns:a16="http://schemas.microsoft.com/office/drawing/2014/main" id="{154DF6BE-4A15-E6D3-BAD8-454ADD08ADFE}"/>
                </a:ext>
              </a:extLst>
            </p:cNvPr>
            <p:cNvSpPr/>
            <p:nvPr/>
          </p:nvSpPr>
          <p:spPr>
            <a:xfrm rot="3659102">
              <a:off x="1549149" y="2157630"/>
              <a:ext cx="365456" cy="6681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D975EE1D-1741-324C-22D6-F05D9095AC40}"/>
                </a:ext>
              </a:extLst>
            </p:cNvPr>
            <p:cNvPicPr>
              <a:picLocks noChangeAspect="1"/>
            </p:cNvPicPr>
            <p:nvPr/>
          </p:nvPicPr>
          <p:blipFill>
            <a:blip r:embed="rId7"/>
            <a:stretch>
              <a:fillRect/>
            </a:stretch>
          </p:blipFill>
          <p:spPr>
            <a:xfrm rot="20397914">
              <a:off x="1550750" y="2248406"/>
              <a:ext cx="433692" cy="467114"/>
            </a:xfrm>
            <a:prstGeom prst="rect">
              <a:avLst/>
            </a:prstGeom>
          </p:spPr>
        </p:pic>
        <p:pic>
          <p:nvPicPr>
            <p:cNvPr id="2" name="図 1">
              <a:extLst>
                <a:ext uri="{FF2B5EF4-FFF2-40B4-BE49-F238E27FC236}">
                  <a16:creationId xmlns:a16="http://schemas.microsoft.com/office/drawing/2014/main" id="{41E683CA-1940-1E9A-A15B-424D8487B4BD}"/>
                </a:ext>
              </a:extLst>
            </p:cNvPr>
            <p:cNvPicPr>
              <a:picLocks noChangeAspect="1"/>
            </p:cNvPicPr>
            <p:nvPr/>
          </p:nvPicPr>
          <p:blipFill rotWithShape="1">
            <a:blip r:embed="rId8"/>
            <a:srcRect b="23414"/>
            <a:stretch/>
          </p:blipFill>
          <p:spPr>
            <a:xfrm>
              <a:off x="1980119" y="1653703"/>
              <a:ext cx="777029" cy="593387"/>
            </a:xfrm>
            <a:prstGeom prst="rect">
              <a:avLst/>
            </a:prstGeom>
          </p:spPr>
        </p:pic>
      </p:grpSp>
      <p:grpSp>
        <p:nvGrpSpPr>
          <p:cNvPr id="26" name="グループ化 25">
            <a:extLst>
              <a:ext uri="{FF2B5EF4-FFF2-40B4-BE49-F238E27FC236}">
                <a16:creationId xmlns:a16="http://schemas.microsoft.com/office/drawing/2014/main" id="{14709FCE-EEBA-F219-C037-1729777787AC}"/>
              </a:ext>
            </a:extLst>
          </p:cNvPr>
          <p:cNvGrpSpPr/>
          <p:nvPr/>
        </p:nvGrpSpPr>
        <p:grpSpPr>
          <a:xfrm>
            <a:off x="3708601" y="1961746"/>
            <a:ext cx="1630264" cy="1320801"/>
            <a:chOff x="3708601" y="1961746"/>
            <a:chExt cx="1630264" cy="1320801"/>
          </a:xfrm>
        </p:grpSpPr>
        <p:sp>
          <p:nvSpPr>
            <p:cNvPr id="7" name="矢印: 右 6">
              <a:extLst>
                <a:ext uri="{FF2B5EF4-FFF2-40B4-BE49-F238E27FC236}">
                  <a16:creationId xmlns:a16="http://schemas.microsoft.com/office/drawing/2014/main" id="{B434CE4A-F97D-09CD-25CC-B1C81EADB13E}"/>
                </a:ext>
              </a:extLst>
            </p:cNvPr>
            <p:cNvSpPr/>
            <p:nvPr/>
          </p:nvSpPr>
          <p:spPr>
            <a:xfrm rot="2650004">
              <a:off x="4882478" y="2662109"/>
              <a:ext cx="456387" cy="3123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CB0263F7-283F-FE7D-C16D-771F035057F4}"/>
                </a:ext>
              </a:extLst>
            </p:cNvPr>
            <p:cNvPicPr>
              <a:picLocks noChangeAspect="1"/>
            </p:cNvPicPr>
            <p:nvPr/>
          </p:nvPicPr>
          <p:blipFill rotWithShape="1">
            <a:blip r:embed="rId8"/>
            <a:srcRect b="23414"/>
            <a:stretch/>
          </p:blipFill>
          <p:spPr>
            <a:xfrm>
              <a:off x="4418519" y="1961746"/>
              <a:ext cx="777029" cy="593387"/>
            </a:xfrm>
            <a:prstGeom prst="rect">
              <a:avLst/>
            </a:prstGeom>
          </p:spPr>
        </p:pic>
        <p:sp>
          <p:nvSpPr>
            <p:cNvPr id="9" name="矢印: 右 8">
              <a:extLst>
                <a:ext uri="{FF2B5EF4-FFF2-40B4-BE49-F238E27FC236}">
                  <a16:creationId xmlns:a16="http://schemas.microsoft.com/office/drawing/2014/main" id="{DEC1D927-E29D-B63B-1DE0-E34BEB59ED9F}"/>
                </a:ext>
              </a:extLst>
            </p:cNvPr>
            <p:cNvSpPr/>
            <p:nvPr/>
          </p:nvSpPr>
          <p:spPr>
            <a:xfrm rot="2650004">
              <a:off x="4548494" y="2970152"/>
              <a:ext cx="456387" cy="3123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019E55F7-8A33-F0C8-5E72-604AB67365B6}"/>
                </a:ext>
              </a:extLst>
            </p:cNvPr>
            <p:cNvPicPr>
              <a:picLocks noChangeAspect="1"/>
            </p:cNvPicPr>
            <p:nvPr/>
          </p:nvPicPr>
          <p:blipFill>
            <a:blip r:embed="rId6"/>
            <a:stretch>
              <a:fillRect/>
            </a:stretch>
          </p:blipFill>
          <p:spPr>
            <a:xfrm>
              <a:off x="3708601" y="2564858"/>
              <a:ext cx="847670" cy="607925"/>
            </a:xfrm>
            <a:prstGeom prst="rect">
              <a:avLst/>
            </a:prstGeom>
          </p:spPr>
        </p:pic>
        <p:pic>
          <p:nvPicPr>
            <p:cNvPr id="11" name="図 10">
              <a:extLst>
                <a:ext uri="{FF2B5EF4-FFF2-40B4-BE49-F238E27FC236}">
                  <a16:creationId xmlns:a16="http://schemas.microsoft.com/office/drawing/2014/main" id="{FA891890-3233-4787-7170-25B4E5481150}"/>
                </a:ext>
              </a:extLst>
            </p:cNvPr>
            <p:cNvPicPr>
              <a:picLocks noChangeAspect="1"/>
            </p:cNvPicPr>
            <p:nvPr/>
          </p:nvPicPr>
          <p:blipFill>
            <a:blip r:embed="rId7"/>
            <a:stretch>
              <a:fillRect/>
            </a:stretch>
          </p:blipFill>
          <p:spPr>
            <a:xfrm rot="20397914">
              <a:off x="4874367" y="2517538"/>
              <a:ext cx="433692" cy="467114"/>
            </a:xfrm>
            <a:prstGeom prst="rect">
              <a:avLst/>
            </a:prstGeom>
          </p:spPr>
        </p:pic>
      </p:grpSp>
      <p:grpSp>
        <p:nvGrpSpPr>
          <p:cNvPr id="18" name="グループ化 17">
            <a:extLst>
              <a:ext uri="{FF2B5EF4-FFF2-40B4-BE49-F238E27FC236}">
                <a16:creationId xmlns:a16="http://schemas.microsoft.com/office/drawing/2014/main" id="{763474C0-46E4-AF14-B35C-8489344EF89F}"/>
              </a:ext>
            </a:extLst>
          </p:cNvPr>
          <p:cNvGrpSpPr/>
          <p:nvPr/>
        </p:nvGrpSpPr>
        <p:grpSpPr>
          <a:xfrm>
            <a:off x="5617723" y="876514"/>
            <a:ext cx="3777916" cy="3038869"/>
            <a:chOff x="7447548" y="2273969"/>
            <a:chExt cx="3777916" cy="3038869"/>
          </a:xfrm>
        </p:grpSpPr>
        <p:pic>
          <p:nvPicPr>
            <p:cNvPr id="13" name="図 12">
              <a:extLst>
                <a:ext uri="{FF2B5EF4-FFF2-40B4-BE49-F238E27FC236}">
                  <a16:creationId xmlns:a16="http://schemas.microsoft.com/office/drawing/2014/main" id="{4C0BFBFE-70DF-9BEC-CC71-939F48EF6CF0}"/>
                </a:ext>
              </a:extLst>
            </p:cNvPr>
            <p:cNvPicPr>
              <a:picLocks noChangeAspect="1"/>
            </p:cNvPicPr>
            <p:nvPr/>
          </p:nvPicPr>
          <p:blipFill>
            <a:blip r:embed="rId9"/>
            <a:stretch>
              <a:fillRect/>
            </a:stretch>
          </p:blipFill>
          <p:spPr>
            <a:xfrm>
              <a:off x="7453561" y="2814540"/>
              <a:ext cx="1377618" cy="1829649"/>
            </a:xfrm>
            <a:prstGeom prst="rect">
              <a:avLst/>
            </a:prstGeom>
          </p:spPr>
        </p:pic>
        <p:pic>
          <p:nvPicPr>
            <p:cNvPr id="2050" name="Picture 2" descr="ロシア沿海地方で木材加工工場の操業開始 | 飯田グループホールディングス株式会社のプレスリリース">
              <a:extLst>
                <a:ext uri="{FF2B5EF4-FFF2-40B4-BE49-F238E27FC236}">
                  <a16:creationId xmlns:a16="http://schemas.microsoft.com/office/drawing/2014/main" id="{7E0C518E-7F41-3C8E-F9B4-DE1B348F0C9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828223" y="2827420"/>
              <a:ext cx="2385210" cy="17927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正方形/長方形 13">
              <a:extLst>
                <a:ext uri="{FF2B5EF4-FFF2-40B4-BE49-F238E27FC236}">
                  <a16:creationId xmlns:a16="http://schemas.microsoft.com/office/drawing/2014/main" id="{7B788925-C694-7628-BEF2-C7460F2BD672}"/>
                </a:ext>
              </a:extLst>
            </p:cNvPr>
            <p:cNvSpPr/>
            <p:nvPr/>
          </p:nvSpPr>
          <p:spPr>
            <a:xfrm>
              <a:off x="7447548" y="2273969"/>
              <a:ext cx="3777916" cy="553452"/>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日本はロシア原木と合板輸入禁止</a:t>
              </a:r>
            </a:p>
          </p:txBody>
        </p:sp>
        <p:sp>
          <p:nvSpPr>
            <p:cNvPr id="16" name="テキスト ボックス 15">
              <a:extLst>
                <a:ext uri="{FF2B5EF4-FFF2-40B4-BE49-F238E27FC236}">
                  <a16:creationId xmlns:a16="http://schemas.microsoft.com/office/drawing/2014/main" id="{DFFE9B5F-1D7E-7756-A5F7-07EC5F7877D8}"/>
                </a:ext>
              </a:extLst>
            </p:cNvPr>
            <p:cNvSpPr txBox="1"/>
            <p:nvPr/>
          </p:nvSpPr>
          <p:spPr>
            <a:xfrm>
              <a:off x="8939464" y="3340587"/>
              <a:ext cx="2286000" cy="923330"/>
            </a:xfrm>
            <a:prstGeom prst="rect">
              <a:avLst/>
            </a:prstGeom>
            <a:noFill/>
          </p:spPr>
          <p:txBody>
            <a:bodyPr wrap="square">
              <a:spAutoFit/>
            </a:bodyPr>
            <a:lstStyle/>
            <a:p>
              <a:r>
                <a:rPr lang="ja-JP" altLang="en-US" b="1" dirty="0">
                  <a:solidFill>
                    <a:schemeClr val="bg1"/>
                  </a:solidFill>
                </a:rPr>
                <a:t>○○</a:t>
              </a:r>
              <a:r>
                <a:rPr lang="en-US" altLang="ja-JP" b="1" dirty="0">
                  <a:solidFill>
                    <a:schemeClr val="bg1"/>
                  </a:solidFill>
                </a:rPr>
                <a:t>GHD</a:t>
              </a:r>
              <a:r>
                <a:rPr lang="ja-JP" altLang="en-US" b="1" dirty="0">
                  <a:solidFill>
                    <a:schemeClr val="bg1"/>
                  </a:solidFill>
                </a:rPr>
                <a:t>がロシアの木材企業を</a:t>
              </a:r>
              <a:r>
                <a:rPr lang="en-US" altLang="ja-JP" b="1" dirty="0">
                  <a:solidFill>
                    <a:schemeClr val="bg1"/>
                  </a:solidFill>
                </a:rPr>
                <a:t>600</a:t>
              </a:r>
              <a:r>
                <a:rPr lang="ja-JP" altLang="en-US" b="1" dirty="0">
                  <a:solidFill>
                    <a:schemeClr val="bg1"/>
                  </a:solidFill>
                </a:rPr>
                <a:t>億円で買収　</a:t>
              </a:r>
              <a:r>
                <a:rPr lang="en-US" altLang="ja-JP" b="1" dirty="0">
                  <a:solidFill>
                    <a:schemeClr val="bg1"/>
                  </a:solidFill>
                </a:rPr>
                <a:t>2022.1</a:t>
              </a:r>
              <a:r>
                <a:rPr lang="ja-JP" altLang="en-US" b="1" dirty="0">
                  <a:solidFill>
                    <a:schemeClr val="bg1"/>
                  </a:solidFill>
                </a:rPr>
                <a:t>月</a:t>
              </a:r>
            </a:p>
          </p:txBody>
        </p:sp>
        <p:sp>
          <p:nvSpPr>
            <p:cNvPr id="17" name="正方形/長方形 16">
              <a:extLst>
                <a:ext uri="{FF2B5EF4-FFF2-40B4-BE49-F238E27FC236}">
                  <a16:creationId xmlns:a16="http://schemas.microsoft.com/office/drawing/2014/main" id="{D61976EF-68FD-440F-7481-10AE49A641BB}"/>
                </a:ext>
              </a:extLst>
            </p:cNvPr>
            <p:cNvSpPr/>
            <p:nvPr/>
          </p:nvSpPr>
          <p:spPr>
            <a:xfrm>
              <a:off x="7457277" y="4602975"/>
              <a:ext cx="3765884" cy="7098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ロシア分が入らないと勘違いした木材商社が欧州で買い漁った！</a:t>
              </a:r>
            </a:p>
          </p:txBody>
        </p:sp>
      </p:grpSp>
      <p:pic>
        <p:nvPicPr>
          <p:cNvPr id="1026" name="Picture 2" descr="チャンスを掴む人のイラスト（男性） | かわいいフリー素材集 いらすとや">
            <a:extLst>
              <a:ext uri="{FF2B5EF4-FFF2-40B4-BE49-F238E27FC236}">
                <a16:creationId xmlns:a16="http://schemas.microsoft.com/office/drawing/2014/main" id="{94E20E1C-94BF-35AC-B927-0443D91B09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96867" y="1059707"/>
            <a:ext cx="2047875" cy="222885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グループ化 23">
            <a:extLst>
              <a:ext uri="{FF2B5EF4-FFF2-40B4-BE49-F238E27FC236}">
                <a16:creationId xmlns:a16="http://schemas.microsoft.com/office/drawing/2014/main" id="{4D543E92-7DDC-50B2-E746-35283003BD60}"/>
              </a:ext>
            </a:extLst>
          </p:cNvPr>
          <p:cNvGrpSpPr/>
          <p:nvPr/>
        </p:nvGrpSpPr>
        <p:grpSpPr>
          <a:xfrm>
            <a:off x="4808022" y="4295274"/>
            <a:ext cx="4695390" cy="2562726"/>
            <a:chOff x="5245767" y="4295274"/>
            <a:chExt cx="4695390" cy="2562726"/>
          </a:xfrm>
        </p:grpSpPr>
        <p:pic>
          <p:nvPicPr>
            <p:cNvPr id="19" name="図 18">
              <a:extLst>
                <a:ext uri="{FF2B5EF4-FFF2-40B4-BE49-F238E27FC236}">
                  <a16:creationId xmlns:a16="http://schemas.microsoft.com/office/drawing/2014/main" id="{7AB74487-1DF9-00E4-FCCC-0EE7ABC4CF87}"/>
                </a:ext>
              </a:extLst>
            </p:cNvPr>
            <p:cNvPicPr>
              <a:picLocks noChangeAspect="1"/>
            </p:cNvPicPr>
            <p:nvPr/>
          </p:nvPicPr>
          <p:blipFill>
            <a:blip r:embed="rId13"/>
            <a:stretch>
              <a:fillRect/>
            </a:stretch>
          </p:blipFill>
          <p:spPr>
            <a:xfrm flipH="1">
              <a:off x="7667189" y="5524970"/>
              <a:ext cx="2273968" cy="1333030"/>
            </a:xfrm>
            <a:prstGeom prst="rect">
              <a:avLst/>
            </a:prstGeom>
          </p:spPr>
        </p:pic>
        <p:sp>
          <p:nvSpPr>
            <p:cNvPr id="20" name="思考の吹き出し: 雲形 19">
              <a:extLst>
                <a:ext uri="{FF2B5EF4-FFF2-40B4-BE49-F238E27FC236}">
                  <a16:creationId xmlns:a16="http://schemas.microsoft.com/office/drawing/2014/main" id="{62AE53BD-A703-1114-881D-532CA405389D}"/>
                </a:ext>
              </a:extLst>
            </p:cNvPr>
            <p:cNvSpPr/>
            <p:nvPr/>
          </p:nvSpPr>
          <p:spPr>
            <a:xfrm>
              <a:off x="5245767" y="4295274"/>
              <a:ext cx="3092116" cy="1925053"/>
            </a:xfrm>
            <a:prstGeom prst="cloudCallout">
              <a:avLst>
                <a:gd name="adj1" fmla="val 43452"/>
                <a:gd name="adj2" fmla="val 5485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232865DD-A0DA-9929-DE4F-4B706C72DDA4}"/>
                </a:ext>
              </a:extLst>
            </p:cNvPr>
            <p:cNvSpPr/>
            <p:nvPr/>
          </p:nvSpPr>
          <p:spPr>
            <a:xfrm>
              <a:off x="5522494" y="4475748"/>
              <a:ext cx="2562727" cy="15280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大変だ！急いで欧州で材を押さえないとまた不足するぞ！</a:t>
              </a:r>
            </a:p>
          </p:txBody>
        </p:sp>
      </p:grpSp>
      <p:grpSp>
        <p:nvGrpSpPr>
          <p:cNvPr id="21" name="グループ化 20">
            <a:extLst>
              <a:ext uri="{FF2B5EF4-FFF2-40B4-BE49-F238E27FC236}">
                <a16:creationId xmlns:a16="http://schemas.microsoft.com/office/drawing/2014/main" id="{9C765C5F-0B35-EF66-50C2-93B1313F66A7}"/>
              </a:ext>
            </a:extLst>
          </p:cNvPr>
          <p:cNvGrpSpPr/>
          <p:nvPr/>
        </p:nvGrpSpPr>
        <p:grpSpPr>
          <a:xfrm>
            <a:off x="9027268" y="4046707"/>
            <a:ext cx="2928025" cy="2811293"/>
            <a:chOff x="9027268" y="4046707"/>
            <a:chExt cx="2928025" cy="2811293"/>
          </a:xfrm>
        </p:grpSpPr>
        <p:pic>
          <p:nvPicPr>
            <p:cNvPr id="3" name="図 2">
              <a:extLst>
                <a:ext uri="{FF2B5EF4-FFF2-40B4-BE49-F238E27FC236}">
                  <a16:creationId xmlns:a16="http://schemas.microsoft.com/office/drawing/2014/main" id="{5EC012C1-8B60-5142-7C5F-1D8C10F59772}"/>
                </a:ext>
              </a:extLst>
            </p:cNvPr>
            <p:cNvPicPr>
              <a:picLocks noChangeAspect="1"/>
            </p:cNvPicPr>
            <p:nvPr/>
          </p:nvPicPr>
          <p:blipFill>
            <a:blip r:embed="rId14"/>
            <a:stretch>
              <a:fillRect/>
            </a:stretch>
          </p:blipFill>
          <p:spPr>
            <a:xfrm>
              <a:off x="10330774" y="5207001"/>
              <a:ext cx="1183735" cy="1650999"/>
            </a:xfrm>
            <a:prstGeom prst="rect">
              <a:avLst/>
            </a:prstGeom>
          </p:spPr>
        </p:pic>
        <p:sp>
          <p:nvSpPr>
            <p:cNvPr id="12" name="正方形/長方形 11">
              <a:extLst>
                <a:ext uri="{FF2B5EF4-FFF2-40B4-BE49-F238E27FC236}">
                  <a16:creationId xmlns:a16="http://schemas.microsoft.com/office/drawing/2014/main" id="{8DE07D03-A9ED-C5B9-DC30-468219B707A4}"/>
                </a:ext>
              </a:extLst>
            </p:cNvPr>
            <p:cNvSpPr/>
            <p:nvPr/>
          </p:nvSpPr>
          <p:spPr>
            <a:xfrm>
              <a:off x="9027268" y="4046707"/>
              <a:ext cx="2928025" cy="11575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増産する人がいない・・・</a:t>
              </a:r>
              <a:endParaRPr lang="en-US" altLang="ja-JP" b="1" dirty="0">
                <a:solidFill>
                  <a:schemeClr val="tx1"/>
                </a:solidFill>
              </a:endParaRPr>
            </a:p>
            <a:p>
              <a:pPr algn="ctr"/>
              <a:r>
                <a:rPr lang="ja-JP" altLang="en-US" b="1" dirty="0">
                  <a:solidFill>
                    <a:schemeClr val="tx1"/>
                  </a:solidFill>
                </a:rPr>
                <a:t>乾燥設備が無い・・・</a:t>
              </a:r>
              <a:endParaRPr lang="en-US" altLang="ja-JP" b="1" dirty="0">
                <a:solidFill>
                  <a:schemeClr val="tx1"/>
                </a:solidFill>
              </a:endParaRPr>
            </a:p>
            <a:p>
              <a:pPr algn="ctr"/>
              <a:r>
                <a:rPr kumimoji="1" lang="ja-JP" altLang="en-US" b="1" dirty="0">
                  <a:solidFill>
                    <a:schemeClr val="tx1"/>
                  </a:solidFill>
                </a:rPr>
                <a:t>期待に応えられない・・・</a:t>
              </a:r>
              <a:endParaRPr kumimoji="1" lang="en-US" altLang="ja-JP" b="1" dirty="0">
                <a:solidFill>
                  <a:schemeClr val="tx1"/>
                </a:solidFill>
              </a:endParaRPr>
            </a:p>
          </p:txBody>
        </p:sp>
      </p:grpSp>
    </p:spTree>
    <p:extLst>
      <p:ext uri="{BB962C8B-B14F-4D97-AF65-F5344CB8AC3E}">
        <p14:creationId xmlns:p14="http://schemas.microsoft.com/office/powerpoint/2010/main" val="338149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2500"/>
                            </p:stCondLst>
                            <p:childTnLst>
                              <p:par>
                                <p:cTn id="9" presetID="10" presetClass="entr" presetSubtype="0" fill="hold" nodeType="afterEffect">
                                  <p:stCondLst>
                                    <p:cond delay="60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9000"/>
                            </p:stCondLst>
                            <p:childTnLst>
                              <p:par>
                                <p:cTn id="13" presetID="2" presetClass="entr" presetSubtype="4" fill="hold" nodeType="afterEffect">
                                  <p:stCondLst>
                                    <p:cond delay="40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par>
                          <p:cTn id="17" fill="hold">
                            <p:stCondLst>
                              <p:cond delay="13500"/>
                            </p:stCondLst>
                            <p:childTnLst>
                              <p:par>
                                <p:cTn id="18" presetID="10" presetClass="entr" presetSubtype="0" fill="hold" nodeType="afterEffect">
                                  <p:stCondLst>
                                    <p:cond delay="100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24000"/>
                            </p:stCondLst>
                            <p:childTnLst>
                              <p:par>
                                <p:cTn id="22" presetID="10" presetClass="entr" presetSubtype="0" fill="hold" nodeType="afterEffect">
                                  <p:stCondLst>
                                    <p:cond delay="100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34500"/>
                            </p:stCondLst>
                            <p:childTnLst>
                              <p:par>
                                <p:cTn id="26" presetID="2" presetClass="entr" presetSubtype="4" fill="hold" nodeType="afterEffect">
                                  <p:stCondLst>
                                    <p:cond delay="300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1000" fill="hold"/>
                                        <p:tgtEl>
                                          <p:spTgt spid="1026"/>
                                        </p:tgtEl>
                                        <p:attrNameLst>
                                          <p:attrName>ppt_x</p:attrName>
                                        </p:attrNameLst>
                                      </p:cBhvr>
                                      <p:tavLst>
                                        <p:tav tm="0">
                                          <p:val>
                                            <p:strVal val="#ppt_x"/>
                                          </p:val>
                                        </p:tav>
                                        <p:tav tm="100000">
                                          <p:val>
                                            <p:strVal val="#ppt_x"/>
                                          </p:val>
                                        </p:tav>
                                      </p:tavLst>
                                    </p:anim>
                                    <p:anim calcmode="lin" valueType="num">
                                      <p:cBhvr additive="base">
                                        <p:cTn id="29" dur="1000" fill="hold"/>
                                        <p:tgtEl>
                                          <p:spTgt spid="1026"/>
                                        </p:tgtEl>
                                        <p:attrNameLst>
                                          <p:attrName>ppt_y</p:attrName>
                                        </p:attrNameLst>
                                      </p:cBhvr>
                                      <p:tavLst>
                                        <p:tav tm="0">
                                          <p:val>
                                            <p:strVal val="1+#ppt_h/2"/>
                                          </p:val>
                                        </p:tav>
                                        <p:tav tm="100000">
                                          <p:val>
                                            <p:strVal val="#ppt_y"/>
                                          </p:val>
                                        </p:tav>
                                      </p:tavLst>
                                    </p:anim>
                                  </p:childTnLst>
                                </p:cTn>
                              </p:par>
                            </p:childTnLst>
                          </p:cTn>
                        </p:par>
                        <p:par>
                          <p:cTn id="30" fill="hold">
                            <p:stCondLst>
                              <p:cond delay="38500"/>
                            </p:stCondLst>
                            <p:childTnLst>
                              <p:par>
                                <p:cTn id="31" presetID="10" presetClass="entr" presetSubtype="0" fill="hold" nodeType="afterEffect">
                                  <p:stCondLst>
                                    <p:cond delay="20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41000"/>
                            </p:stCondLst>
                            <p:childTnLst>
                              <p:par>
                                <p:cTn id="35" presetID="2" presetClass="exit" presetSubtype="4" fill="hold" nodeType="afterEffect">
                                  <p:stCondLst>
                                    <p:cond delay="10000"/>
                                  </p:stCondLst>
                                  <p:childTnLst>
                                    <p:anim calcmode="lin" valueType="num">
                                      <p:cBhvr additive="base">
                                        <p:cTn id="36" dur="1000"/>
                                        <p:tgtEl>
                                          <p:spTgt spid="1026"/>
                                        </p:tgtEl>
                                        <p:attrNameLst>
                                          <p:attrName>ppt_x</p:attrName>
                                        </p:attrNameLst>
                                      </p:cBhvr>
                                      <p:tavLst>
                                        <p:tav tm="0">
                                          <p:val>
                                            <p:strVal val="ppt_x"/>
                                          </p:val>
                                        </p:tav>
                                        <p:tav tm="100000">
                                          <p:val>
                                            <p:strVal val="ppt_x"/>
                                          </p:val>
                                        </p:tav>
                                      </p:tavLst>
                                    </p:anim>
                                    <p:anim calcmode="lin" valueType="num">
                                      <p:cBhvr additive="base">
                                        <p:cTn id="37" dur="1000"/>
                                        <p:tgtEl>
                                          <p:spTgt spid="1026"/>
                                        </p:tgtEl>
                                        <p:attrNameLst>
                                          <p:attrName>ppt_y</p:attrName>
                                        </p:attrNameLst>
                                      </p:cBhvr>
                                      <p:tavLst>
                                        <p:tav tm="0">
                                          <p:val>
                                            <p:strVal val="ppt_y"/>
                                          </p:val>
                                        </p:tav>
                                        <p:tav tm="100000">
                                          <p:val>
                                            <p:strVal val="1+ppt_h/2"/>
                                          </p:val>
                                        </p:tav>
                                      </p:tavLst>
                                    </p:anim>
                                    <p:set>
                                      <p:cBhvr>
                                        <p:cTn id="38"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2767</TotalTime>
  <Words>1569</Words>
  <Application>Microsoft Office PowerPoint</Application>
  <PresentationFormat>ワイド画面</PresentationFormat>
  <Paragraphs>79</Paragraphs>
  <Slides>7</Slides>
  <Notes>7</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7</vt:i4>
      </vt:variant>
    </vt:vector>
  </HeadingPairs>
  <TitlesOfParts>
    <vt:vector size="12" baseType="lpstr">
      <vt:lpstr>ＭＳ Ｐゴシック</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 msa27</dc:creator>
  <cp:lastModifiedBy>nouka</cp:lastModifiedBy>
  <cp:revision>15</cp:revision>
  <dcterms:created xsi:type="dcterms:W3CDTF">2024-02-22T06:16:03Z</dcterms:created>
  <dcterms:modified xsi:type="dcterms:W3CDTF">2024-03-06T01:26:31Z</dcterms:modified>
</cp:coreProperties>
</file>