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
  </p:notesMasterIdLst>
  <p:sldIdLst>
    <p:sldId id="263" r:id="rId2"/>
    <p:sldId id="264" r:id="rId3"/>
    <p:sldId id="281" r:id="rId4"/>
    <p:sldId id="280" r:id="rId5"/>
    <p:sldId id="283" r:id="rId6"/>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er msa27" initials="um" lastIdx="2" clrIdx="0">
    <p:extLst>
      <p:ext uri="{19B8F6BF-5375-455C-9EA6-DF929625EA0E}">
        <p15:presenceInfo xmlns:p15="http://schemas.microsoft.com/office/powerpoint/2012/main" userId="853708b051a1bbe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0000"/>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94614" autoAdjust="0"/>
  </p:normalViewPr>
  <p:slideViewPr>
    <p:cSldViewPr snapToGrid="0">
      <p:cViewPr varScale="1">
        <p:scale>
          <a:sx n="104" d="100"/>
          <a:sy n="104" d="100"/>
        </p:scale>
        <p:origin x="756" y="114"/>
      </p:cViewPr>
      <p:guideLst/>
    </p:cSldViewPr>
  </p:slideViewPr>
  <p:notesTextViewPr>
    <p:cViewPr>
      <p:scale>
        <a:sx n="3" d="2"/>
        <a:sy n="3" d="2"/>
      </p:scale>
      <p:origin x="0" y="0"/>
    </p:cViewPr>
  </p:notesTextViewPr>
  <p:notesViewPr>
    <p:cSldViewPr snapToGrid="0">
      <p:cViewPr>
        <p:scale>
          <a:sx n="90" d="100"/>
          <a:sy n="90" d="100"/>
        </p:scale>
        <p:origin x="3774"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commentAuthors" Target="commentAuthors.xml"/><Relationship Id="rId3" Type="http://schemas.openxmlformats.org/officeDocument/2006/relationships/slide" Target="slides/slide2.xml"/><Relationship Id="rId7" Type="http://schemas.openxmlformats.org/officeDocument/2006/relationships/notesMaster" Target="notesMasters/notesMaster1.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786850-5C43-451E-B089-A52263BCDF44}" type="datetimeFigureOut">
              <a:rPr kumimoji="1" lang="ja-JP" altLang="en-US" smtClean="0"/>
              <a:t>2024/3/6</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54C897-32EE-40C3-8B97-BBAB4CC4592D}" type="slidenum">
              <a:rPr kumimoji="1" lang="ja-JP" altLang="en-US" smtClean="0"/>
              <a:t>‹#›</a:t>
            </a:fld>
            <a:endParaRPr kumimoji="1" lang="ja-JP" altLang="en-US"/>
          </a:p>
        </p:txBody>
      </p:sp>
    </p:spTree>
    <p:extLst>
      <p:ext uri="{BB962C8B-B14F-4D97-AF65-F5344CB8AC3E}">
        <p14:creationId xmlns:p14="http://schemas.microsoft.com/office/powerpoint/2010/main" val="42854961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2023</a:t>
            </a:r>
            <a:r>
              <a:rPr kumimoji="1" lang="ja-JP" altLang="en-US" dirty="0"/>
              <a:t>年ロシアにエネルギーを依存していた欧州の代替エネルギーを見越してエネルギー全般が世界的に値上がり、産業全体がコストアップを余儀なくされました。日本は異次元金利政策を継続し、円安が進み。物価高が急激に進みました。結果、住宅価格が急騰し、遂に住宅ローンが通らない事態に堅調だった住宅着工が一挙に腰折れし、木材需要は急激に冷え込み、一方、昨年契約した欧州材が世界的に生産が落ち、運ぶ物のなくなったコンテナに一挙に積み込まれ瞬く間に日本の各港の倉庫に納まりきらない在庫が野ざらしであふれる状況となったのです。港に積みあがった最高値の欧州材を尻目にロシアからは低価格での売り込みが続き、木材市況は原価割れの値崩れが始まりました。昨年</a:t>
            </a:r>
            <a:r>
              <a:rPr kumimoji="1" lang="en-US" altLang="ja-JP" dirty="0"/>
              <a:t>2023</a:t>
            </a:r>
            <a:r>
              <a:rPr kumimoji="1" lang="ja-JP" altLang="en-US" dirty="0"/>
              <a:t>年にプレカット工場や木材問屋、商社は億単位の損失を出す所も少なくありませんでした。</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9354C897-32EE-40C3-8B97-BBAB4CC4592D}" type="slidenum">
              <a:rPr kumimoji="1" lang="ja-JP" altLang="en-US" smtClean="0"/>
              <a:t>1</a:t>
            </a:fld>
            <a:endParaRPr kumimoji="1" lang="ja-JP" altLang="en-US"/>
          </a:p>
        </p:txBody>
      </p:sp>
    </p:spTree>
    <p:extLst>
      <p:ext uri="{BB962C8B-B14F-4D97-AF65-F5344CB8AC3E}">
        <p14:creationId xmlns:p14="http://schemas.microsoft.com/office/powerpoint/2010/main" val="37333077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そして</a:t>
            </a:r>
            <a:r>
              <a:rPr kumimoji="1" lang="en-US" altLang="ja-JP" dirty="0"/>
              <a:t>2024</a:t>
            </a:r>
            <a:r>
              <a:rPr kumimoji="1" lang="ja-JP" altLang="en-US" dirty="0"/>
              <a:t>年は始まったばかりですが、イスラエルとハマスの争いの余波でイエメンのフーシ派が紅海航行中の敵対国船舶を攻撃し始め、日本向け欧州材は全てスエズ運河を回避し、南アフリカの喜望峰経由に切り替えました。</a:t>
            </a:r>
            <a:endParaRPr kumimoji="1" lang="en-US" altLang="ja-JP" dirty="0"/>
          </a:p>
          <a:p>
            <a:r>
              <a:rPr lang="ja-JP" altLang="en-US" dirty="0"/>
              <a:t>この混乱で今後の欧州材の到着は確実に遅れ、コンテナ不足から物流が停滞するのは前回と同様と考えます。更にパナマ運河が水不足が今後、従来アメリカ東海岸から積まれていた荷物を陸送で西海岸から積み込む動きも出ており、アメリカ西海岸のコンテナ不足やコンテナ運賃の上昇は避けられないと予測されます。但し、木材の供給不足以上に木材需要の低迷が心配される</a:t>
            </a:r>
            <a:r>
              <a:rPr lang="en-US" altLang="ja-JP" dirty="0"/>
              <a:t>2024</a:t>
            </a:r>
            <a:r>
              <a:rPr lang="ja-JP" altLang="en-US" dirty="0"/>
              <a:t>年のスタートです。振り返って、常に海外事情に振り回された日本の木材市場の弱さを見てきましたが、私たちは今こそ国産材の比率をより高めて、安定した木材供給を確立したいものです。</a:t>
            </a:r>
            <a:endParaRPr kumimoji="1" lang="ja-JP" altLang="en-US" dirty="0"/>
          </a:p>
        </p:txBody>
      </p:sp>
      <p:sp>
        <p:nvSpPr>
          <p:cNvPr id="4" name="スライド番号プレースホルダー 3"/>
          <p:cNvSpPr>
            <a:spLocks noGrp="1"/>
          </p:cNvSpPr>
          <p:nvPr>
            <p:ph type="sldNum" sz="quarter" idx="5"/>
          </p:nvPr>
        </p:nvSpPr>
        <p:spPr/>
        <p:txBody>
          <a:bodyPr/>
          <a:lstStyle/>
          <a:p>
            <a:fld id="{9354C897-32EE-40C3-8B97-BBAB4CC4592D}" type="slidenum">
              <a:rPr kumimoji="1" lang="ja-JP" altLang="en-US" smtClean="0"/>
              <a:t>2</a:t>
            </a:fld>
            <a:endParaRPr kumimoji="1" lang="ja-JP" altLang="en-US"/>
          </a:p>
        </p:txBody>
      </p:sp>
    </p:spTree>
    <p:extLst>
      <p:ext uri="{BB962C8B-B14F-4D97-AF65-F5344CB8AC3E}">
        <p14:creationId xmlns:p14="http://schemas.microsoft.com/office/powerpoint/2010/main" val="24201222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85800" y="4400549"/>
            <a:ext cx="5486400" cy="4562697"/>
          </a:xfrm>
        </p:spPr>
        <p:txBody>
          <a:bodyPr>
            <a:normAutofit fontScale="92500" lnSpcReduction="10000"/>
          </a:bodyPr>
          <a:lstStyle/>
          <a:p>
            <a:r>
              <a:rPr kumimoji="1" lang="ja-JP" altLang="en-US" dirty="0"/>
              <a:t>話しは本日のテーマ道産トドマツ供給強化の課題に移ります。</a:t>
            </a:r>
            <a:endParaRPr kumimoji="1" lang="en-US" altLang="ja-JP" dirty="0"/>
          </a:p>
          <a:p>
            <a:r>
              <a:rPr kumimoji="1" lang="ja-JP" altLang="en-US" dirty="0"/>
              <a:t>一つ目が今回のウッドショックで露呈した乾燥設備の不足です。製材工場小規模な先が多く、乾燥機を持たない工場ばかりで、せっかくの国産材への期待に応えられなかったのが実態です。弊社を含めて、複数乾燥釜を持つ製材工場は</a:t>
            </a:r>
            <a:r>
              <a:rPr kumimoji="1" lang="en-US" altLang="ja-JP" dirty="0"/>
              <a:t>10</a:t>
            </a:r>
            <a:r>
              <a:rPr kumimoji="1" lang="ja-JP" altLang="en-US" dirty="0"/>
              <a:t>社に満たないと思われます。賃乾燥の出来る工場も僅かです。</a:t>
            </a:r>
            <a:endParaRPr kumimoji="1" lang="en-US" altLang="ja-JP" dirty="0"/>
          </a:p>
          <a:p>
            <a:r>
              <a:rPr lang="ja-JP" altLang="en-US" dirty="0"/>
              <a:t>こうした背景では欧米に代わって大手のハウスメーカーやプレカットメーカーへ安定的に供給できるとは言い難いので、今後、小規模製材工場から材料を集荷し、乾燥加工を請け負う大規模なコンセントレーションヤードﾞか、小規模工場を整理し、大型の乾燥材を生産する製材工場の新設が必要と思われます。二つ目は担い手不足です。ウッドショックのチャンスにも多くの工場が人手不足で増産できませんでした。更に深刻なのは原木の運材をする原木車のドライバーの高齢化と不足です。バイオマスや製紙用チップも円安で好調となり、活発に集荷しており、今後、山から製材工場へ伐採した原木が届かず生産が出来ない事も現実に起こると予測します。こうした喫緊の課題により多くのドライバーが参入し易い林道の整備や集荷場所の整備が必要と思いますし、何より賃金アップを主軸とした待遇改善が必要と思います。</a:t>
            </a:r>
            <a:endParaRPr lang="en-US" altLang="ja-JP" dirty="0"/>
          </a:p>
          <a:p>
            <a:r>
              <a:rPr kumimoji="1" lang="ja-JP" altLang="en-US" dirty="0"/>
              <a:t>三つ目は原木の安定供給です。近年、針葉樹合板の隆盛に合板が好調だと製材工場に原木が集まらず。合板工場が不調だと製材工場に山積みになる。需要と相反する原木供給の状態が続いています。こうした状況を打開する為、市況に柔軟に対応した造材の補正予算的な調整が必要です。四つ目は欧州に依存せざるを得ない、</a:t>
            </a:r>
            <a:r>
              <a:rPr kumimoji="1" lang="en-US" altLang="ja-JP" dirty="0"/>
              <a:t>9</a:t>
            </a:r>
            <a:r>
              <a:rPr kumimoji="1" lang="ja-JP" altLang="en-US" dirty="0"/>
              <a:t>尺、</a:t>
            </a:r>
            <a:r>
              <a:rPr kumimoji="1" lang="en-US" altLang="ja-JP" dirty="0"/>
              <a:t>10</a:t>
            </a:r>
            <a:r>
              <a:rPr kumimoji="1" lang="ja-JP" altLang="en-US" dirty="0"/>
              <a:t>尺の間柱への対応です。現在、道内はほぼ</a:t>
            </a:r>
            <a:r>
              <a:rPr kumimoji="1" lang="en-US" altLang="ja-JP" dirty="0"/>
              <a:t>12</a:t>
            </a:r>
            <a:r>
              <a:rPr kumimoji="1" lang="ja-JP" altLang="en-US" dirty="0"/>
              <a:t>尺製材です。</a:t>
            </a:r>
            <a:r>
              <a:rPr lang="ja-JP" altLang="en-US" dirty="0"/>
              <a:t>これを解決しない限り、国産材比率は一定比率で頭打ちとなります。次に道内にある中・大規模工場の多くは梱包材や仮設資材等を挽く工場で建築材を用途に合わせて採材する事が出来ません。四角くは出来ますが、心去り採材等は出来ないので、品質に問題が発生しています。最後に四つ目はトドの特性で収縮率が大きい為に縮みやすく、膨らみやすいので、利用上取り扱いや保管に気を配る必要が有ります。それを緩和する防止策が有ればより使い易くなる事でしょう。</a:t>
            </a:r>
            <a:endParaRPr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9354C897-32EE-40C3-8B97-BBAB4CC4592D}" type="slidenum">
              <a:rPr kumimoji="1" lang="ja-JP" altLang="en-US" smtClean="0"/>
              <a:t>3</a:t>
            </a:fld>
            <a:endParaRPr kumimoji="1" lang="ja-JP" altLang="en-US" dirty="0"/>
          </a:p>
        </p:txBody>
      </p:sp>
    </p:spTree>
    <p:extLst>
      <p:ext uri="{BB962C8B-B14F-4D97-AF65-F5344CB8AC3E}">
        <p14:creationId xmlns:p14="http://schemas.microsoft.com/office/powerpoint/2010/main" val="36564326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最後は道産トドマツの今後への取り組みについて紹介します。</a:t>
            </a:r>
            <a:endParaRPr kumimoji="1" lang="en-US" altLang="ja-JP" dirty="0"/>
          </a:p>
          <a:p>
            <a:r>
              <a:rPr kumimoji="1" lang="ja-JP" altLang="en-US" dirty="0"/>
              <a:t>一つ目はフィンガージョイント工場の新設です。ツーバイ材の長さ解決を目的に導入しましたが、在来の９・</a:t>
            </a:r>
            <a:r>
              <a:rPr kumimoji="1" lang="en-US" altLang="ja-JP" dirty="0"/>
              <a:t>10</a:t>
            </a:r>
            <a:r>
              <a:rPr kumimoji="1" lang="ja-JP" altLang="en-US" dirty="0"/>
              <a:t>尺問題解決にも将来的に貢献できると考えております。</a:t>
            </a:r>
            <a:endParaRPr kumimoji="1" lang="en-US" altLang="ja-JP" dirty="0"/>
          </a:p>
          <a:p>
            <a:r>
              <a:rPr lang="ja-JP" altLang="en-US" dirty="0"/>
              <a:t>二つ目は道内で乾燥設備が不足している実態を踏まえ、弊社がコンセントレーションヤードのモデルとなれる様に導入致しました。４基の釜増設で</a:t>
            </a:r>
            <a:r>
              <a:rPr lang="en-US" altLang="ja-JP" dirty="0"/>
              <a:t>800m³/</a:t>
            </a:r>
            <a:r>
              <a:rPr lang="ja-JP" altLang="en-US" dirty="0"/>
              <a:t>月の乾燥能力増を期待できます。</a:t>
            </a:r>
            <a:endParaRPr lang="en-US" altLang="ja-JP" dirty="0"/>
          </a:p>
          <a:p>
            <a:r>
              <a:rPr kumimoji="1" lang="ja-JP" altLang="en-US" dirty="0"/>
              <a:t>三つ目は苫小牧に弊社とカリモク家具との合弁企業である大成産業にて保有する余剰乾燥釜を活用し、乾燥と加工を進めるべく着手しております。</a:t>
            </a:r>
            <a:endParaRPr kumimoji="1" lang="en-US" altLang="ja-JP" dirty="0"/>
          </a:p>
          <a:p>
            <a:r>
              <a:rPr lang="ja-JP" altLang="en-US" dirty="0"/>
              <a:t>四つ目は自社製材工場のみ乾燥原料では不足する現状、全道の協力工場から集荷する条件の違う原料に適切に対応する為の乾燥技術の向上を目指した研究を続けたいと考えております。</a:t>
            </a:r>
            <a:endParaRPr lang="en-US" altLang="ja-JP" dirty="0"/>
          </a:p>
          <a:p>
            <a:r>
              <a:rPr kumimoji="1" lang="ja-JP" altLang="en-US" dirty="0"/>
              <a:t>最後にトドの乾燥後の含水率変化を抑止する方法の研究を出来ればと考えております。</a:t>
            </a:r>
          </a:p>
        </p:txBody>
      </p:sp>
      <p:sp>
        <p:nvSpPr>
          <p:cNvPr id="4" name="スライド番号プレースホルダー 3"/>
          <p:cNvSpPr>
            <a:spLocks noGrp="1"/>
          </p:cNvSpPr>
          <p:nvPr>
            <p:ph type="sldNum" sz="quarter" idx="5"/>
          </p:nvPr>
        </p:nvSpPr>
        <p:spPr/>
        <p:txBody>
          <a:bodyPr/>
          <a:lstStyle/>
          <a:p>
            <a:fld id="{9354C897-32EE-40C3-8B97-BBAB4CC4592D}" type="slidenum">
              <a:rPr kumimoji="1" lang="ja-JP" altLang="en-US" smtClean="0"/>
              <a:t>4</a:t>
            </a:fld>
            <a:endParaRPr kumimoji="1" lang="ja-JP" altLang="en-US"/>
          </a:p>
        </p:txBody>
      </p:sp>
    </p:spTree>
    <p:extLst>
      <p:ext uri="{BB962C8B-B14F-4D97-AF65-F5344CB8AC3E}">
        <p14:creationId xmlns:p14="http://schemas.microsoft.com/office/powerpoint/2010/main" val="10570141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以上、トドマツと弊社についての発表を終わります。ご清聴ありがとうございました。</a:t>
            </a:r>
          </a:p>
        </p:txBody>
      </p:sp>
      <p:sp>
        <p:nvSpPr>
          <p:cNvPr id="4" name="スライド番号プレースホルダー 3"/>
          <p:cNvSpPr>
            <a:spLocks noGrp="1"/>
          </p:cNvSpPr>
          <p:nvPr>
            <p:ph type="sldNum" sz="quarter" idx="5"/>
          </p:nvPr>
        </p:nvSpPr>
        <p:spPr/>
        <p:txBody>
          <a:bodyPr/>
          <a:lstStyle/>
          <a:p>
            <a:fld id="{9354C897-32EE-40C3-8B97-BBAB4CC4592D}" type="slidenum">
              <a:rPr kumimoji="1" lang="ja-JP" altLang="en-US" smtClean="0"/>
              <a:t>5</a:t>
            </a:fld>
            <a:endParaRPr kumimoji="1" lang="ja-JP" altLang="en-US"/>
          </a:p>
        </p:txBody>
      </p:sp>
    </p:spTree>
    <p:extLst>
      <p:ext uri="{BB962C8B-B14F-4D97-AF65-F5344CB8AC3E}">
        <p14:creationId xmlns:p14="http://schemas.microsoft.com/office/powerpoint/2010/main" val="40061073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E762B5C-A357-1C11-60B2-1FC5822D4602}"/>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1B8F7AC9-39C3-9CD3-377E-45B6EAECAB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6F2657BA-2585-771B-6A51-6DB65BD6B959}"/>
              </a:ext>
            </a:extLst>
          </p:cNvPr>
          <p:cNvSpPr>
            <a:spLocks noGrp="1"/>
          </p:cNvSpPr>
          <p:nvPr>
            <p:ph type="dt" sz="half" idx="10"/>
          </p:nvPr>
        </p:nvSpPr>
        <p:spPr/>
        <p:txBody>
          <a:bodyPr/>
          <a:lstStyle/>
          <a:p>
            <a:fld id="{0E411853-B66D-4F04-8089-668DFAE4EBC6}" type="datetimeFigureOut">
              <a:rPr kumimoji="1" lang="ja-JP" altLang="en-US" smtClean="0"/>
              <a:t>2024/3/6</a:t>
            </a:fld>
            <a:endParaRPr kumimoji="1" lang="ja-JP" altLang="en-US"/>
          </a:p>
        </p:txBody>
      </p:sp>
      <p:sp>
        <p:nvSpPr>
          <p:cNvPr id="5" name="フッター プレースホルダー 4">
            <a:extLst>
              <a:ext uri="{FF2B5EF4-FFF2-40B4-BE49-F238E27FC236}">
                <a16:creationId xmlns:a16="http://schemas.microsoft.com/office/drawing/2014/main" id="{207B8FCE-D800-ECF0-05BB-E4F0733F0EA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77AD7CD-926A-BAD6-EE37-CD7EEC90A82D}"/>
              </a:ext>
            </a:extLst>
          </p:cNvPr>
          <p:cNvSpPr>
            <a:spLocks noGrp="1"/>
          </p:cNvSpPr>
          <p:nvPr>
            <p:ph type="sldNum" sz="quarter" idx="12"/>
          </p:nvPr>
        </p:nvSpPr>
        <p:spPr/>
        <p:txBody>
          <a:bodyPr/>
          <a:lstStyle/>
          <a:p>
            <a:fld id="{B4F075F8-DEC2-486D-ACFF-CA559B910CA4}" type="slidenum">
              <a:rPr kumimoji="1" lang="ja-JP" altLang="en-US" smtClean="0"/>
              <a:t>‹#›</a:t>
            </a:fld>
            <a:endParaRPr kumimoji="1" lang="ja-JP" altLang="en-US"/>
          </a:p>
        </p:txBody>
      </p:sp>
    </p:spTree>
    <p:extLst>
      <p:ext uri="{BB962C8B-B14F-4D97-AF65-F5344CB8AC3E}">
        <p14:creationId xmlns:p14="http://schemas.microsoft.com/office/powerpoint/2010/main" val="23154209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1CF0B4E-A2DD-64C4-730F-C7AC8528642E}"/>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5C57E01B-20FA-5A40-59D8-43242E97A728}"/>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894D3AF-CB23-E8A0-3993-95EDD0D52B7F}"/>
              </a:ext>
            </a:extLst>
          </p:cNvPr>
          <p:cNvSpPr>
            <a:spLocks noGrp="1"/>
          </p:cNvSpPr>
          <p:nvPr>
            <p:ph type="dt" sz="half" idx="10"/>
          </p:nvPr>
        </p:nvSpPr>
        <p:spPr/>
        <p:txBody>
          <a:bodyPr/>
          <a:lstStyle/>
          <a:p>
            <a:fld id="{0E411853-B66D-4F04-8089-668DFAE4EBC6}" type="datetimeFigureOut">
              <a:rPr kumimoji="1" lang="ja-JP" altLang="en-US" smtClean="0"/>
              <a:t>2024/3/6</a:t>
            </a:fld>
            <a:endParaRPr kumimoji="1" lang="ja-JP" altLang="en-US"/>
          </a:p>
        </p:txBody>
      </p:sp>
      <p:sp>
        <p:nvSpPr>
          <p:cNvPr id="5" name="フッター プレースホルダー 4">
            <a:extLst>
              <a:ext uri="{FF2B5EF4-FFF2-40B4-BE49-F238E27FC236}">
                <a16:creationId xmlns:a16="http://schemas.microsoft.com/office/drawing/2014/main" id="{B1B11FA4-AFFE-2E84-E9EB-F99898AA9EB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1E524D6-6498-11B6-DE91-67021C29D624}"/>
              </a:ext>
            </a:extLst>
          </p:cNvPr>
          <p:cNvSpPr>
            <a:spLocks noGrp="1"/>
          </p:cNvSpPr>
          <p:nvPr>
            <p:ph type="sldNum" sz="quarter" idx="12"/>
          </p:nvPr>
        </p:nvSpPr>
        <p:spPr/>
        <p:txBody>
          <a:bodyPr/>
          <a:lstStyle/>
          <a:p>
            <a:fld id="{B4F075F8-DEC2-486D-ACFF-CA559B910CA4}" type="slidenum">
              <a:rPr kumimoji="1" lang="ja-JP" altLang="en-US" smtClean="0"/>
              <a:t>‹#›</a:t>
            </a:fld>
            <a:endParaRPr kumimoji="1" lang="ja-JP" altLang="en-US"/>
          </a:p>
        </p:txBody>
      </p:sp>
    </p:spTree>
    <p:extLst>
      <p:ext uri="{BB962C8B-B14F-4D97-AF65-F5344CB8AC3E}">
        <p14:creationId xmlns:p14="http://schemas.microsoft.com/office/powerpoint/2010/main" val="35455752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06605DDD-93CF-177D-5DC3-0921A9B16334}"/>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988773B1-A618-5EBE-E02E-83D84FA2BD36}"/>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063D86E-A753-D01E-3BCF-65DFA131FAAB}"/>
              </a:ext>
            </a:extLst>
          </p:cNvPr>
          <p:cNvSpPr>
            <a:spLocks noGrp="1"/>
          </p:cNvSpPr>
          <p:nvPr>
            <p:ph type="dt" sz="half" idx="10"/>
          </p:nvPr>
        </p:nvSpPr>
        <p:spPr/>
        <p:txBody>
          <a:bodyPr/>
          <a:lstStyle/>
          <a:p>
            <a:fld id="{0E411853-B66D-4F04-8089-668DFAE4EBC6}" type="datetimeFigureOut">
              <a:rPr kumimoji="1" lang="ja-JP" altLang="en-US" smtClean="0"/>
              <a:t>2024/3/6</a:t>
            </a:fld>
            <a:endParaRPr kumimoji="1" lang="ja-JP" altLang="en-US"/>
          </a:p>
        </p:txBody>
      </p:sp>
      <p:sp>
        <p:nvSpPr>
          <p:cNvPr id="5" name="フッター プレースホルダー 4">
            <a:extLst>
              <a:ext uri="{FF2B5EF4-FFF2-40B4-BE49-F238E27FC236}">
                <a16:creationId xmlns:a16="http://schemas.microsoft.com/office/drawing/2014/main" id="{C2FB08B1-BC05-6305-B520-AB555607BAF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EE4102B-A2AC-EE5D-A925-7700BF9C9BDD}"/>
              </a:ext>
            </a:extLst>
          </p:cNvPr>
          <p:cNvSpPr>
            <a:spLocks noGrp="1"/>
          </p:cNvSpPr>
          <p:nvPr>
            <p:ph type="sldNum" sz="quarter" idx="12"/>
          </p:nvPr>
        </p:nvSpPr>
        <p:spPr/>
        <p:txBody>
          <a:bodyPr/>
          <a:lstStyle/>
          <a:p>
            <a:fld id="{B4F075F8-DEC2-486D-ACFF-CA559B910CA4}" type="slidenum">
              <a:rPr kumimoji="1" lang="ja-JP" altLang="en-US" smtClean="0"/>
              <a:t>‹#›</a:t>
            </a:fld>
            <a:endParaRPr kumimoji="1" lang="ja-JP" altLang="en-US"/>
          </a:p>
        </p:txBody>
      </p:sp>
    </p:spTree>
    <p:extLst>
      <p:ext uri="{BB962C8B-B14F-4D97-AF65-F5344CB8AC3E}">
        <p14:creationId xmlns:p14="http://schemas.microsoft.com/office/powerpoint/2010/main" val="3792806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D99B3E1-B5B1-1164-D0FD-041FC557E1A9}"/>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5A51CCF-3DD0-208D-B4A2-96D7639B0C9E}"/>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6B9EE6C-8EF3-2E3B-6E81-B0339DFF9250}"/>
              </a:ext>
            </a:extLst>
          </p:cNvPr>
          <p:cNvSpPr>
            <a:spLocks noGrp="1"/>
          </p:cNvSpPr>
          <p:nvPr>
            <p:ph type="dt" sz="half" idx="10"/>
          </p:nvPr>
        </p:nvSpPr>
        <p:spPr/>
        <p:txBody>
          <a:bodyPr/>
          <a:lstStyle/>
          <a:p>
            <a:fld id="{0E411853-B66D-4F04-8089-668DFAE4EBC6}" type="datetimeFigureOut">
              <a:rPr kumimoji="1" lang="ja-JP" altLang="en-US" smtClean="0"/>
              <a:t>2024/3/6</a:t>
            </a:fld>
            <a:endParaRPr kumimoji="1" lang="ja-JP" altLang="en-US"/>
          </a:p>
        </p:txBody>
      </p:sp>
      <p:sp>
        <p:nvSpPr>
          <p:cNvPr id="5" name="フッター プレースホルダー 4">
            <a:extLst>
              <a:ext uri="{FF2B5EF4-FFF2-40B4-BE49-F238E27FC236}">
                <a16:creationId xmlns:a16="http://schemas.microsoft.com/office/drawing/2014/main" id="{F8A67B80-E7EB-25BF-5B20-89C69BB4427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5B907EC-20AD-19BE-E746-87C2C50BD661}"/>
              </a:ext>
            </a:extLst>
          </p:cNvPr>
          <p:cNvSpPr>
            <a:spLocks noGrp="1"/>
          </p:cNvSpPr>
          <p:nvPr>
            <p:ph type="sldNum" sz="quarter" idx="12"/>
          </p:nvPr>
        </p:nvSpPr>
        <p:spPr/>
        <p:txBody>
          <a:bodyPr/>
          <a:lstStyle/>
          <a:p>
            <a:fld id="{B4F075F8-DEC2-486D-ACFF-CA559B910CA4}" type="slidenum">
              <a:rPr kumimoji="1" lang="ja-JP" altLang="en-US" smtClean="0"/>
              <a:t>‹#›</a:t>
            </a:fld>
            <a:endParaRPr kumimoji="1" lang="ja-JP" altLang="en-US"/>
          </a:p>
        </p:txBody>
      </p:sp>
    </p:spTree>
    <p:extLst>
      <p:ext uri="{BB962C8B-B14F-4D97-AF65-F5344CB8AC3E}">
        <p14:creationId xmlns:p14="http://schemas.microsoft.com/office/powerpoint/2010/main" val="13349561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90F4A02-1D34-B62C-7D12-C9FDA0110A81}"/>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FB47211-1335-B66F-E95A-5FF6A32B896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25B156C3-33F5-F819-B2C8-27D119FB23CC}"/>
              </a:ext>
            </a:extLst>
          </p:cNvPr>
          <p:cNvSpPr>
            <a:spLocks noGrp="1"/>
          </p:cNvSpPr>
          <p:nvPr>
            <p:ph type="dt" sz="half" idx="10"/>
          </p:nvPr>
        </p:nvSpPr>
        <p:spPr/>
        <p:txBody>
          <a:bodyPr/>
          <a:lstStyle/>
          <a:p>
            <a:fld id="{0E411853-B66D-4F04-8089-668DFAE4EBC6}" type="datetimeFigureOut">
              <a:rPr kumimoji="1" lang="ja-JP" altLang="en-US" smtClean="0"/>
              <a:t>2024/3/6</a:t>
            </a:fld>
            <a:endParaRPr kumimoji="1" lang="ja-JP" altLang="en-US"/>
          </a:p>
        </p:txBody>
      </p:sp>
      <p:sp>
        <p:nvSpPr>
          <p:cNvPr id="5" name="フッター プレースホルダー 4">
            <a:extLst>
              <a:ext uri="{FF2B5EF4-FFF2-40B4-BE49-F238E27FC236}">
                <a16:creationId xmlns:a16="http://schemas.microsoft.com/office/drawing/2014/main" id="{EF90F0F8-35A3-083F-DA70-002CFC8C58E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1C258C7-47CD-97B9-2E9D-3D4028851B90}"/>
              </a:ext>
            </a:extLst>
          </p:cNvPr>
          <p:cNvSpPr>
            <a:spLocks noGrp="1"/>
          </p:cNvSpPr>
          <p:nvPr>
            <p:ph type="sldNum" sz="quarter" idx="12"/>
          </p:nvPr>
        </p:nvSpPr>
        <p:spPr/>
        <p:txBody>
          <a:bodyPr/>
          <a:lstStyle/>
          <a:p>
            <a:fld id="{B4F075F8-DEC2-486D-ACFF-CA559B910CA4}" type="slidenum">
              <a:rPr kumimoji="1" lang="ja-JP" altLang="en-US" smtClean="0"/>
              <a:t>‹#›</a:t>
            </a:fld>
            <a:endParaRPr kumimoji="1" lang="ja-JP" altLang="en-US"/>
          </a:p>
        </p:txBody>
      </p:sp>
    </p:spTree>
    <p:extLst>
      <p:ext uri="{BB962C8B-B14F-4D97-AF65-F5344CB8AC3E}">
        <p14:creationId xmlns:p14="http://schemas.microsoft.com/office/powerpoint/2010/main" val="15429187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4F8ADB7-F486-0827-A41C-929998176065}"/>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01C41E81-8867-4D44-96D2-5DDA99A8D0EE}"/>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76AAAA4E-F90D-F413-C4B9-2BE20BDA3141}"/>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296EB597-F626-BEBC-B842-B18CEA0F9A3B}"/>
              </a:ext>
            </a:extLst>
          </p:cNvPr>
          <p:cNvSpPr>
            <a:spLocks noGrp="1"/>
          </p:cNvSpPr>
          <p:nvPr>
            <p:ph type="dt" sz="half" idx="10"/>
          </p:nvPr>
        </p:nvSpPr>
        <p:spPr/>
        <p:txBody>
          <a:bodyPr/>
          <a:lstStyle/>
          <a:p>
            <a:fld id="{0E411853-B66D-4F04-8089-668DFAE4EBC6}" type="datetimeFigureOut">
              <a:rPr kumimoji="1" lang="ja-JP" altLang="en-US" smtClean="0"/>
              <a:t>2024/3/6</a:t>
            </a:fld>
            <a:endParaRPr kumimoji="1" lang="ja-JP" altLang="en-US"/>
          </a:p>
        </p:txBody>
      </p:sp>
      <p:sp>
        <p:nvSpPr>
          <p:cNvPr id="6" name="フッター プレースホルダー 5">
            <a:extLst>
              <a:ext uri="{FF2B5EF4-FFF2-40B4-BE49-F238E27FC236}">
                <a16:creationId xmlns:a16="http://schemas.microsoft.com/office/drawing/2014/main" id="{143C083B-F61F-C511-BEDC-922A33376006}"/>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EC3BF5C3-D758-ED3B-E551-9121AF588671}"/>
              </a:ext>
            </a:extLst>
          </p:cNvPr>
          <p:cNvSpPr>
            <a:spLocks noGrp="1"/>
          </p:cNvSpPr>
          <p:nvPr>
            <p:ph type="sldNum" sz="quarter" idx="12"/>
          </p:nvPr>
        </p:nvSpPr>
        <p:spPr/>
        <p:txBody>
          <a:bodyPr/>
          <a:lstStyle/>
          <a:p>
            <a:fld id="{B4F075F8-DEC2-486D-ACFF-CA559B910CA4}" type="slidenum">
              <a:rPr kumimoji="1" lang="ja-JP" altLang="en-US" smtClean="0"/>
              <a:t>‹#›</a:t>
            </a:fld>
            <a:endParaRPr kumimoji="1" lang="ja-JP" altLang="en-US"/>
          </a:p>
        </p:txBody>
      </p:sp>
    </p:spTree>
    <p:extLst>
      <p:ext uri="{BB962C8B-B14F-4D97-AF65-F5344CB8AC3E}">
        <p14:creationId xmlns:p14="http://schemas.microsoft.com/office/powerpoint/2010/main" val="4058068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635DE5E-E684-2E69-D4E1-219DA528B561}"/>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AB876C6F-3E2E-8354-A075-8B741B93E4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972124EF-7F3E-8219-3A93-19712545DF31}"/>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1696E35F-7552-B7F0-7401-FE99487094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8CFFD9FD-0E0F-8519-E2A5-8412CA0B2FE6}"/>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CA501D18-89B8-C425-D9E4-6DB48CE40E8D}"/>
              </a:ext>
            </a:extLst>
          </p:cNvPr>
          <p:cNvSpPr>
            <a:spLocks noGrp="1"/>
          </p:cNvSpPr>
          <p:nvPr>
            <p:ph type="dt" sz="half" idx="10"/>
          </p:nvPr>
        </p:nvSpPr>
        <p:spPr/>
        <p:txBody>
          <a:bodyPr/>
          <a:lstStyle/>
          <a:p>
            <a:fld id="{0E411853-B66D-4F04-8089-668DFAE4EBC6}" type="datetimeFigureOut">
              <a:rPr kumimoji="1" lang="ja-JP" altLang="en-US" smtClean="0"/>
              <a:t>2024/3/6</a:t>
            </a:fld>
            <a:endParaRPr kumimoji="1" lang="ja-JP" altLang="en-US"/>
          </a:p>
        </p:txBody>
      </p:sp>
      <p:sp>
        <p:nvSpPr>
          <p:cNvPr id="8" name="フッター プレースホルダー 7">
            <a:extLst>
              <a:ext uri="{FF2B5EF4-FFF2-40B4-BE49-F238E27FC236}">
                <a16:creationId xmlns:a16="http://schemas.microsoft.com/office/drawing/2014/main" id="{1A215276-DC9B-9908-4AD5-A84A8E26BD16}"/>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D0971C3B-A2C3-6D16-36B6-9E55F261D8ED}"/>
              </a:ext>
            </a:extLst>
          </p:cNvPr>
          <p:cNvSpPr>
            <a:spLocks noGrp="1"/>
          </p:cNvSpPr>
          <p:nvPr>
            <p:ph type="sldNum" sz="quarter" idx="12"/>
          </p:nvPr>
        </p:nvSpPr>
        <p:spPr/>
        <p:txBody>
          <a:bodyPr/>
          <a:lstStyle/>
          <a:p>
            <a:fld id="{B4F075F8-DEC2-486D-ACFF-CA559B910CA4}" type="slidenum">
              <a:rPr kumimoji="1" lang="ja-JP" altLang="en-US" smtClean="0"/>
              <a:t>‹#›</a:t>
            </a:fld>
            <a:endParaRPr kumimoji="1" lang="ja-JP" altLang="en-US"/>
          </a:p>
        </p:txBody>
      </p:sp>
    </p:spTree>
    <p:extLst>
      <p:ext uri="{BB962C8B-B14F-4D97-AF65-F5344CB8AC3E}">
        <p14:creationId xmlns:p14="http://schemas.microsoft.com/office/powerpoint/2010/main" val="16529684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72AA089-C73D-C6C6-3FE2-5C713D26F9EF}"/>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5BE9AFED-B4FB-FD1C-45E0-119F64EEE683}"/>
              </a:ext>
            </a:extLst>
          </p:cNvPr>
          <p:cNvSpPr>
            <a:spLocks noGrp="1"/>
          </p:cNvSpPr>
          <p:nvPr>
            <p:ph type="dt" sz="half" idx="10"/>
          </p:nvPr>
        </p:nvSpPr>
        <p:spPr/>
        <p:txBody>
          <a:bodyPr/>
          <a:lstStyle/>
          <a:p>
            <a:fld id="{0E411853-B66D-4F04-8089-668DFAE4EBC6}" type="datetimeFigureOut">
              <a:rPr kumimoji="1" lang="ja-JP" altLang="en-US" smtClean="0"/>
              <a:t>2024/3/6</a:t>
            </a:fld>
            <a:endParaRPr kumimoji="1" lang="ja-JP" altLang="en-US"/>
          </a:p>
        </p:txBody>
      </p:sp>
      <p:sp>
        <p:nvSpPr>
          <p:cNvPr id="4" name="フッター プレースホルダー 3">
            <a:extLst>
              <a:ext uri="{FF2B5EF4-FFF2-40B4-BE49-F238E27FC236}">
                <a16:creationId xmlns:a16="http://schemas.microsoft.com/office/drawing/2014/main" id="{E26AF4A3-5805-18D2-1C8B-75CD74B002C6}"/>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196361F3-D8FE-9A57-11B0-0F5A35B02B96}"/>
              </a:ext>
            </a:extLst>
          </p:cNvPr>
          <p:cNvSpPr>
            <a:spLocks noGrp="1"/>
          </p:cNvSpPr>
          <p:nvPr>
            <p:ph type="sldNum" sz="quarter" idx="12"/>
          </p:nvPr>
        </p:nvSpPr>
        <p:spPr/>
        <p:txBody>
          <a:bodyPr/>
          <a:lstStyle/>
          <a:p>
            <a:fld id="{B4F075F8-DEC2-486D-ACFF-CA559B910CA4}" type="slidenum">
              <a:rPr kumimoji="1" lang="ja-JP" altLang="en-US" smtClean="0"/>
              <a:t>‹#›</a:t>
            </a:fld>
            <a:endParaRPr kumimoji="1" lang="ja-JP" altLang="en-US"/>
          </a:p>
        </p:txBody>
      </p:sp>
    </p:spTree>
    <p:extLst>
      <p:ext uri="{BB962C8B-B14F-4D97-AF65-F5344CB8AC3E}">
        <p14:creationId xmlns:p14="http://schemas.microsoft.com/office/powerpoint/2010/main" val="1645678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AA3CC631-F83A-12E3-B6FB-557DA402A3A0}"/>
              </a:ext>
            </a:extLst>
          </p:cNvPr>
          <p:cNvSpPr>
            <a:spLocks noGrp="1"/>
          </p:cNvSpPr>
          <p:nvPr>
            <p:ph type="dt" sz="half" idx="10"/>
          </p:nvPr>
        </p:nvSpPr>
        <p:spPr/>
        <p:txBody>
          <a:bodyPr/>
          <a:lstStyle/>
          <a:p>
            <a:fld id="{0E411853-B66D-4F04-8089-668DFAE4EBC6}" type="datetimeFigureOut">
              <a:rPr kumimoji="1" lang="ja-JP" altLang="en-US" smtClean="0"/>
              <a:t>2024/3/6</a:t>
            </a:fld>
            <a:endParaRPr kumimoji="1" lang="ja-JP" altLang="en-US"/>
          </a:p>
        </p:txBody>
      </p:sp>
      <p:sp>
        <p:nvSpPr>
          <p:cNvPr id="3" name="フッター プレースホルダー 2">
            <a:extLst>
              <a:ext uri="{FF2B5EF4-FFF2-40B4-BE49-F238E27FC236}">
                <a16:creationId xmlns:a16="http://schemas.microsoft.com/office/drawing/2014/main" id="{0D25A231-F044-7233-2192-AAFD23ED04A7}"/>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B1173C27-870D-6DC6-E7C2-959575C8037A}"/>
              </a:ext>
            </a:extLst>
          </p:cNvPr>
          <p:cNvSpPr>
            <a:spLocks noGrp="1"/>
          </p:cNvSpPr>
          <p:nvPr>
            <p:ph type="sldNum" sz="quarter" idx="12"/>
          </p:nvPr>
        </p:nvSpPr>
        <p:spPr/>
        <p:txBody>
          <a:bodyPr/>
          <a:lstStyle/>
          <a:p>
            <a:fld id="{B4F075F8-DEC2-486D-ACFF-CA559B910CA4}" type="slidenum">
              <a:rPr kumimoji="1" lang="ja-JP" altLang="en-US" smtClean="0"/>
              <a:t>‹#›</a:t>
            </a:fld>
            <a:endParaRPr kumimoji="1" lang="ja-JP" altLang="en-US"/>
          </a:p>
        </p:txBody>
      </p:sp>
    </p:spTree>
    <p:extLst>
      <p:ext uri="{BB962C8B-B14F-4D97-AF65-F5344CB8AC3E}">
        <p14:creationId xmlns:p14="http://schemas.microsoft.com/office/powerpoint/2010/main" val="13590363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ADEB94F-CEDF-F315-0BF6-CF35FC1CC4DD}"/>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DF18C98-47ED-0C48-AE48-1EBA883BEC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5D46FDA8-F114-0CCD-C304-FCCC748295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446F8F0C-AD38-38E5-4BF9-0B8FDB9EA989}"/>
              </a:ext>
            </a:extLst>
          </p:cNvPr>
          <p:cNvSpPr>
            <a:spLocks noGrp="1"/>
          </p:cNvSpPr>
          <p:nvPr>
            <p:ph type="dt" sz="half" idx="10"/>
          </p:nvPr>
        </p:nvSpPr>
        <p:spPr/>
        <p:txBody>
          <a:bodyPr/>
          <a:lstStyle/>
          <a:p>
            <a:fld id="{0E411853-B66D-4F04-8089-668DFAE4EBC6}" type="datetimeFigureOut">
              <a:rPr kumimoji="1" lang="ja-JP" altLang="en-US" smtClean="0"/>
              <a:t>2024/3/6</a:t>
            </a:fld>
            <a:endParaRPr kumimoji="1" lang="ja-JP" altLang="en-US"/>
          </a:p>
        </p:txBody>
      </p:sp>
      <p:sp>
        <p:nvSpPr>
          <p:cNvPr id="6" name="フッター プレースホルダー 5">
            <a:extLst>
              <a:ext uri="{FF2B5EF4-FFF2-40B4-BE49-F238E27FC236}">
                <a16:creationId xmlns:a16="http://schemas.microsoft.com/office/drawing/2014/main" id="{C0FD8C22-4E3E-447C-81F7-192C8142653A}"/>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C1AA4CE2-D8E4-BD4F-06D9-E5F0AC2792B7}"/>
              </a:ext>
            </a:extLst>
          </p:cNvPr>
          <p:cNvSpPr>
            <a:spLocks noGrp="1"/>
          </p:cNvSpPr>
          <p:nvPr>
            <p:ph type="sldNum" sz="quarter" idx="12"/>
          </p:nvPr>
        </p:nvSpPr>
        <p:spPr/>
        <p:txBody>
          <a:bodyPr/>
          <a:lstStyle/>
          <a:p>
            <a:fld id="{B4F075F8-DEC2-486D-ACFF-CA559B910CA4}" type="slidenum">
              <a:rPr kumimoji="1" lang="ja-JP" altLang="en-US" smtClean="0"/>
              <a:t>‹#›</a:t>
            </a:fld>
            <a:endParaRPr kumimoji="1" lang="ja-JP" altLang="en-US"/>
          </a:p>
        </p:txBody>
      </p:sp>
    </p:spTree>
    <p:extLst>
      <p:ext uri="{BB962C8B-B14F-4D97-AF65-F5344CB8AC3E}">
        <p14:creationId xmlns:p14="http://schemas.microsoft.com/office/powerpoint/2010/main" val="1219474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9ABE5A8-A8FE-2DC2-2705-2EAA673DB051}"/>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F36A5D89-69B4-35A8-7BB2-04C23221C2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916832A8-FE57-E86F-4675-3DB5FAE5D9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DD94BE11-151E-AF42-8B98-772549680543}"/>
              </a:ext>
            </a:extLst>
          </p:cNvPr>
          <p:cNvSpPr>
            <a:spLocks noGrp="1"/>
          </p:cNvSpPr>
          <p:nvPr>
            <p:ph type="dt" sz="half" idx="10"/>
          </p:nvPr>
        </p:nvSpPr>
        <p:spPr/>
        <p:txBody>
          <a:bodyPr/>
          <a:lstStyle/>
          <a:p>
            <a:fld id="{0E411853-B66D-4F04-8089-668DFAE4EBC6}" type="datetimeFigureOut">
              <a:rPr kumimoji="1" lang="ja-JP" altLang="en-US" smtClean="0"/>
              <a:t>2024/3/6</a:t>
            </a:fld>
            <a:endParaRPr kumimoji="1" lang="ja-JP" altLang="en-US"/>
          </a:p>
        </p:txBody>
      </p:sp>
      <p:sp>
        <p:nvSpPr>
          <p:cNvPr id="6" name="フッター プレースホルダー 5">
            <a:extLst>
              <a:ext uri="{FF2B5EF4-FFF2-40B4-BE49-F238E27FC236}">
                <a16:creationId xmlns:a16="http://schemas.microsoft.com/office/drawing/2014/main" id="{042AD816-C0FB-D040-E6EC-CB13164FE340}"/>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5458BB1D-9D29-81A0-0E6B-9ACA8F30447B}"/>
              </a:ext>
            </a:extLst>
          </p:cNvPr>
          <p:cNvSpPr>
            <a:spLocks noGrp="1"/>
          </p:cNvSpPr>
          <p:nvPr>
            <p:ph type="sldNum" sz="quarter" idx="12"/>
          </p:nvPr>
        </p:nvSpPr>
        <p:spPr/>
        <p:txBody>
          <a:bodyPr/>
          <a:lstStyle/>
          <a:p>
            <a:fld id="{B4F075F8-DEC2-486D-ACFF-CA559B910CA4}" type="slidenum">
              <a:rPr kumimoji="1" lang="ja-JP" altLang="en-US" smtClean="0"/>
              <a:t>‹#›</a:t>
            </a:fld>
            <a:endParaRPr kumimoji="1" lang="ja-JP" altLang="en-US"/>
          </a:p>
        </p:txBody>
      </p:sp>
    </p:spTree>
    <p:extLst>
      <p:ext uri="{BB962C8B-B14F-4D97-AF65-F5344CB8AC3E}">
        <p14:creationId xmlns:p14="http://schemas.microsoft.com/office/powerpoint/2010/main" val="18022184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D5868630-E882-1DF9-90DD-AB50F22582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6FEE86D1-BEE3-6759-66CE-5AC1CC86E0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4ECF368-BB16-729D-46C7-C68546F299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411853-B66D-4F04-8089-668DFAE4EBC6}" type="datetimeFigureOut">
              <a:rPr kumimoji="1" lang="ja-JP" altLang="en-US" smtClean="0"/>
              <a:t>2024/3/6</a:t>
            </a:fld>
            <a:endParaRPr kumimoji="1" lang="ja-JP" altLang="en-US"/>
          </a:p>
        </p:txBody>
      </p:sp>
      <p:sp>
        <p:nvSpPr>
          <p:cNvPr id="5" name="フッター プレースホルダー 4">
            <a:extLst>
              <a:ext uri="{FF2B5EF4-FFF2-40B4-BE49-F238E27FC236}">
                <a16:creationId xmlns:a16="http://schemas.microsoft.com/office/drawing/2014/main" id="{95BF757C-F435-A51D-4FD2-7D89E96F42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A9BAABC2-453E-A6E1-3919-27ADE9D1FB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F075F8-DEC2-486D-ACFF-CA559B910CA4}" type="slidenum">
              <a:rPr kumimoji="1" lang="ja-JP" altLang="en-US" smtClean="0"/>
              <a:t>‹#›</a:t>
            </a:fld>
            <a:endParaRPr kumimoji="1" lang="ja-JP" altLang="en-US"/>
          </a:p>
        </p:txBody>
      </p:sp>
    </p:spTree>
    <p:extLst>
      <p:ext uri="{BB962C8B-B14F-4D97-AF65-F5344CB8AC3E}">
        <p14:creationId xmlns:p14="http://schemas.microsoft.com/office/powerpoint/2010/main" val="9343675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png"/><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3.jpe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12"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3.jpeg"/><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2598A5-7121-E81F-003F-7E4DD430D7FF}"/>
            </a:ext>
          </a:extLst>
        </p:cNvPr>
        <p:cNvGrpSpPr/>
        <p:nvPr/>
      </p:nvGrpSpPr>
      <p:grpSpPr>
        <a:xfrm>
          <a:off x="0" y="0"/>
          <a:ext cx="0" cy="0"/>
          <a:chOff x="0" y="0"/>
          <a:chExt cx="0" cy="0"/>
        </a:xfrm>
      </p:grpSpPr>
      <p:pic>
        <p:nvPicPr>
          <p:cNvPr id="22" name="図 21">
            <a:extLst>
              <a:ext uri="{FF2B5EF4-FFF2-40B4-BE49-F238E27FC236}">
                <a16:creationId xmlns:a16="http://schemas.microsoft.com/office/drawing/2014/main" id="{351E4C47-3EAC-920E-9B4B-050C0E360098}"/>
              </a:ext>
            </a:extLst>
          </p:cNvPr>
          <p:cNvPicPr>
            <a:picLocks noChangeAspect="1"/>
          </p:cNvPicPr>
          <p:nvPr/>
        </p:nvPicPr>
        <p:blipFill>
          <a:blip r:embed="rId3"/>
          <a:stretch>
            <a:fillRect/>
          </a:stretch>
        </p:blipFill>
        <p:spPr>
          <a:xfrm>
            <a:off x="0" y="745958"/>
            <a:ext cx="12158478" cy="6112042"/>
          </a:xfrm>
          <a:prstGeom prst="rect">
            <a:avLst/>
          </a:prstGeom>
        </p:spPr>
      </p:pic>
      <p:pic>
        <p:nvPicPr>
          <p:cNvPr id="21" name="図 20">
            <a:extLst>
              <a:ext uri="{FF2B5EF4-FFF2-40B4-BE49-F238E27FC236}">
                <a16:creationId xmlns:a16="http://schemas.microsoft.com/office/drawing/2014/main" id="{3AD77291-21F1-C127-3CA4-B82541EDFE26}"/>
              </a:ext>
            </a:extLst>
          </p:cNvPr>
          <p:cNvPicPr>
            <a:picLocks noChangeAspect="1"/>
          </p:cNvPicPr>
          <p:nvPr/>
        </p:nvPicPr>
        <p:blipFill>
          <a:blip r:embed="rId4"/>
          <a:stretch>
            <a:fillRect/>
          </a:stretch>
        </p:blipFill>
        <p:spPr>
          <a:xfrm>
            <a:off x="7723615" y="796178"/>
            <a:ext cx="4060288" cy="2651990"/>
          </a:xfrm>
          <a:prstGeom prst="rect">
            <a:avLst/>
          </a:prstGeom>
        </p:spPr>
      </p:pic>
      <p:sp>
        <p:nvSpPr>
          <p:cNvPr id="27" name="正方形/長方形 26">
            <a:extLst>
              <a:ext uri="{FF2B5EF4-FFF2-40B4-BE49-F238E27FC236}">
                <a16:creationId xmlns:a16="http://schemas.microsoft.com/office/drawing/2014/main" id="{ED15072C-8C39-498B-581A-60EE86142A45}"/>
              </a:ext>
            </a:extLst>
          </p:cNvPr>
          <p:cNvSpPr/>
          <p:nvPr/>
        </p:nvSpPr>
        <p:spPr>
          <a:xfrm>
            <a:off x="0" y="0"/>
            <a:ext cx="12192000" cy="763570"/>
          </a:xfrm>
          <a:prstGeom prst="rect">
            <a:avLst/>
          </a:prstGeom>
          <a:blipFill>
            <a:blip r:embed="rId5"/>
            <a:tile tx="0" ty="0" sx="100000" sy="100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3600" dirty="0">
                <a:solidFill>
                  <a:schemeClr val="bg1"/>
                </a:solidFill>
                <a:latin typeface="ＭＳ Ｐゴシック" panose="020B0600070205080204" pitchFamily="50" charset="-128"/>
                <a:ea typeface="ＭＳ Ｐゴシック" panose="020B0600070205080204" pitchFamily="50" charset="-128"/>
              </a:rPr>
              <a:t>　</a:t>
            </a:r>
            <a:r>
              <a:rPr lang="ja-JP" altLang="en-US" sz="3600" dirty="0">
                <a:solidFill>
                  <a:schemeClr val="bg1"/>
                </a:solidFill>
                <a:latin typeface="ＭＳ Ｐゴシック" panose="020B0600070205080204" pitchFamily="50" charset="-128"/>
                <a:ea typeface="ＭＳ Ｐゴシック" panose="020B0600070205080204" pitchFamily="50" charset="-128"/>
              </a:rPr>
              <a:t>２０２３年</a:t>
            </a:r>
            <a:endParaRPr kumimoji="1" lang="ja-JP" altLang="en-US" sz="3600" dirty="0">
              <a:solidFill>
                <a:schemeClr val="bg1"/>
              </a:solidFill>
              <a:latin typeface="ＭＳ Ｐゴシック" panose="020B0600070205080204" pitchFamily="50" charset="-128"/>
              <a:ea typeface="ＭＳ Ｐゴシック" panose="020B0600070205080204" pitchFamily="50" charset="-128"/>
            </a:endParaRPr>
          </a:p>
        </p:txBody>
      </p:sp>
      <p:grpSp>
        <p:nvGrpSpPr>
          <p:cNvPr id="10" name="グループ化 9">
            <a:extLst>
              <a:ext uri="{FF2B5EF4-FFF2-40B4-BE49-F238E27FC236}">
                <a16:creationId xmlns:a16="http://schemas.microsoft.com/office/drawing/2014/main" id="{8150E039-EE99-96AB-7385-05B3B20F9553}"/>
              </a:ext>
            </a:extLst>
          </p:cNvPr>
          <p:cNvGrpSpPr/>
          <p:nvPr/>
        </p:nvGrpSpPr>
        <p:grpSpPr>
          <a:xfrm>
            <a:off x="7729713" y="3592679"/>
            <a:ext cx="4023709" cy="2952501"/>
            <a:chOff x="0" y="0"/>
            <a:chExt cx="4023709" cy="2952501"/>
          </a:xfrm>
        </p:grpSpPr>
        <p:pic>
          <p:nvPicPr>
            <p:cNvPr id="11" name="図 10">
              <a:extLst>
                <a:ext uri="{FF2B5EF4-FFF2-40B4-BE49-F238E27FC236}">
                  <a16:creationId xmlns:a16="http://schemas.microsoft.com/office/drawing/2014/main" id="{22D6EF32-1D21-1C80-64B7-A7F2B38045FD}"/>
                </a:ext>
              </a:extLst>
            </p:cNvPr>
            <p:cNvPicPr>
              <a:picLocks noChangeAspect="1"/>
            </p:cNvPicPr>
            <p:nvPr/>
          </p:nvPicPr>
          <p:blipFill rotWithShape="1">
            <a:blip r:embed="rId6"/>
            <a:srcRect b="30002"/>
            <a:stretch/>
          </p:blipFill>
          <p:spPr>
            <a:xfrm>
              <a:off x="0" y="0"/>
              <a:ext cx="4023709" cy="2038350"/>
            </a:xfrm>
            <a:prstGeom prst="rect">
              <a:avLst/>
            </a:prstGeom>
          </p:spPr>
        </p:pic>
        <p:sp>
          <p:nvSpPr>
            <p:cNvPr id="12" name="正方形/長方形 11">
              <a:extLst>
                <a:ext uri="{FF2B5EF4-FFF2-40B4-BE49-F238E27FC236}">
                  <a16:creationId xmlns:a16="http://schemas.microsoft.com/office/drawing/2014/main" id="{2ED7AA1C-5452-9F8B-E932-A79D64C3FA38}"/>
                </a:ext>
              </a:extLst>
            </p:cNvPr>
            <p:cNvSpPr/>
            <p:nvPr/>
          </p:nvSpPr>
          <p:spPr>
            <a:xfrm>
              <a:off x="19049" y="2009775"/>
              <a:ext cx="3990975" cy="942726"/>
            </a:xfrm>
            <a:prstGeom prst="rect">
              <a:avLst/>
            </a:prstGeom>
            <a:ln>
              <a:solidFill>
                <a:sysClr val="windowText" lastClr="00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kumimoji="1" lang="ja-JP" altLang="en-US" sz="1800" b="1" dirty="0">
                  <a:solidFill>
                    <a:schemeClr val="tx1"/>
                  </a:solidFill>
                </a:rPr>
                <a:t>ロシアからは安価な材が大量入荷、欧州で追加補充した最高値の材とダブルで入荷、日本に木材が溢れる。</a:t>
              </a:r>
            </a:p>
          </p:txBody>
        </p:sp>
      </p:grpSp>
      <p:grpSp>
        <p:nvGrpSpPr>
          <p:cNvPr id="16" name="グループ化 15">
            <a:extLst>
              <a:ext uri="{FF2B5EF4-FFF2-40B4-BE49-F238E27FC236}">
                <a16:creationId xmlns:a16="http://schemas.microsoft.com/office/drawing/2014/main" id="{A6AE54A1-0801-6A9C-4214-FB4068ECC28C}"/>
              </a:ext>
            </a:extLst>
          </p:cNvPr>
          <p:cNvGrpSpPr/>
          <p:nvPr/>
        </p:nvGrpSpPr>
        <p:grpSpPr>
          <a:xfrm>
            <a:off x="445169" y="938463"/>
            <a:ext cx="3465094" cy="2502569"/>
            <a:chOff x="445169" y="938463"/>
            <a:chExt cx="3465094" cy="2502569"/>
          </a:xfrm>
        </p:grpSpPr>
        <p:sp>
          <p:nvSpPr>
            <p:cNvPr id="4" name="正方形/長方形 3">
              <a:extLst>
                <a:ext uri="{FF2B5EF4-FFF2-40B4-BE49-F238E27FC236}">
                  <a16:creationId xmlns:a16="http://schemas.microsoft.com/office/drawing/2014/main" id="{8C5B641C-D6AB-D3ED-390B-7E134B0BCEEB}"/>
                </a:ext>
              </a:extLst>
            </p:cNvPr>
            <p:cNvSpPr/>
            <p:nvPr/>
          </p:nvSpPr>
          <p:spPr>
            <a:xfrm>
              <a:off x="445169" y="938463"/>
              <a:ext cx="3453064" cy="505326"/>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000" b="1">
                  <a:solidFill>
                    <a:schemeClr val="bg1"/>
                  </a:solidFill>
                </a:rPr>
                <a:t>エネルギー価格の高騰</a:t>
              </a:r>
            </a:p>
          </p:txBody>
        </p:sp>
        <p:pic>
          <p:nvPicPr>
            <p:cNvPr id="15" name="図 14">
              <a:extLst>
                <a:ext uri="{FF2B5EF4-FFF2-40B4-BE49-F238E27FC236}">
                  <a16:creationId xmlns:a16="http://schemas.microsoft.com/office/drawing/2014/main" id="{7CCC9259-A96F-899F-7D61-1FB1A9997DB6}"/>
                </a:ext>
              </a:extLst>
            </p:cNvPr>
            <p:cNvPicPr>
              <a:picLocks noChangeAspect="1"/>
            </p:cNvPicPr>
            <p:nvPr/>
          </p:nvPicPr>
          <p:blipFill>
            <a:blip r:embed="rId7"/>
            <a:stretch>
              <a:fillRect/>
            </a:stretch>
          </p:blipFill>
          <p:spPr>
            <a:xfrm>
              <a:off x="449179" y="1443789"/>
              <a:ext cx="3461084" cy="1997243"/>
            </a:xfrm>
            <a:prstGeom prst="rect">
              <a:avLst/>
            </a:prstGeom>
          </p:spPr>
        </p:pic>
      </p:grpSp>
      <p:grpSp>
        <p:nvGrpSpPr>
          <p:cNvPr id="23" name="グループ化 22">
            <a:extLst>
              <a:ext uri="{FF2B5EF4-FFF2-40B4-BE49-F238E27FC236}">
                <a16:creationId xmlns:a16="http://schemas.microsoft.com/office/drawing/2014/main" id="{FE5AA2CA-5D2F-1AAA-F85D-5A1183A27380}"/>
              </a:ext>
            </a:extLst>
          </p:cNvPr>
          <p:cNvGrpSpPr/>
          <p:nvPr/>
        </p:nvGrpSpPr>
        <p:grpSpPr>
          <a:xfrm>
            <a:off x="192505" y="1010653"/>
            <a:ext cx="7371348" cy="5586663"/>
            <a:chOff x="192505" y="1010653"/>
            <a:chExt cx="7371348" cy="5586663"/>
          </a:xfrm>
        </p:grpSpPr>
        <p:pic>
          <p:nvPicPr>
            <p:cNvPr id="2" name="図 1">
              <a:extLst>
                <a:ext uri="{FF2B5EF4-FFF2-40B4-BE49-F238E27FC236}">
                  <a16:creationId xmlns:a16="http://schemas.microsoft.com/office/drawing/2014/main" id="{139BB8D1-FDB4-71DC-03E3-0374D3446487}"/>
                </a:ext>
              </a:extLst>
            </p:cNvPr>
            <p:cNvPicPr>
              <a:picLocks noChangeAspect="1"/>
            </p:cNvPicPr>
            <p:nvPr/>
          </p:nvPicPr>
          <p:blipFill>
            <a:blip r:embed="rId8"/>
            <a:stretch>
              <a:fillRect/>
            </a:stretch>
          </p:blipFill>
          <p:spPr>
            <a:xfrm>
              <a:off x="4924927" y="3958390"/>
              <a:ext cx="2638926" cy="2638926"/>
            </a:xfrm>
            <a:prstGeom prst="rect">
              <a:avLst/>
            </a:prstGeom>
          </p:spPr>
        </p:pic>
        <p:sp>
          <p:nvSpPr>
            <p:cNvPr id="13" name="思考の吹き出し: 雲形 12">
              <a:extLst>
                <a:ext uri="{FF2B5EF4-FFF2-40B4-BE49-F238E27FC236}">
                  <a16:creationId xmlns:a16="http://schemas.microsoft.com/office/drawing/2014/main" id="{5006B4C3-F7E3-A969-272C-EF57AB91EEB8}"/>
                </a:ext>
              </a:extLst>
            </p:cNvPr>
            <p:cNvSpPr/>
            <p:nvPr/>
          </p:nvSpPr>
          <p:spPr>
            <a:xfrm>
              <a:off x="4030579" y="1010653"/>
              <a:ext cx="3368842" cy="2610852"/>
            </a:xfrm>
            <a:prstGeom prst="cloudCallout">
              <a:avLst>
                <a:gd name="adj1" fmla="val 9167"/>
                <a:gd name="adj2" fmla="val 67988"/>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A3600891-67C9-B089-6B37-FAC73F426460}"/>
                </a:ext>
              </a:extLst>
            </p:cNvPr>
            <p:cNvSpPr/>
            <p:nvPr/>
          </p:nvSpPr>
          <p:spPr>
            <a:xfrm>
              <a:off x="4295273" y="1576136"/>
              <a:ext cx="2875548" cy="16723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どうして、こんなに</a:t>
              </a:r>
              <a:endParaRPr kumimoji="1" lang="en-US" altLang="ja-JP" b="1" dirty="0">
                <a:solidFill>
                  <a:schemeClr val="tx1"/>
                </a:solidFill>
              </a:endParaRPr>
            </a:p>
            <a:p>
              <a:pPr algn="ctr"/>
              <a:r>
                <a:rPr kumimoji="1" lang="ja-JP" altLang="en-US" b="1" dirty="0">
                  <a:solidFill>
                    <a:schemeClr val="tx1"/>
                  </a:solidFill>
                </a:rPr>
                <a:t>輸入材を買ったの？</a:t>
              </a:r>
              <a:endParaRPr kumimoji="1" lang="en-US" altLang="ja-JP" b="1" dirty="0">
                <a:solidFill>
                  <a:schemeClr val="tx1"/>
                </a:solidFill>
              </a:endParaRPr>
            </a:p>
            <a:p>
              <a:pPr algn="ctr"/>
              <a:r>
                <a:rPr lang="ja-JP" altLang="en-US" b="1" dirty="0">
                  <a:solidFill>
                    <a:schemeClr val="tx1"/>
                  </a:solidFill>
                </a:rPr>
                <a:t>これからは道産材を継続して使うって言ってましたよね！</a:t>
              </a:r>
              <a:endParaRPr kumimoji="1" lang="ja-JP" altLang="en-US" b="1" dirty="0">
                <a:solidFill>
                  <a:schemeClr val="tx1"/>
                </a:solidFill>
              </a:endParaRPr>
            </a:p>
          </p:txBody>
        </p:sp>
        <p:pic>
          <p:nvPicPr>
            <p:cNvPr id="17" name="図 16">
              <a:extLst>
                <a:ext uri="{FF2B5EF4-FFF2-40B4-BE49-F238E27FC236}">
                  <a16:creationId xmlns:a16="http://schemas.microsoft.com/office/drawing/2014/main" id="{F384AF1B-B95D-ADB6-7990-B8912B734E6B}"/>
                </a:ext>
              </a:extLst>
            </p:cNvPr>
            <p:cNvPicPr>
              <a:picLocks noChangeAspect="1"/>
            </p:cNvPicPr>
            <p:nvPr/>
          </p:nvPicPr>
          <p:blipFill>
            <a:blip r:embed="rId9"/>
            <a:stretch>
              <a:fillRect/>
            </a:stretch>
          </p:blipFill>
          <p:spPr>
            <a:xfrm>
              <a:off x="192505" y="3920781"/>
              <a:ext cx="1925052" cy="2588304"/>
            </a:xfrm>
            <a:prstGeom prst="rect">
              <a:avLst/>
            </a:prstGeom>
          </p:spPr>
        </p:pic>
        <p:sp>
          <p:nvSpPr>
            <p:cNvPr id="18" name="吹き出し: 円形 17">
              <a:extLst>
                <a:ext uri="{FF2B5EF4-FFF2-40B4-BE49-F238E27FC236}">
                  <a16:creationId xmlns:a16="http://schemas.microsoft.com/office/drawing/2014/main" id="{3F621A15-7F73-E73A-3D2A-5F118A1FCF8F}"/>
                </a:ext>
              </a:extLst>
            </p:cNvPr>
            <p:cNvSpPr/>
            <p:nvPr/>
          </p:nvSpPr>
          <p:spPr>
            <a:xfrm>
              <a:off x="2249905" y="3741820"/>
              <a:ext cx="2213811" cy="1576137"/>
            </a:xfrm>
            <a:prstGeom prst="wedgeEllipseCallout">
              <a:avLst>
                <a:gd name="adj1" fmla="val -73695"/>
                <a:gd name="adj2" fmla="val 3760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a:extLst>
                <a:ext uri="{FF2B5EF4-FFF2-40B4-BE49-F238E27FC236}">
                  <a16:creationId xmlns:a16="http://schemas.microsoft.com/office/drawing/2014/main" id="{E0ED3CAE-590D-0AC7-CC37-DC6FD1546F01}"/>
                </a:ext>
              </a:extLst>
            </p:cNvPr>
            <p:cNvSpPr/>
            <p:nvPr/>
          </p:nvSpPr>
          <p:spPr>
            <a:xfrm>
              <a:off x="2486526" y="3858125"/>
              <a:ext cx="1844843" cy="145582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在庫が多くて</a:t>
              </a:r>
              <a:endParaRPr kumimoji="1" lang="en-US" altLang="ja-JP" b="1" dirty="0">
                <a:solidFill>
                  <a:schemeClr val="tx1"/>
                </a:solidFill>
              </a:endParaRPr>
            </a:p>
            <a:p>
              <a:pPr algn="ctr"/>
              <a:r>
                <a:rPr lang="ja-JP" altLang="en-US" b="1" dirty="0">
                  <a:solidFill>
                    <a:schemeClr val="tx1"/>
                  </a:solidFill>
                </a:rPr>
                <a:t>買えません！</a:t>
              </a:r>
              <a:endParaRPr lang="en-US" altLang="ja-JP" b="1" dirty="0">
                <a:solidFill>
                  <a:schemeClr val="tx1"/>
                </a:solidFill>
              </a:endParaRPr>
            </a:p>
            <a:p>
              <a:pPr algn="ctr"/>
              <a:r>
                <a:rPr kumimoji="1" lang="ja-JP" altLang="en-US" b="1" dirty="0">
                  <a:solidFill>
                    <a:schemeClr val="tx1"/>
                  </a:solidFill>
                </a:rPr>
                <a:t>要らなくなりました！</a:t>
              </a:r>
            </a:p>
          </p:txBody>
        </p:sp>
      </p:grpSp>
      <p:sp>
        <p:nvSpPr>
          <p:cNvPr id="3" name="正方形/長方形 2">
            <a:extLst>
              <a:ext uri="{FF2B5EF4-FFF2-40B4-BE49-F238E27FC236}">
                <a16:creationId xmlns:a16="http://schemas.microsoft.com/office/drawing/2014/main" id="{BCE62173-18C3-F10B-945E-0BCA76FE2601}"/>
              </a:ext>
            </a:extLst>
          </p:cNvPr>
          <p:cNvSpPr/>
          <p:nvPr/>
        </p:nvSpPr>
        <p:spPr>
          <a:xfrm>
            <a:off x="2130357" y="5418306"/>
            <a:ext cx="3190672" cy="1108954"/>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b="1" dirty="0">
                <a:solidFill>
                  <a:schemeClr val="tx1"/>
                </a:solidFill>
              </a:rPr>
              <a:t>建築材増産に踏みきった多くの道内工場は梯子を外された形になった。</a:t>
            </a:r>
          </a:p>
        </p:txBody>
      </p:sp>
    </p:spTree>
    <p:extLst>
      <p:ext uri="{BB962C8B-B14F-4D97-AF65-F5344CB8AC3E}">
        <p14:creationId xmlns:p14="http://schemas.microsoft.com/office/powerpoint/2010/main" val="17950015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00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2500"/>
                            </p:stCondLst>
                            <p:childTnLst>
                              <p:par>
                                <p:cTn id="9" presetID="10" presetClass="entr" presetSubtype="0" fill="hold" nodeType="afterEffect">
                                  <p:stCondLst>
                                    <p:cond delay="200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par>
                          <p:cTn id="12" fill="hold">
                            <p:stCondLst>
                              <p:cond delay="5000"/>
                            </p:stCondLst>
                            <p:childTnLst>
                              <p:par>
                                <p:cTn id="13" presetID="10" presetClass="entr" presetSubtype="0" fill="hold" nodeType="afterEffect">
                                  <p:stCondLst>
                                    <p:cond delay="1600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21500"/>
                            </p:stCondLst>
                            <p:childTnLst>
                              <p:par>
                                <p:cTn id="17" presetID="10" presetClass="entr" presetSubtype="0" fill="hold" nodeType="afterEffect">
                                  <p:stCondLst>
                                    <p:cond delay="2000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par>
                          <p:cTn id="20" fill="hold">
                            <p:stCondLst>
                              <p:cond delay="42000"/>
                            </p:stCondLst>
                            <p:childTnLst>
                              <p:par>
                                <p:cTn id="21" presetID="10" presetClass="entr" presetSubtype="0" fill="hold" grpId="0" nodeType="afterEffect">
                                  <p:stCondLst>
                                    <p:cond delay="1000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AA68E7-1BB0-9CDA-39C1-ED368F150271}"/>
            </a:ext>
          </a:extLst>
        </p:cNvPr>
        <p:cNvGrpSpPr/>
        <p:nvPr/>
      </p:nvGrpSpPr>
      <p:grpSpPr>
        <a:xfrm>
          <a:off x="0" y="0"/>
          <a:ext cx="0" cy="0"/>
          <a:chOff x="0" y="0"/>
          <a:chExt cx="0" cy="0"/>
        </a:xfrm>
      </p:grpSpPr>
      <p:pic>
        <p:nvPicPr>
          <p:cNvPr id="22" name="図 21">
            <a:extLst>
              <a:ext uri="{FF2B5EF4-FFF2-40B4-BE49-F238E27FC236}">
                <a16:creationId xmlns:a16="http://schemas.microsoft.com/office/drawing/2014/main" id="{04054167-2E50-0DBC-6530-28523045AF50}"/>
              </a:ext>
            </a:extLst>
          </p:cNvPr>
          <p:cNvPicPr>
            <a:picLocks noChangeAspect="1"/>
          </p:cNvPicPr>
          <p:nvPr/>
        </p:nvPicPr>
        <p:blipFill>
          <a:blip r:embed="rId3"/>
          <a:stretch>
            <a:fillRect/>
          </a:stretch>
        </p:blipFill>
        <p:spPr>
          <a:xfrm>
            <a:off x="584004" y="1022684"/>
            <a:ext cx="11607996" cy="5835316"/>
          </a:xfrm>
          <a:prstGeom prst="rect">
            <a:avLst/>
          </a:prstGeom>
        </p:spPr>
      </p:pic>
      <p:grpSp>
        <p:nvGrpSpPr>
          <p:cNvPr id="52" name="グループ化 51">
            <a:extLst>
              <a:ext uri="{FF2B5EF4-FFF2-40B4-BE49-F238E27FC236}">
                <a16:creationId xmlns:a16="http://schemas.microsoft.com/office/drawing/2014/main" id="{195F078F-AF0D-FC53-1650-90FB2FA3A51C}"/>
              </a:ext>
            </a:extLst>
          </p:cNvPr>
          <p:cNvGrpSpPr/>
          <p:nvPr/>
        </p:nvGrpSpPr>
        <p:grpSpPr>
          <a:xfrm>
            <a:off x="466010" y="2894180"/>
            <a:ext cx="4064688" cy="3783345"/>
            <a:chOff x="582727" y="3340962"/>
            <a:chExt cx="4064688" cy="3447600"/>
          </a:xfrm>
        </p:grpSpPr>
        <p:pic>
          <p:nvPicPr>
            <p:cNvPr id="29" name="図 28">
              <a:extLst>
                <a:ext uri="{FF2B5EF4-FFF2-40B4-BE49-F238E27FC236}">
                  <a16:creationId xmlns:a16="http://schemas.microsoft.com/office/drawing/2014/main" id="{19813A88-F66E-6CE4-3359-46AC38A3747B}"/>
                </a:ext>
              </a:extLst>
            </p:cNvPr>
            <p:cNvPicPr>
              <a:picLocks noChangeAspect="1"/>
            </p:cNvPicPr>
            <p:nvPr/>
          </p:nvPicPr>
          <p:blipFill>
            <a:blip r:embed="rId4"/>
            <a:stretch>
              <a:fillRect/>
            </a:stretch>
          </p:blipFill>
          <p:spPr>
            <a:xfrm>
              <a:off x="2366076" y="3990747"/>
              <a:ext cx="329213" cy="323116"/>
            </a:xfrm>
            <a:prstGeom prst="rect">
              <a:avLst/>
            </a:prstGeom>
          </p:spPr>
        </p:pic>
        <p:grpSp>
          <p:nvGrpSpPr>
            <p:cNvPr id="49" name="グループ化 48">
              <a:extLst>
                <a:ext uri="{FF2B5EF4-FFF2-40B4-BE49-F238E27FC236}">
                  <a16:creationId xmlns:a16="http://schemas.microsoft.com/office/drawing/2014/main" id="{0DB4338B-1CBD-6019-5C89-7B9866715443}"/>
                </a:ext>
              </a:extLst>
            </p:cNvPr>
            <p:cNvGrpSpPr/>
            <p:nvPr/>
          </p:nvGrpSpPr>
          <p:grpSpPr>
            <a:xfrm>
              <a:off x="582727" y="3340962"/>
              <a:ext cx="4064688" cy="3447600"/>
              <a:chOff x="582727" y="3340962"/>
              <a:chExt cx="4064688" cy="3447600"/>
            </a:xfrm>
          </p:grpSpPr>
          <p:sp>
            <p:nvSpPr>
              <p:cNvPr id="39" name="矢印: 右カーブ 38">
                <a:extLst>
                  <a:ext uri="{FF2B5EF4-FFF2-40B4-BE49-F238E27FC236}">
                    <a16:creationId xmlns:a16="http://schemas.microsoft.com/office/drawing/2014/main" id="{3AE722F1-1985-0141-2CDA-46A773B90CF1}"/>
                  </a:ext>
                </a:extLst>
              </p:cNvPr>
              <p:cNvSpPr/>
              <p:nvPr/>
            </p:nvSpPr>
            <p:spPr>
              <a:xfrm rot="20697213">
                <a:off x="582727" y="3340962"/>
                <a:ext cx="990262" cy="3447600"/>
              </a:xfrm>
              <a:prstGeom prst="curvedRightArrow">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8" name="正方形/長方形 47">
                <a:extLst>
                  <a:ext uri="{FF2B5EF4-FFF2-40B4-BE49-F238E27FC236}">
                    <a16:creationId xmlns:a16="http://schemas.microsoft.com/office/drawing/2014/main" id="{8A4196EE-9842-24FA-C795-74F90664489A}"/>
                  </a:ext>
                </a:extLst>
              </p:cNvPr>
              <p:cNvSpPr/>
              <p:nvPr/>
            </p:nvSpPr>
            <p:spPr>
              <a:xfrm>
                <a:off x="1960776" y="6193410"/>
                <a:ext cx="2686639" cy="44306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スエズ運河経由の回避</a:t>
                </a:r>
              </a:p>
            </p:txBody>
          </p:sp>
        </p:grpSp>
      </p:grpSp>
      <p:sp>
        <p:nvSpPr>
          <p:cNvPr id="27" name="正方形/長方形 26">
            <a:extLst>
              <a:ext uri="{FF2B5EF4-FFF2-40B4-BE49-F238E27FC236}">
                <a16:creationId xmlns:a16="http://schemas.microsoft.com/office/drawing/2014/main" id="{9CEFD13D-57F1-C62C-5D99-1F09394F90FE}"/>
              </a:ext>
            </a:extLst>
          </p:cNvPr>
          <p:cNvSpPr/>
          <p:nvPr/>
        </p:nvSpPr>
        <p:spPr>
          <a:xfrm>
            <a:off x="0" y="0"/>
            <a:ext cx="12192000" cy="763570"/>
          </a:xfrm>
          <a:prstGeom prst="rect">
            <a:avLst/>
          </a:prstGeom>
          <a:blipFill>
            <a:blip r:embed="rId5"/>
            <a:tile tx="0" ty="0" sx="100000" sy="100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3600" dirty="0">
                <a:solidFill>
                  <a:schemeClr val="bg1"/>
                </a:solidFill>
                <a:latin typeface="ＭＳ Ｐゴシック" panose="020B0600070205080204" pitchFamily="50" charset="-128"/>
                <a:ea typeface="ＭＳ Ｐゴシック" panose="020B0600070205080204" pitchFamily="50" charset="-128"/>
              </a:rPr>
              <a:t>　</a:t>
            </a:r>
            <a:r>
              <a:rPr lang="ja-JP" altLang="en-US" sz="3600" dirty="0">
                <a:solidFill>
                  <a:schemeClr val="bg1"/>
                </a:solidFill>
                <a:latin typeface="ＭＳ Ｐゴシック" panose="020B0600070205080204" pitchFamily="50" charset="-128"/>
                <a:ea typeface="ＭＳ Ｐゴシック" panose="020B0600070205080204" pitchFamily="50" charset="-128"/>
              </a:rPr>
              <a:t>２０２４年</a:t>
            </a:r>
            <a:endParaRPr kumimoji="1" lang="ja-JP" altLang="en-US" sz="3600" dirty="0">
              <a:solidFill>
                <a:schemeClr val="bg1"/>
              </a:solidFill>
              <a:latin typeface="ＭＳ Ｐゴシック" panose="020B0600070205080204" pitchFamily="50" charset="-128"/>
              <a:ea typeface="ＭＳ Ｐゴシック" panose="020B0600070205080204" pitchFamily="50" charset="-128"/>
            </a:endParaRPr>
          </a:p>
        </p:txBody>
      </p:sp>
      <p:pic>
        <p:nvPicPr>
          <p:cNvPr id="6" name="図 5">
            <a:extLst>
              <a:ext uri="{FF2B5EF4-FFF2-40B4-BE49-F238E27FC236}">
                <a16:creationId xmlns:a16="http://schemas.microsoft.com/office/drawing/2014/main" id="{09F7DA60-F446-5B3C-BE5C-9A4F04CD94EA}"/>
              </a:ext>
            </a:extLst>
          </p:cNvPr>
          <p:cNvPicPr>
            <a:picLocks noChangeAspect="1"/>
          </p:cNvPicPr>
          <p:nvPr/>
        </p:nvPicPr>
        <p:blipFill>
          <a:blip r:embed="rId6"/>
          <a:stretch>
            <a:fillRect/>
          </a:stretch>
        </p:blipFill>
        <p:spPr>
          <a:xfrm>
            <a:off x="6014770" y="4094679"/>
            <a:ext cx="4009259" cy="2639797"/>
          </a:xfrm>
          <a:prstGeom prst="rect">
            <a:avLst/>
          </a:prstGeom>
        </p:spPr>
      </p:pic>
      <p:grpSp>
        <p:nvGrpSpPr>
          <p:cNvPr id="4" name="グループ化 3">
            <a:extLst>
              <a:ext uri="{FF2B5EF4-FFF2-40B4-BE49-F238E27FC236}">
                <a16:creationId xmlns:a16="http://schemas.microsoft.com/office/drawing/2014/main" id="{E0400179-7463-0419-0278-0EE2835753B2}"/>
              </a:ext>
            </a:extLst>
          </p:cNvPr>
          <p:cNvGrpSpPr/>
          <p:nvPr/>
        </p:nvGrpSpPr>
        <p:grpSpPr>
          <a:xfrm>
            <a:off x="5197641" y="3315010"/>
            <a:ext cx="5513547" cy="1281054"/>
            <a:chOff x="5197641" y="3315010"/>
            <a:chExt cx="5513547" cy="1281054"/>
          </a:xfrm>
        </p:grpSpPr>
        <p:sp>
          <p:nvSpPr>
            <p:cNvPr id="7" name="矢印: 右 6">
              <a:extLst>
                <a:ext uri="{FF2B5EF4-FFF2-40B4-BE49-F238E27FC236}">
                  <a16:creationId xmlns:a16="http://schemas.microsoft.com/office/drawing/2014/main" id="{CCE94985-EDF2-6574-39D4-D550B6B32287}"/>
                </a:ext>
              </a:extLst>
            </p:cNvPr>
            <p:cNvSpPr/>
            <p:nvPr/>
          </p:nvSpPr>
          <p:spPr>
            <a:xfrm rot="21253611" flipH="1">
              <a:off x="5197641" y="3613630"/>
              <a:ext cx="3922294" cy="272572"/>
            </a:xfrm>
            <a:prstGeom prst="rightArrow">
              <a:avLst>
                <a:gd name="adj1" fmla="val 27777"/>
                <a:gd name="adj2"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26" name="図 25">
              <a:extLst>
                <a:ext uri="{FF2B5EF4-FFF2-40B4-BE49-F238E27FC236}">
                  <a16:creationId xmlns:a16="http://schemas.microsoft.com/office/drawing/2014/main" id="{29B463C5-A48A-09E1-1977-B5A737AD2C1D}"/>
                </a:ext>
              </a:extLst>
            </p:cNvPr>
            <p:cNvPicPr>
              <a:picLocks noChangeAspect="1"/>
            </p:cNvPicPr>
            <p:nvPr/>
          </p:nvPicPr>
          <p:blipFill>
            <a:blip r:embed="rId7"/>
            <a:stretch>
              <a:fillRect/>
            </a:stretch>
          </p:blipFill>
          <p:spPr>
            <a:xfrm>
              <a:off x="10274970" y="4167154"/>
              <a:ext cx="410603" cy="428910"/>
            </a:xfrm>
            <a:prstGeom prst="rect">
              <a:avLst/>
            </a:prstGeom>
          </p:spPr>
        </p:pic>
        <p:sp>
          <p:nvSpPr>
            <p:cNvPr id="40" name="矢印: 右 39">
              <a:extLst>
                <a:ext uri="{FF2B5EF4-FFF2-40B4-BE49-F238E27FC236}">
                  <a16:creationId xmlns:a16="http://schemas.microsoft.com/office/drawing/2014/main" id="{728050D0-9032-2564-DE18-C2CF9DA89CA4}"/>
                </a:ext>
              </a:extLst>
            </p:cNvPr>
            <p:cNvSpPr/>
            <p:nvPr/>
          </p:nvSpPr>
          <p:spPr>
            <a:xfrm rot="21242068" flipH="1">
              <a:off x="9223061" y="3315010"/>
              <a:ext cx="1488127" cy="209781"/>
            </a:xfrm>
            <a:prstGeom prst="rightArrow">
              <a:avLst>
                <a:gd name="adj1" fmla="val 27777"/>
                <a:gd name="adj2"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0" name="正方形/長方形 49">
              <a:extLst>
                <a:ext uri="{FF2B5EF4-FFF2-40B4-BE49-F238E27FC236}">
                  <a16:creationId xmlns:a16="http://schemas.microsoft.com/office/drawing/2014/main" id="{CDD14CBB-0505-9099-A581-5B603D399A45}"/>
                </a:ext>
              </a:extLst>
            </p:cNvPr>
            <p:cNvSpPr/>
            <p:nvPr/>
          </p:nvSpPr>
          <p:spPr>
            <a:xfrm>
              <a:off x="6049475" y="3487590"/>
              <a:ext cx="2601231" cy="58240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パナマ運河経由の回避</a:t>
              </a:r>
            </a:p>
          </p:txBody>
        </p:sp>
      </p:grpSp>
      <p:pic>
        <p:nvPicPr>
          <p:cNvPr id="41" name="図 40">
            <a:extLst>
              <a:ext uri="{FF2B5EF4-FFF2-40B4-BE49-F238E27FC236}">
                <a16:creationId xmlns:a16="http://schemas.microsoft.com/office/drawing/2014/main" id="{A75E86C0-698D-5A5A-2266-F2258A74C78C}"/>
              </a:ext>
            </a:extLst>
          </p:cNvPr>
          <p:cNvPicPr>
            <a:picLocks noChangeAspect="1"/>
          </p:cNvPicPr>
          <p:nvPr/>
        </p:nvPicPr>
        <p:blipFill>
          <a:blip r:embed="rId8"/>
          <a:stretch>
            <a:fillRect/>
          </a:stretch>
        </p:blipFill>
        <p:spPr>
          <a:xfrm>
            <a:off x="1128220" y="794930"/>
            <a:ext cx="4170025" cy="2688569"/>
          </a:xfrm>
          <a:prstGeom prst="rect">
            <a:avLst/>
          </a:prstGeom>
        </p:spPr>
      </p:pic>
      <p:sp>
        <p:nvSpPr>
          <p:cNvPr id="3" name="正方形/長方形 2">
            <a:extLst>
              <a:ext uri="{FF2B5EF4-FFF2-40B4-BE49-F238E27FC236}">
                <a16:creationId xmlns:a16="http://schemas.microsoft.com/office/drawing/2014/main" id="{3CABDF8B-B518-863F-7737-DAC4B60CF010}"/>
              </a:ext>
            </a:extLst>
          </p:cNvPr>
          <p:cNvSpPr/>
          <p:nvPr/>
        </p:nvSpPr>
        <p:spPr>
          <a:xfrm>
            <a:off x="5966298" y="1376139"/>
            <a:ext cx="3975370" cy="1230873"/>
          </a:xfrm>
          <a:prstGeom prst="rect">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bg1"/>
                </a:solidFill>
              </a:rPr>
              <a:t>常に海外の事情に振り回される不安定な輸入材！！</a:t>
            </a:r>
          </a:p>
        </p:txBody>
      </p:sp>
      <p:sp>
        <p:nvSpPr>
          <p:cNvPr id="2" name="正方形/長方形 1">
            <a:extLst>
              <a:ext uri="{FF2B5EF4-FFF2-40B4-BE49-F238E27FC236}">
                <a16:creationId xmlns:a16="http://schemas.microsoft.com/office/drawing/2014/main" id="{61904B5B-B916-B038-40B9-51F270ABBB69}"/>
              </a:ext>
            </a:extLst>
          </p:cNvPr>
          <p:cNvSpPr/>
          <p:nvPr/>
        </p:nvSpPr>
        <p:spPr>
          <a:xfrm>
            <a:off x="5865779" y="1264596"/>
            <a:ext cx="4173166" cy="1439693"/>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tx1"/>
                </a:solidFill>
              </a:rPr>
              <a:t>それなら、やっぱり！</a:t>
            </a:r>
            <a:endParaRPr kumimoji="1" lang="en-US" altLang="ja-JP" sz="2400" b="1" dirty="0">
              <a:solidFill>
                <a:schemeClr val="tx1"/>
              </a:solidFill>
            </a:endParaRPr>
          </a:p>
          <a:p>
            <a:pPr algn="ctr"/>
            <a:r>
              <a:rPr kumimoji="1" lang="ja-JP" altLang="en-US" sz="2400" b="1" dirty="0">
                <a:solidFill>
                  <a:schemeClr val="tx1"/>
                </a:solidFill>
              </a:rPr>
              <a:t>安心・安全国産材！</a:t>
            </a:r>
          </a:p>
        </p:txBody>
      </p:sp>
    </p:spTree>
    <p:extLst>
      <p:ext uri="{BB962C8B-B14F-4D97-AF65-F5344CB8AC3E}">
        <p14:creationId xmlns:p14="http://schemas.microsoft.com/office/powerpoint/2010/main" val="3454215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00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par>
                          <p:cTn id="8" fill="hold">
                            <p:stCondLst>
                              <p:cond delay="2500"/>
                            </p:stCondLst>
                            <p:childTnLst>
                              <p:par>
                                <p:cTn id="9" presetID="10" presetClass="entr" presetSubtype="0" fill="hold" nodeType="afterEffect">
                                  <p:stCondLst>
                                    <p:cond delay="6000"/>
                                  </p:stCondLst>
                                  <p:childTnLst>
                                    <p:set>
                                      <p:cBhvr>
                                        <p:cTn id="10" dur="1" fill="hold">
                                          <p:stCondLst>
                                            <p:cond delay="0"/>
                                          </p:stCondLst>
                                        </p:cTn>
                                        <p:tgtEl>
                                          <p:spTgt spid="52"/>
                                        </p:tgtEl>
                                        <p:attrNameLst>
                                          <p:attrName>style.visibility</p:attrName>
                                        </p:attrNameLst>
                                      </p:cBhvr>
                                      <p:to>
                                        <p:strVal val="visible"/>
                                      </p:to>
                                    </p:set>
                                    <p:animEffect transition="in" filter="fade">
                                      <p:cBhvr>
                                        <p:cTn id="11" dur="500"/>
                                        <p:tgtEl>
                                          <p:spTgt spid="52"/>
                                        </p:tgtEl>
                                      </p:cBhvr>
                                    </p:animEffect>
                                  </p:childTnLst>
                                </p:cTn>
                              </p:par>
                            </p:childTnLst>
                          </p:cTn>
                        </p:par>
                        <p:par>
                          <p:cTn id="12" fill="hold">
                            <p:stCondLst>
                              <p:cond delay="9000"/>
                            </p:stCondLst>
                            <p:childTnLst>
                              <p:par>
                                <p:cTn id="13" presetID="10" presetClass="entr" presetSubtype="0" fill="hold" nodeType="afterEffect">
                                  <p:stCondLst>
                                    <p:cond delay="1000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9500"/>
                            </p:stCondLst>
                            <p:childTnLst>
                              <p:par>
                                <p:cTn id="17" presetID="10" presetClass="entr" presetSubtype="0" fill="hold" nodeType="afterEffect">
                                  <p:stCondLst>
                                    <p:cond delay="300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par>
                          <p:cTn id="20" fill="hold">
                            <p:stCondLst>
                              <p:cond delay="23000"/>
                            </p:stCondLst>
                            <p:childTnLst>
                              <p:par>
                                <p:cTn id="21" presetID="53" presetClass="entr" presetSubtype="16" fill="hold" grpId="0" nodeType="afterEffect">
                                  <p:stCondLst>
                                    <p:cond delay="1000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ppt_w</p:attrName>
                                        </p:attrNameLst>
                                      </p:cBhvr>
                                      <p:tavLst>
                                        <p:tav tm="0">
                                          <p:val>
                                            <p:fltVal val="0"/>
                                          </p:val>
                                        </p:tav>
                                        <p:tav tm="100000">
                                          <p:val>
                                            <p:strVal val="#ppt_w"/>
                                          </p:val>
                                        </p:tav>
                                      </p:tavLst>
                                    </p:anim>
                                    <p:anim calcmode="lin" valueType="num">
                                      <p:cBhvr>
                                        <p:cTn id="24" dur="500" fill="hold"/>
                                        <p:tgtEl>
                                          <p:spTgt spid="3"/>
                                        </p:tgtEl>
                                        <p:attrNameLst>
                                          <p:attrName>ppt_h</p:attrName>
                                        </p:attrNameLst>
                                      </p:cBhvr>
                                      <p:tavLst>
                                        <p:tav tm="0">
                                          <p:val>
                                            <p:fltVal val="0"/>
                                          </p:val>
                                        </p:tav>
                                        <p:tav tm="100000">
                                          <p:val>
                                            <p:strVal val="#ppt_h"/>
                                          </p:val>
                                        </p:tav>
                                      </p:tavLst>
                                    </p:anim>
                                    <p:animEffect transition="in" filter="fade">
                                      <p:cBhvr>
                                        <p:cTn id="25" dur="500"/>
                                        <p:tgtEl>
                                          <p:spTgt spid="3"/>
                                        </p:tgtEl>
                                      </p:cBhvr>
                                    </p:animEffect>
                                  </p:childTnLst>
                                </p:cTn>
                              </p:par>
                            </p:childTnLst>
                          </p:cTn>
                        </p:par>
                        <p:par>
                          <p:cTn id="26" fill="hold">
                            <p:stCondLst>
                              <p:cond delay="33500"/>
                            </p:stCondLst>
                            <p:childTnLst>
                              <p:par>
                                <p:cTn id="27" presetID="10" presetClass="entr" presetSubtype="0" fill="hold" grpId="0" nodeType="afterEffect">
                                  <p:stCondLst>
                                    <p:cond delay="600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166ED4-44E2-1E1B-6AD0-4163C9A57059}"/>
            </a:ext>
          </a:extLst>
        </p:cNvPr>
        <p:cNvGrpSpPr/>
        <p:nvPr/>
      </p:nvGrpSpPr>
      <p:grpSpPr>
        <a:xfrm>
          <a:off x="0" y="0"/>
          <a:ext cx="0" cy="0"/>
          <a:chOff x="0" y="0"/>
          <a:chExt cx="0" cy="0"/>
        </a:xfrm>
      </p:grpSpPr>
      <p:pic>
        <p:nvPicPr>
          <p:cNvPr id="27" name="図 26">
            <a:extLst>
              <a:ext uri="{FF2B5EF4-FFF2-40B4-BE49-F238E27FC236}">
                <a16:creationId xmlns:a16="http://schemas.microsoft.com/office/drawing/2014/main" id="{92B5DF56-D05E-84A1-8486-2FD018FBF621}"/>
              </a:ext>
            </a:extLst>
          </p:cNvPr>
          <p:cNvPicPr>
            <a:picLocks noChangeAspect="1"/>
          </p:cNvPicPr>
          <p:nvPr/>
        </p:nvPicPr>
        <p:blipFill>
          <a:blip r:embed="rId3"/>
          <a:stretch>
            <a:fillRect/>
          </a:stretch>
        </p:blipFill>
        <p:spPr>
          <a:xfrm>
            <a:off x="0" y="0"/>
            <a:ext cx="12192000" cy="6858000"/>
          </a:xfrm>
          <a:prstGeom prst="rect">
            <a:avLst/>
          </a:prstGeom>
        </p:spPr>
      </p:pic>
      <p:sp>
        <p:nvSpPr>
          <p:cNvPr id="4" name="正方形/長方形 3">
            <a:extLst>
              <a:ext uri="{FF2B5EF4-FFF2-40B4-BE49-F238E27FC236}">
                <a16:creationId xmlns:a16="http://schemas.microsoft.com/office/drawing/2014/main" id="{84E28BA5-EADD-7A42-0444-68DA8FDA1448}"/>
              </a:ext>
            </a:extLst>
          </p:cNvPr>
          <p:cNvSpPr/>
          <p:nvPr/>
        </p:nvSpPr>
        <p:spPr>
          <a:xfrm>
            <a:off x="0" y="0"/>
            <a:ext cx="5883442" cy="6858000"/>
          </a:xfrm>
          <a:prstGeom prst="rect">
            <a:avLst/>
          </a:prstGeom>
          <a:blipFill>
            <a:blip r:embed="rId4"/>
            <a:tile tx="0" ty="0" sx="100000" sy="100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kumimoji="1" lang="ja-JP" altLang="en-US" sz="3600" dirty="0">
                <a:solidFill>
                  <a:schemeClr val="bg1"/>
                </a:solidFill>
                <a:latin typeface="ＭＳ Ｐゴシック" panose="020B0600070205080204" pitchFamily="50" charset="-128"/>
                <a:ea typeface="ＭＳ Ｐゴシック" panose="020B0600070205080204" pitchFamily="50" charset="-128"/>
              </a:rPr>
              <a:t>　</a:t>
            </a:r>
            <a:r>
              <a:rPr kumimoji="1" lang="ja-JP" altLang="en-US" sz="2400" dirty="0">
                <a:solidFill>
                  <a:schemeClr val="bg1"/>
                </a:solidFill>
                <a:latin typeface="ＭＳ Ｐゴシック" panose="020B0600070205080204" pitchFamily="50" charset="-128"/>
                <a:ea typeface="ＭＳ Ｐゴシック" panose="020B0600070205080204" pitchFamily="50" charset="-128"/>
              </a:rPr>
              <a:t>　</a:t>
            </a:r>
            <a:endParaRPr kumimoji="1" lang="en-US" altLang="ja-JP" sz="2400" dirty="0">
              <a:solidFill>
                <a:schemeClr val="bg1"/>
              </a:solidFill>
              <a:latin typeface="ＭＳ Ｐゴシック" panose="020B0600070205080204" pitchFamily="50" charset="-128"/>
              <a:ea typeface="ＭＳ Ｐゴシック" panose="020B0600070205080204" pitchFamily="50" charset="-128"/>
            </a:endParaRPr>
          </a:p>
          <a:p>
            <a:r>
              <a:rPr lang="ja-JP" altLang="en-US" sz="2400" dirty="0">
                <a:solidFill>
                  <a:schemeClr val="bg1"/>
                </a:solidFill>
                <a:latin typeface="ＭＳ Ｐゴシック" panose="020B0600070205080204" pitchFamily="50" charset="-128"/>
                <a:ea typeface="ＭＳ Ｐゴシック" panose="020B0600070205080204" pitchFamily="50" charset="-128"/>
              </a:rPr>
              <a:t>　　　　</a:t>
            </a:r>
            <a:endParaRPr lang="en-US" altLang="ja-JP" sz="2400" dirty="0">
              <a:solidFill>
                <a:schemeClr val="bg1"/>
              </a:solidFill>
              <a:latin typeface="ＭＳ Ｐゴシック" panose="020B0600070205080204" pitchFamily="50" charset="-128"/>
              <a:ea typeface="ＭＳ Ｐゴシック" panose="020B0600070205080204" pitchFamily="50" charset="-128"/>
            </a:endParaRPr>
          </a:p>
          <a:p>
            <a:r>
              <a:rPr lang="ja-JP" altLang="en-US" sz="2400" dirty="0">
                <a:solidFill>
                  <a:schemeClr val="bg1"/>
                </a:solidFill>
                <a:latin typeface="ＭＳ Ｐゴシック" panose="020B0600070205080204" pitchFamily="50" charset="-128"/>
                <a:ea typeface="ＭＳ Ｐゴシック" panose="020B0600070205080204" pitchFamily="50" charset="-128"/>
              </a:rPr>
              <a:t>　　　　</a:t>
            </a:r>
            <a:endParaRPr lang="en-US" altLang="ja-JP" sz="2400" dirty="0">
              <a:solidFill>
                <a:schemeClr val="bg1"/>
              </a:solidFill>
              <a:latin typeface="ＭＳ Ｐゴシック" panose="020B0600070205080204" pitchFamily="50" charset="-128"/>
              <a:ea typeface="ＭＳ Ｐゴシック" panose="020B0600070205080204" pitchFamily="50" charset="-128"/>
            </a:endParaRPr>
          </a:p>
          <a:p>
            <a:r>
              <a:rPr lang="ja-JP" altLang="en-US" sz="2400" dirty="0">
                <a:solidFill>
                  <a:schemeClr val="bg1"/>
                </a:solidFill>
                <a:latin typeface="ＭＳ Ｐゴシック" panose="020B0600070205080204" pitchFamily="50" charset="-128"/>
                <a:ea typeface="ＭＳ Ｐゴシック" panose="020B0600070205080204" pitchFamily="50" charset="-128"/>
              </a:rPr>
              <a:t>　　　　</a:t>
            </a:r>
            <a:endParaRPr lang="en-US" altLang="ja-JP" sz="2400" dirty="0">
              <a:solidFill>
                <a:schemeClr val="bg1"/>
              </a:solidFill>
              <a:latin typeface="ＭＳ Ｐゴシック" panose="020B0600070205080204" pitchFamily="50" charset="-128"/>
              <a:ea typeface="ＭＳ Ｐゴシック" panose="020B0600070205080204" pitchFamily="50" charset="-128"/>
            </a:endParaRPr>
          </a:p>
          <a:p>
            <a:r>
              <a:rPr lang="ja-JP" altLang="en-US" sz="2400" dirty="0">
                <a:solidFill>
                  <a:schemeClr val="bg1"/>
                </a:solidFill>
                <a:latin typeface="ＭＳ Ｐゴシック" panose="020B0600070205080204" pitchFamily="50" charset="-128"/>
                <a:ea typeface="ＭＳ Ｐゴシック" panose="020B0600070205080204" pitchFamily="50" charset="-128"/>
              </a:rPr>
              <a:t>　　　　</a:t>
            </a:r>
            <a:endParaRPr kumimoji="1" lang="en-US" altLang="ja-JP" sz="2400" dirty="0">
              <a:solidFill>
                <a:schemeClr val="bg1"/>
              </a:solidFill>
              <a:latin typeface="ＭＳ Ｐゴシック" panose="020B0600070205080204" pitchFamily="50" charset="-128"/>
              <a:ea typeface="ＭＳ Ｐゴシック" panose="020B0600070205080204" pitchFamily="50" charset="-128"/>
            </a:endParaRPr>
          </a:p>
          <a:p>
            <a:r>
              <a:rPr lang="ja-JP" altLang="en-US" sz="2400" dirty="0">
                <a:solidFill>
                  <a:schemeClr val="bg1"/>
                </a:solidFill>
                <a:latin typeface="ＭＳ Ｐゴシック" panose="020B0600070205080204" pitchFamily="50" charset="-128"/>
                <a:ea typeface="ＭＳ Ｐゴシック" panose="020B0600070205080204" pitchFamily="50" charset="-128"/>
              </a:rPr>
              <a:t>　　　</a:t>
            </a:r>
            <a:endParaRPr kumimoji="1" lang="ja-JP" altLang="en-US" sz="2400" dirty="0">
              <a:solidFill>
                <a:schemeClr val="bg1"/>
              </a:solidFill>
              <a:latin typeface="ＭＳ Ｐゴシック" panose="020B0600070205080204" pitchFamily="50" charset="-128"/>
              <a:ea typeface="ＭＳ Ｐゴシック" panose="020B0600070205080204" pitchFamily="50" charset="-128"/>
            </a:endParaRPr>
          </a:p>
        </p:txBody>
      </p:sp>
      <p:sp>
        <p:nvSpPr>
          <p:cNvPr id="5" name="正方形/長方形 4">
            <a:extLst>
              <a:ext uri="{FF2B5EF4-FFF2-40B4-BE49-F238E27FC236}">
                <a16:creationId xmlns:a16="http://schemas.microsoft.com/office/drawing/2014/main" id="{73ABF653-8B95-92F6-7C19-4C1CFC840489}"/>
              </a:ext>
            </a:extLst>
          </p:cNvPr>
          <p:cNvSpPr/>
          <p:nvPr/>
        </p:nvSpPr>
        <p:spPr>
          <a:xfrm>
            <a:off x="433136" y="1263315"/>
            <a:ext cx="4836696" cy="99862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2400" b="1" dirty="0">
                <a:solidFill>
                  <a:schemeClr val="bg1"/>
                </a:solidFill>
              </a:rPr>
              <a:t>①　乾燥施設</a:t>
            </a:r>
            <a:r>
              <a:rPr lang="ja-JP" altLang="en-US" sz="2400" b="1" dirty="0">
                <a:solidFill>
                  <a:schemeClr val="bg1"/>
                </a:solidFill>
              </a:rPr>
              <a:t>を持たない</a:t>
            </a:r>
            <a:r>
              <a:rPr kumimoji="1" lang="ja-JP" altLang="en-US" sz="2400" b="1" dirty="0">
                <a:solidFill>
                  <a:schemeClr val="bg1"/>
                </a:solidFill>
              </a:rPr>
              <a:t>少量生産</a:t>
            </a:r>
            <a:endParaRPr kumimoji="1" lang="en-US" altLang="ja-JP" sz="2400" b="1" dirty="0">
              <a:solidFill>
                <a:schemeClr val="bg1"/>
              </a:solidFill>
            </a:endParaRPr>
          </a:p>
          <a:p>
            <a:r>
              <a:rPr lang="ja-JP" altLang="en-US" sz="2400" b="1" dirty="0">
                <a:solidFill>
                  <a:schemeClr val="bg1"/>
                </a:solidFill>
              </a:rPr>
              <a:t>　　</a:t>
            </a:r>
            <a:r>
              <a:rPr kumimoji="1" lang="ja-JP" altLang="en-US" sz="2400" b="1" dirty="0">
                <a:solidFill>
                  <a:schemeClr val="bg1"/>
                </a:solidFill>
              </a:rPr>
              <a:t>の工場が多く、大きな需要を</a:t>
            </a:r>
            <a:endParaRPr kumimoji="1" lang="en-US" altLang="ja-JP" sz="2400" b="1" dirty="0">
              <a:solidFill>
                <a:schemeClr val="bg1"/>
              </a:solidFill>
            </a:endParaRPr>
          </a:p>
          <a:p>
            <a:r>
              <a:rPr lang="ja-JP" altLang="en-US" sz="2400" b="1" dirty="0">
                <a:solidFill>
                  <a:schemeClr val="bg1"/>
                </a:solidFill>
              </a:rPr>
              <a:t>　　</a:t>
            </a:r>
            <a:r>
              <a:rPr kumimoji="1" lang="ja-JP" altLang="en-US" sz="2400" b="1" dirty="0">
                <a:solidFill>
                  <a:schemeClr val="bg1"/>
                </a:solidFill>
              </a:rPr>
              <a:t>満たせない。</a:t>
            </a:r>
          </a:p>
        </p:txBody>
      </p:sp>
      <p:sp>
        <p:nvSpPr>
          <p:cNvPr id="16" name="正方形/長方形 15">
            <a:extLst>
              <a:ext uri="{FF2B5EF4-FFF2-40B4-BE49-F238E27FC236}">
                <a16:creationId xmlns:a16="http://schemas.microsoft.com/office/drawing/2014/main" id="{D309BA32-A36C-B625-EA0A-5B544F3F34E7}"/>
              </a:ext>
            </a:extLst>
          </p:cNvPr>
          <p:cNvSpPr/>
          <p:nvPr/>
        </p:nvSpPr>
        <p:spPr>
          <a:xfrm>
            <a:off x="565485" y="356936"/>
            <a:ext cx="5017168" cy="7579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2800" b="1" dirty="0">
                <a:solidFill>
                  <a:schemeClr val="bg1"/>
                </a:solidFill>
              </a:rPr>
              <a:t>道産トドマツ供給強化の課題</a:t>
            </a:r>
          </a:p>
        </p:txBody>
      </p:sp>
      <p:sp>
        <p:nvSpPr>
          <p:cNvPr id="15" name="正方形/長方形 14">
            <a:extLst>
              <a:ext uri="{FF2B5EF4-FFF2-40B4-BE49-F238E27FC236}">
                <a16:creationId xmlns:a16="http://schemas.microsoft.com/office/drawing/2014/main" id="{A2AA5EB4-8BC5-3732-FB92-9B4A32B81F68}"/>
              </a:ext>
            </a:extLst>
          </p:cNvPr>
          <p:cNvSpPr/>
          <p:nvPr/>
        </p:nvSpPr>
        <p:spPr>
          <a:xfrm>
            <a:off x="427655" y="4406758"/>
            <a:ext cx="4769987" cy="61041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2400" b="1" dirty="0">
                <a:solidFill>
                  <a:schemeClr val="bg1"/>
                </a:solidFill>
              </a:rPr>
              <a:t>④　間柱材</a:t>
            </a:r>
            <a:r>
              <a:rPr kumimoji="1" lang="en-US" altLang="ja-JP" sz="2400" b="1" dirty="0">
                <a:solidFill>
                  <a:schemeClr val="bg1"/>
                </a:solidFill>
              </a:rPr>
              <a:t>9</a:t>
            </a:r>
            <a:r>
              <a:rPr kumimoji="1" lang="ja-JP" altLang="en-US" sz="2400" b="1" dirty="0">
                <a:solidFill>
                  <a:schemeClr val="bg1"/>
                </a:solidFill>
              </a:rPr>
              <a:t>尺、</a:t>
            </a:r>
            <a:r>
              <a:rPr kumimoji="1" lang="en-US" altLang="ja-JP" sz="2400" b="1" dirty="0">
                <a:solidFill>
                  <a:schemeClr val="bg1"/>
                </a:solidFill>
              </a:rPr>
              <a:t>10</a:t>
            </a:r>
            <a:r>
              <a:rPr kumimoji="1" lang="ja-JP" altLang="en-US" sz="2400" b="1" dirty="0">
                <a:solidFill>
                  <a:schemeClr val="bg1"/>
                </a:solidFill>
              </a:rPr>
              <a:t>尺への未対応</a:t>
            </a:r>
          </a:p>
        </p:txBody>
      </p:sp>
      <p:sp>
        <p:nvSpPr>
          <p:cNvPr id="14" name="正方形/長方形 13">
            <a:extLst>
              <a:ext uri="{FF2B5EF4-FFF2-40B4-BE49-F238E27FC236}">
                <a16:creationId xmlns:a16="http://schemas.microsoft.com/office/drawing/2014/main" id="{74257F8C-A507-A37F-2F65-E596F3393644}"/>
              </a:ext>
            </a:extLst>
          </p:cNvPr>
          <p:cNvSpPr/>
          <p:nvPr/>
        </p:nvSpPr>
        <p:spPr>
          <a:xfrm>
            <a:off x="425113" y="3597443"/>
            <a:ext cx="5085349" cy="77002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2400" b="1" dirty="0">
                <a:solidFill>
                  <a:schemeClr val="bg1"/>
                </a:solidFill>
              </a:rPr>
              <a:t>③　原木の安定供給。合板工場や</a:t>
            </a:r>
            <a:endParaRPr kumimoji="1" lang="en-US" altLang="ja-JP" sz="2400" b="1" dirty="0">
              <a:solidFill>
                <a:schemeClr val="bg1"/>
              </a:solidFill>
            </a:endParaRPr>
          </a:p>
          <a:p>
            <a:r>
              <a:rPr lang="ja-JP" altLang="en-US" sz="2400" b="1" dirty="0">
                <a:solidFill>
                  <a:schemeClr val="bg1"/>
                </a:solidFill>
              </a:rPr>
              <a:t>　　</a:t>
            </a:r>
            <a:r>
              <a:rPr kumimoji="1" lang="ja-JP" altLang="en-US" sz="2400" b="1" dirty="0">
                <a:solidFill>
                  <a:schemeClr val="bg1"/>
                </a:solidFill>
              </a:rPr>
              <a:t>カラマツ梱包工場との競合</a:t>
            </a:r>
            <a:r>
              <a:rPr lang="ja-JP" altLang="en-US" sz="2400" b="1" dirty="0">
                <a:solidFill>
                  <a:schemeClr val="bg1"/>
                </a:solidFill>
              </a:rPr>
              <a:t>　　</a:t>
            </a:r>
            <a:endParaRPr kumimoji="1" lang="ja-JP" altLang="en-US" sz="2400" b="1" dirty="0">
              <a:solidFill>
                <a:schemeClr val="bg1"/>
              </a:solidFill>
            </a:endParaRPr>
          </a:p>
        </p:txBody>
      </p:sp>
      <p:sp>
        <p:nvSpPr>
          <p:cNvPr id="12" name="正方形/長方形 11">
            <a:extLst>
              <a:ext uri="{FF2B5EF4-FFF2-40B4-BE49-F238E27FC236}">
                <a16:creationId xmlns:a16="http://schemas.microsoft.com/office/drawing/2014/main" id="{F0D3D397-0DEB-5487-323B-D4FB95E93C46}"/>
              </a:ext>
            </a:extLst>
          </p:cNvPr>
          <p:cNvSpPr/>
          <p:nvPr/>
        </p:nvSpPr>
        <p:spPr>
          <a:xfrm>
            <a:off x="433874" y="2391377"/>
            <a:ext cx="5136747" cy="10737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2400" b="1" dirty="0">
                <a:solidFill>
                  <a:schemeClr val="bg1"/>
                </a:solidFill>
              </a:rPr>
              <a:t>②　</a:t>
            </a:r>
            <a:r>
              <a:rPr lang="ja-JP" altLang="en-US" sz="2400" b="1" dirty="0">
                <a:solidFill>
                  <a:schemeClr val="bg1"/>
                </a:solidFill>
              </a:rPr>
              <a:t>担い手不足が深刻な課題、工場</a:t>
            </a:r>
            <a:endParaRPr lang="en-US" altLang="ja-JP" sz="2400" b="1" dirty="0">
              <a:solidFill>
                <a:schemeClr val="bg1"/>
              </a:solidFill>
            </a:endParaRPr>
          </a:p>
          <a:p>
            <a:r>
              <a:rPr lang="ja-JP" altLang="en-US" sz="2400" b="1" dirty="0">
                <a:solidFill>
                  <a:schemeClr val="bg1"/>
                </a:solidFill>
              </a:rPr>
              <a:t>　　や造材現場の作業員</a:t>
            </a:r>
            <a:endParaRPr lang="en-US" altLang="ja-JP" sz="2400" b="1" dirty="0">
              <a:solidFill>
                <a:schemeClr val="bg1"/>
              </a:solidFill>
            </a:endParaRPr>
          </a:p>
          <a:p>
            <a:r>
              <a:rPr kumimoji="1" lang="ja-JP" altLang="en-US" sz="2400" b="1" dirty="0">
                <a:solidFill>
                  <a:schemeClr val="bg1"/>
                </a:solidFill>
              </a:rPr>
              <a:t>　　特に原木車の運転手不足　　</a:t>
            </a:r>
          </a:p>
        </p:txBody>
      </p:sp>
      <p:grpSp>
        <p:nvGrpSpPr>
          <p:cNvPr id="3090" name="グループ化 3089">
            <a:extLst>
              <a:ext uri="{FF2B5EF4-FFF2-40B4-BE49-F238E27FC236}">
                <a16:creationId xmlns:a16="http://schemas.microsoft.com/office/drawing/2014/main" id="{AE9EE5F0-6D6D-6041-2C87-C5C20F488813}"/>
              </a:ext>
            </a:extLst>
          </p:cNvPr>
          <p:cNvGrpSpPr/>
          <p:nvPr/>
        </p:nvGrpSpPr>
        <p:grpSpPr>
          <a:xfrm>
            <a:off x="5883442" y="0"/>
            <a:ext cx="6308558" cy="3404937"/>
            <a:chOff x="5883442" y="0"/>
            <a:chExt cx="6308558" cy="3404937"/>
          </a:xfrm>
        </p:grpSpPr>
        <p:grpSp>
          <p:nvGrpSpPr>
            <p:cNvPr id="19" name="グループ化 18">
              <a:extLst>
                <a:ext uri="{FF2B5EF4-FFF2-40B4-BE49-F238E27FC236}">
                  <a16:creationId xmlns:a16="http://schemas.microsoft.com/office/drawing/2014/main" id="{82B8457C-9CE1-7D33-5DE8-55EFF3A5CE50}"/>
                </a:ext>
              </a:extLst>
            </p:cNvPr>
            <p:cNvGrpSpPr/>
            <p:nvPr/>
          </p:nvGrpSpPr>
          <p:grpSpPr>
            <a:xfrm>
              <a:off x="5883442" y="0"/>
              <a:ext cx="6308558" cy="3404937"/>
              <a:chOff x="5883442" y="288757"/>
              <a:chExt cx="6308558" cy="3489159"/>
            </a:xfrm>
          </p:grpSpPr>
          <p:sp>
            <p:nvSpPr>
              <p:cNvPr id="2" name="正方形/長方形 1">
                <a:extLst>
                  <a:ext uri="{FF2B5EF4-FFF2-40B4-BE49-F238E27FC236}">
                    <a16:creationId xmlns:a16="http://schemas.microsoft.com/office/drawing/2014/main" id="{AF966962-1EEA-CC79-09C2-94E38EABBE3C}"/>
                  </a:ext>
                </a:extLst>
              </p:cNvPr>
              <p:cNvSpPr/>
              <p:nvPr/>
            </p:nvSpPr>
            <p:spPr>
              <a:xfrm>
                <a:off x="5883442" y="288757"/>
                <a:ext cx="6308558" cy="34891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kumimoji="1" lang="ja-JP" altLang="en-US" sz="2400" b="1" dirty="0">
                    <a:solidFill>
                      <a:schemeClr val="tx1"/>
                    </a:solidFill>
                  </a:rPr>
                  <a:t>対策１；コンセントレーションヤード</a:t>
                </a:r>
              </a:p>
            </p:txBody>
          </p:sp>
          <p:pic>
            <p:nvPicPr>
              <p:cNvPr id="3" name="図 2">
                <a:extLst>
                  <a:ext uri="{FF2B5EF4-FFF2-40B4-BE49-F238E27FC236}">
                    <a16:creationId xmlns:a16="http://schemas.microsoft.com/office/drawing/2014/main" id="{45045AB5-7B64-7E79-536F-0E6A4C99D024}"/>
                  </a:ext>
                </a:extLst>
              </p:cNvPr>
              <p:cNvPicPr>
                <a:picLocks noChangeAspect="1"/>
              </p:cNvPicPr>
              <p:nvPr/>
            </p:nvPicPr>
            <p:blipFill>
              <a:blip r:embed="rId5"/>
              <a:stretch>
                <a:fillRect/>
              </a:stretch>
            </p:blipFill>
            <p:spPr>
              <a:xfrm>
                <a:off x="5913338" y="864488"/>
                <a:ext cx="1374289" cy="649204"/>
              </a:xfrm>
              <a:prstGeom prst="rect">
                <a:avLst/>
              </a:prstGeom>
            </p:spPr>
          </p:pic>
          <p:pic>
            <p:nvPicPr>
              <p:cNvPr id="6" name="図 5">
                <a:extLst>
                  <a:ext uri="{FF2B5EF4-FFF2-40B4-BE49-F238E27FC236}">
                    <a16:creationId xmlns:a16="http://schemas.microsoft.com/office/drawing/2014/main" id="{F07FA463-4730-F4FD-588E-DB26861890EF}"/>
                  </a:ext>
                </a:extLst>
              </p:cNvPr>
              <p:cNvPicPr>
                <a:picLocks noChangeAspect="1"/>
              </p:cNvPicPr>
              <p:nvPr/>
            </p:nvPicPr>
            <p:blipFill>
              <a:blip r:embed="rId5"/>
              <a:stretch>
                <a:fillRect/>
              </a:stretch>
            </p:blipFill>
            <p:spPr>
              <a:xfrm>
                <a:off x="10637739" y="737186"/>
                <a:ext cx="1374289" cy="649204"/>
              </a:xfrm>
              <a:prstGeom prst="rect">
                <a:avLst/>
              </a:prstGeom>
            </p:spPr>
          </p:pic>
          <p:pic>
            <p:nvPicPr>
              <p:cNvPr id="7" name="図 6">
                <a:extLst>
                  <a:ext uri="{FF2B5EF4-FFF2-40B4-BE49-F238E27FC236}">
                    <a16:creationId xmlns:a16="http://schemas.microsoft.com/office/drawing/2014/main" id="{72BE8A7B-B98E-F366-5F83-C73826A738F8}"/>
                  </a:ext>
                </a:extLst>
              </p:cNvPr>
              <p:cNvPicPr>
                <a:picLocks noChangeAspect="1"/>
              </p:cNvPicPr>
              <p:nvPr/>
            </p:nvPicPr>
            <p:blipFill>
              <a:blip r:embed="rId6"/>
              <a:stretch>
                <a:fillRect/>
              </a:stretch>
            </p:blipFill>
            <p:spPr>
              <a:xfrm>
                <a:off x="6156097" y="2953864"/>
                <a:ext cx="1371719" cy="652329"/>
              </a:xfrm>
              <a:prstGeom prst="rect">
                <a:avLst/>
              </a:prstGeom>
            </p:spPr>
          </p:pic>
          <p:pic>
            <p:nvPicPr>
              <p:cNvPr id="8" name="図 7">
                <a:extLst>
                  <a:ext uri="{FF2B5EF4-FFF2-40B4-BE49-F238E27FC236}">
                    <a16:creationId xmlns:a16="http://schemas.microsoft.com/office/drawing/2014/main" id="{33178FF9-8ABE-D3EF-2F52-A238986A8CFE}"/>
                  </a:ext>
                </a:extLst>
              </p:cNvPr>
              <p:cNvPicPr>
                <a:picLocks noChangeAspect="1"/>
              </p:cNvPicPr>
              <p:nvPr/>
            </p:nvPicPr>
            <p:blipFill>
              <a:blip r:embed="rId6"/>
              <a:stretch>
                <a:fillRect/>
              </a:stretch>
            </p:blipFill>
            <p:spPr>
              <a:xfrm>
                <a:off x="10667938" y="3004967"/>
                <a:ext cx="1371719" cy="652329"/>
              </a:xfrm>
              <a:prstGeom prst="rect">
                <a:avLst/>
              </a:prstGeom>
            </p:spPr>
          </p:pic>
          <p:pic>
            <p:nvPicPr>
              <p:cNvPr id="9" name="図 8">
                <a:extLst>
                  <a:ext uri="{FF2B5EF4-FFF2-40B4-BE49-F238E27FC236}">
                    <a16:creationId xmlns:a16="http://schemas.microsoft.com/office/drawing/2014/main" id="{A103FAF8-5BF0-AB43-FB8D-6984242475B7}"/>
                  </a:ext>
                </a:extLst>
              </p:cNvPr>
              <p:cNvPicPr>
                <a:picLocks noChangeAspect="1"/>
              </p:cNvPicPr>
              <p:nvPr/>
            </p:nvPicPr>
            <p:blipFill>
              <a:blip r:embed="rId7"/>
              <a:stretch>
                <a:fillRect/>
              </a:stretch>
            </p:blipFill>
            <p:spPr>
              <a:xfrm>
                <a:off x="8434138" y="1600201"/>
                <a:ext cx="1441556" cy="1020428"/>
              </a:xfrm>
              <a:prstGeom prst="rect">
                <a:avLst/>
              </a:prstGeom>
            </p:spPr>
          </p:pic>
          <p:sp>
            <p:nvSpPr>
              <p:cNvPr id="11" name="矢印: 右 10">
                <a:extLst>
                  <a:ext uri="{FF2B5EF4-FFF2-40B4-BE49-F238E27FC236}">
                    <a16:creationId xmlns:a16="http://schemas.microsoft.com/office/drawing/2014/main" id="{4DFDAEDA-DB61-11CB-F4B0-9385675121B4}"/>
                  </a:ext>
                </a:extLst>
              </p:cNvPr>
              <p:cNvSpPr/>
              <p:nvPr/>
            </p:nvSpPr>
            <p:spPr>
              <a:xfrm rot="7978782">
                <a:off x="9753601" y="1331495"/>
                <a:ext cx="577516" cy="60157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 name="矢印: 右 12">
                <a:extLst>
                  <a:ext uri="{FF2B5EF4-FFF2-40B4-BE49-F238E27FC236}">
                    <a16:creationId xmlns:a16="http://schemas.microsoft.com/office/drawing/2014/main" id="{0A3FC146-91C9-62ED-4F4D-34B4E76F9FFC}"/>
                  </a:ext>
                </a:extLst>
              </p:cNvPr>
              <p:cNvSpPr/>
              <p:nvPr/>
            </p:nvSpPr>
            <p:spPr>
              <a:xfrm rot="19824156">
                <a:off x="7828547" y="2304862"/>
                <a:ext cx="577516" cy="60157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矢印: 右 16">
                <a:extLst>
                  <a:ext uri="{FF2B5EF4-FFF2-40B4-BE49-F238E27FC236}">
                    <a16:creationId xmlns:a16="http://schemas.microsoft.com/office/drawing/2014/main" id="{AF2718A7-25E8-E979-2BCF-9D2B8BCFDC02}"/>
                  </a:ext>
                </a:extLst>
              </p:cNvPr>
              <p:cNvSpPr/>
              <p:nvPr/>
            </p:nvSpPr>
            <p:spPr>
              <a:xfrm rot="12893179">
                <a:off x="9717504" y="2364127"/>
                <a:ext cx="577516" cy="60157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 name="正方形/長方形 17">
                <a:extLst>
                  <a:ext uri="{FF2B5EF4-FFF2-40B4-BE49-F238E27FC236}">
                    <a16:creationId xmlns:a16="http://schemas.microsoft.com/office/drawing/2014/main" id="{40967215-C296-856C-C9B1-27398EC9DA24}"/>
                  </a:ext>
                </a:extLst>
              </p:cNvPr>
              <p:cNvSpPr/>
              <p:nvPr/>
            </p:nvSpPr>
            <p:spPr>
              <a:xfrm>
                <a:off x="8277726" y="1130968"/>
                <a:ext cx="1503948" cy="51735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大型乾燥</a:t>
                </a:r>
                <a:endParaRPr kumimoji="1" lang="en-US" altLang="ja-JP" b="1" dirty="0">
                  <a:solidFill>
                    <a:schemeClr val="tx1"/>
                  </a:solidFill>
                </a:endParaRPr>
              </a:p>
              <a:p>
                <a:pPr algn="ctr"/>
                <a:r>
                  <a:rPr kumimoji="1" lang="ja-JP" altLang="en-US" b="1" dirty="0">
                    <a:solidFill>
                      <a:schemeClr val="tx1"/>
                    </a:solidFill>
                  </a:rPr>
                  <a:t>加工工場</a:t>
                </a:r>
              </a:p>
            </p:txBody>
          </p:sp>
          <p:sp>
            <p:nvSpPr>
              <p:cNvPr id="10" name="矢印: 右 9">
                <a:extLst>
                  <a:ext uri="{FF2B5EF4-FFF2-40B4-BE49-F238E27FC236}">
                    <a16:creationId xmlns:a16="http://schemas.microsoft.com/office/drawing/2014/main" id="{D31BA0EE-E023-15FA-CFF1-C6EC07639BBB}"/>
                  </a:ext>
                </a:extLst>
              </p:cNvPr>
              <p:cNvSpPr/>
              <p:nvPr/>
            </p:nvSpPr>
            <p:spPr>
              <a:xfrm rot="2062257">
                <a:off x="7820526" y="1458798"/>
                <a:ext cx="577516" cy="60157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pic>
          <p:nvPicPr>
            <p:cNvPr id="3072" name="図 3071">
              <a:extLst>
                <a:ext uri="{FF2B5EF4-FFF2-40B4-BE49-F238E27FC236}">
                  <a16:creationId xmlns:a16="http://schemas.microsoft.com/office/drawing/2014/main" id="{30D5AF36-8EA2-9F7F-DFA3-364A743405FF}"/>
                </a:ext>
              </a:extLst>
            </p:cNvPr>
            <p:cNvPicPr>
              <a:picLocks noChangeAspect="1"/>
            </p:cNvPicPr>
            <p:nvPr/>
          </p:nvPicPr>
          <p:blipFill>
            <a:blip r:embed="rId8"/>
            <a:stretch>
              <a:fillRect/>
            </a:stretch>
          </p:blipFill>
          <p:spPr>
            <a:xfrm>
              <a:off x="7320618" y="540434"/>
              <a:ext cx="847417" cy="603556"/>
            </a:xfrm>
            <a:prstGeom prst="rect">
              <a:avLst/>
            </a:prstGeom>
          </p:spPr>
        </p:pic>
        <p:pic>
          <p:nvPicPr>
            <p:cNvPr id="3074" name="図 3073">
              <a:extLst>
                <a:ext uri="{FF2B5EF4-FFF2-40B4-BE49-F238E27FC236}">
                  <a16:creationId xmlns:a16="http://schemas.microsoft.com/office/drawing/2014/main" id="{FD3BBE07-AD87-309A-5AE3-D35B4F3763A3}"/>
                </a:ext>
              </a:extLst>
            </p:cNvPr>
            <p:cNvPicPr>
              <a:picLocks noChangeAspect="1"/>
            </p:cNvPicPr>
            <p:nvPr/>
          </p:nvPicPr>
          <p:blipFill>
            <a:blip r:embed="rId9"/>
            <a:stretch>
              <a:fillRect/>
            </a:stretch>
          </p:blipFill>
          <p:spPr>
            <a:xfrm>
              <a:off x="7663065" y="2608036"/>
              <a:ext cx="847670" cy="607925"/>
            </a:xfrm>
            <a:prstGeom prst="rect">
              <a:avLst/>
            </a:prstGeom>
          </p:spPr>
        </p:pic>
        <p:pic>
          <p:nvPicPr>
            <p:cNvPr id="3075" name="図 3074">
              <a:extLst>
                <a:ext uri="{FF2B5EF4-FFF2-40B4-BE49-F238E27FC236}">
                  <a16:creationId xmlns:a16="http://schemas.microsoft.com/office/drawing/2014/main" id="{9FDC5EE8-25DD-5C12-9C95-FDAFE8199019}"/>
                </a:ext>
              </a:extLst>
            </p:cNvPr>
            <p:cNvPicPr>
              <a:picLocks noChangeAspect="1"/>
            </p:cNvPicPr>
            <p:nvPr/>
          </p:nvPicPr>
          <p:blipFill>
            <a:blip r:embed="rId9"/>
            <a:stretch>
              <a:fillRect/>
            </a:stretch>
          </p:blipFill>
          <p:spPr>
            <a:xfrm>
              <a:off x="9720465" y="370162"/>
              <a:ext cx="847670" cy="607925"/>
            </a:xfrm>
            <a:prstGeom prst="rect">
              <a:avLst/>
            </a:prstGeom>
          </p:spPr>
        </p:pic>
        <p:pic>
          <p:nvPicPr>
            <p:cNvPr id="3077" name="図 3076">
              <a:extLst>
                <a:ext uri="{FF2B5EF4-FFF2-40B4-BE49-F238E27FC236}">
                  <a16:creationId xmlns:a16="http://schemas.microsoft.com/office/drawing/2014/main" id="{E39AEC70-6D89-B980-9CE7-D500428FFFC8}"/>
                </a:ext>
              </a:extLst>
            </p:cNvPr>
            <p:cNvPicPr>
              <a:picLocks noChangeAspect="1"/>
            </p:cNvPicPr>
            <p:nvPr/>
          </p:nvPicPr>
          <p:blipFill>
            <a:blip r:embed="rId9"/>
            <a:stretch>
              <a:fillRect/>
            </a:stretch>
          </p:blipFill>
          <p:spPr>
            <a:xfrm>
              <a:off x="9828747" y="2656161"/>
              <a:ext cx="847670" cy="607925"/>
            </a:xfrm>
            <a:prstGeom prst="rect">
              <a:avLst/>
            </a:prstGeom>
          </p:spPr>
        </p:pic>
      </p:grpSp>
      <p:grpSp>
        <p:nvGrpSpPr>
          <p:cNvPr id="3091" name="グループ化 3090">
            <a:extLst>
              <a:ext uri="{FF2B5EF4-FFF2-40B4-BE49-F238E27FC236}">
                <a16:creationId xmlns:a16="http://schemas.microsoft.com/office/drawing/2014/main" id="{6779BF1F-EDF1-FFC4-A2F5-B0A39D570116}"/>
              </a:ext>
            </a:extLst>
          </p:cNvPr>
          <p:cNvGrpSpPr/>
          <p:nvPr/>
        </p:nvGrpSpPr>
        <p:grpSpPr>
          <a:xfrm>
            <a:off x="5883442" y="3416968"/>
            <a:ext cx="6308558" cy="3441032"/>
            <a:chOff x="5883442" y="3416968"/>
            <a:chExt cx="6308558" cy="3441032"/>
          </a:xfrm>
        </p:grpSpPr>
        <p:grpSp>
          <p:nvGrpSpPr>
            <p:cNvPr id="3083" name="グループ化 3082">
              <a:extLst>
                <a:ext uri="{FF2B5EF4-FFF2-40B4-BE49-F238E27FC236}">
                  <a16:creationId xmlns:a16="http://schemas.microsoft.com/office/drawing/2014/main" id="{395A395A-CACF-DB09-85CF-16B95ADEFE28}"/>
                </a:ext>
              </a:extLst>
            </p:cNvPr>
            <p:cNvGrpSpPr/>
            <p:nvPr/>
          </p:nvGrpSpPr>
          <p:grpSpPr>
            <a:xfrm>
              <a:off x="5883442" y="3416968"/>
              <a:ext cx="6308558" cy="3441032"/>
              <a:chOff x="5883442" y="3416968"/>
              <a:chExt cx="6308558" cy="3441032"/>
            </a:xfrm>
          </p:grpSpPr>
          <p:grpSp>
            <p:nvGrpSpPr>
              <p:cNvPr id="20" name="グループ化 19">
                <a:extLst>
                  <a:ext uri="{FF2B5EF4-FFF2-40B4-BE49-F238E27FC236}">
                    <a16:creationId xmlns:a16="http://schemas.microsoft.com/office/drawing/2014/main" id="{C04D5365-2A81-A69B-4111-4D6D985F57FA}"/>
                  </a:ext>
                </a:extLst>
              </p:cNvPr>
              <p:cNvGrpSpPr/>
              <p:nvPr/>
            </p:nvGrpSpPr>
            <p:grpSpPr>
              <a:xfrm>
                <a:off x="5883442" y="3416968"/>
                <a:ext cx="6308558" cy="3441032"/>
                <a:chOff x="5883442" y="288757"/>
                <a:chExt cx="6308558" cy="3489159"/>
              </a:xfrm>
            </p:grpSpPr>
            <p:sp>
              <p:nvSpPr>
                <p:cNvPr id="21" name="正方形/長方形 20">
                  <a:extLst>
                    <a:ext uri="{FF2B5EF4-FFF2-40B4-BE49-F238E27FC236}">
                      <a16:creationId xmlns:a16="http://schemas.microsoft.com/office/drawing/2014/main" id="{79054635-4445-2AFE-7D78-1E48FDE79366}"/>
                    </a:ext>
                  </a:extLst>
                </p:cNvPr>
                <p:cNvSpPr/>
                <p:nvPr/>
              </p:nvSpPr>
              <p:spPr>
                <a:xfrm>
                  <a:off x="5883442" y="288757"/>
                  <a:ext cx="6308558" cy="34891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kumimoji="1" lang="ja-JP" altLang="en-US" sz="2400" b="1" dirty="0">
                      <a:solidFill>
                        <a:schemeClr val="tx1"/>
                      </a:solidFill>
                    </a:rPr>
                    <a:t>対策２；小規模工場の整理と大型工場へ集約</a:t>
                  </a:r>
                </a:p>
              </p:txBody>
            </p:sp>
            <p:pic>
              <p:nvPicPr>
                <p:cNvPr id="22" name="図 21">
                  <a:extLst>
                    <a:ext uri="{FF2B5EF4-FFF2-40B4-BE49-F238E27FC236}">
                      <a16:creationId xmlns:a16="http://schemas.microsoft.com/office/drawing/2014/main" id="{0B7359EF-5115-C2C6-9579-4DC0AF2CD36B}"/>
                    </a:ext>
                  </a:extLst>
                </p:cNvPr>
                <p:cNvPicPr>
                  <a:picLocks noChangeAspect="1"/>
                </p:cNvPicPr>
                <p:nvPr/>
              </p:nvPicPr>
              <p:blipFill>
                <a:blip r:embed="rId5"/>
                <a:stretch>
                  <a:fillRect/>
                </a:stretch>
              </p:blipFill>
              <p:spPr>
                <a:xfrm>
                  <a:off x="6418664" y="938464"/>
                  <a:ext cx="1374289" cy="649204"/>
                </a:xfrm>
                <a:prstGeom prst="rect">
                  <a:avLst/>
                </a:prstGeom>
              </p:spPr>
            </p:pic>
            <p:pic>
              <p:nvPicPr>
                <p:cNvPr id="23" name="図 22">
                  <a:extLst>
                    <a:ext uri="{FF2B5EF4-FFF2-40B4-BE49-F238E27FC236}">
                      <a16:creationId xmlns:a16="http://schemas.microsoft.com/office/drawing/2014/main" id="{7F3A226C-F7A7-870C-C755-FE109D267F8B}"/>
                    </a:ext>
                  </a:extLst>
                </p:cNvPr>
                <p:cNvPicPr>
                  <a:picLocks noChangeAspect="1"/>
                </p:cNvPicPr>
                <p:nvPr/>
              </p:nvPicPr>
              <p:blipFill>
                <a:blip r:embed="rId5"/>
                <a:stretch>
                  <a:fillRect/>
                </a:stretch>
              </p:blipFill>
              <p:spPr>
                <a:xfrm>
                  <a:off x="10385076" y="934454"/>
                  <a:ext cx="1374289" cy="649204"/>
                </a:xfrm>
                <a:prstGeom prst="rect">
                  <a:avLst/>
                </a:prstGeom>
              </p:spPr>
            </p:pic>
            <p:pic>
              <p:nvPicPr>
                <p:cNvPr id="24" name="図 23">
                  <a:extLst>
                    <a:ext uri="{FF2B5EF4-FFF2-40B4-BE49-F238E27FC236}">
                      <a16:creationId xmlns:a16="http://schemas.microsoft.com/office/drawing/2014/main" id="{821196EB-5460-2864-2FA2-568B42F8267B}"/>
                    </a:ext>
                  </a:extLst>
                </p:cNvPr>
                <p:cNvPicPr>
                  <a:picLocks noChangeAspect="1"/>
                </p:cNvPicPr>
                <p:nvPr/>
              </p:nvPicPr>
              <p:blipFill>
                <a:blip r:embed="rId6"/>
                <a:stretch>
                  <a:fillRect/>
                </a:stretch>
              </p:blipFill>
              <p:spPr>
                <a:xfrm>
                  <a:off x="6408760" y="2645635"/>
                  <a:ext cx="1371719" cy="652329"/>
                </a:xfrm>
                <a:prstGeom prst="rect">
                  <a:avLst/>
                </a:prstGeom>
              </p:spPr>
            </p:pic>
            <p:pic>
              <p:nvPicPr>
                <p:cNvPr id="25" name="図 24">
                  <a:extLst>
                    <a:ext uri="{FF2B5EF4-FFF2-40B4-BE49-F238E27FC236}">
                      <a16:creationId xmlns:a16="http://schemas.microsoft.com/office/drawing/2014/main" id="{3F16DF0C-2369-5F34-451B-A8A4E80E5094}"/>
                    </a:ext>
                  </a:extLst>
                </p:cNvPr>
                <p:cNvPicPr>
                  <a:picLocks noChangeAspect="1"/>
                </p:cNvPicPr>
                <p:nvPr/>
              </p:nvPicPr>
              <p:blipFill>
                <a:blip r:embed="rId6"/>
                <a:stretch>
                  <a:fillRect/>
                </a:stretch>
              </p:blipFill>
              <p:spPr>
                <a:xfrm>
                  <a:off x="10463401" y="2573447"/>
                  <a:ext cx="1371719" cy="652329"/>
                </a:xfrm>
                <a:prstGeom prst="rect">
                  <a:avLst/>
                </a:prstGeom>
              </p:spPr>
            </p:pic>
            <p:pic>
              <p:nvPicPr>
                <p:cNvPr id="26" name="図 25">
                  <a:extLst>
                    <a:ext uri="{FF2B5EF4-FFF2-40B4-BE49-F238E27FC236}">
                      <a16:creationId xmlns:a16="http://schemas.microsoft.com/office/drawing/2014/main" id="{8F52A4B9-2419-BEBE-DC26-11DC183CFB21}"/>
                    </a:ext>
                  </a:extLst>
                </p:cNvPr>
                <p:cNvPicPr>
                  <a:picLocks noChangeAspect="1"/>
                </p:cNvPicPr>
                <p:nvPr/>
              </p:nvPicPr>
              <p:blipFill>
                <a:blip r:embed="rId7"/>
                <a:stretch>
                  <a:fillRect/>
                </a:stretch>
              </p:blipFill>
              <p:spPr>
                <a:xfrm>
                  <a:off x="7809262" y="1752739"/>
                  <a:ext cx="2573991" cy="1256586"/>
                </a:xfrm>
                <a:prstGeom prst="rect">
                  <a:avLst/>
                </a:prstGeom>
              </p:spPr>
            </p:pic>
            <p:sp>
              <p:nvSpPr>
                <p:cNvPr id="31" name="正方形/長方形 30">
                  <a:extLst>
                    <a:ext uri="{FF2B5EF4-FFF2-40B4-BE49-F238E27FC236}">
                      <a16:creationId xmlns:a16="http://schemas.microsoft.com/office/drawing/2014/main" id="{A53A01A5-BD55-E4CA-D9F9-AC6486AC1567}"/>
                    </a:ext>
                  </a:extLst>
                </p:cNvPr>
                <p:cNvSpPr/>
                <p:nvPr/>
              </p:nvSpPr>
              <p:spPr>
                <a:xfrm>
                  <a:off x="8229598" y="2924347"/>
                  <a:ext cx="1876927" cy="51735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大型製材・</a:t>
                  </a:r>
                  <a:endParaRPr kumimoji="1" lang="en-US" altLang="ja-JP" b="1" dirty="0">
                    <a:solidFill>
                      <a:schemeClr val="tx1"/>
                    </a:solidFill>
                  </a:endParaRPr>
                </a:p>
                <a:p>
                  <a:pPr algn="ctr"/>
                  <a:r>
                    <a:rPr kumimoji="1" lang="ja-JP" altLang="en-US" b="1" dirty="0">
                      <a:solidFill>
                        <a:schemeClr val="tx1"/>
                      </a:solidFill>
                    </a:rPr>
                    <a:t>乾燥加工工場</a:t>
                  </a:r>
                </a:p>
              </p:txBody>
            </p:sp>
          </p:grpSp>
          <p:pic>
            <p:nvPicPr>
              <p:cNvPr id="3078" name="図 3077">
                <a:extLst>
                  <a:ext uri="{FF2B5EF4-FFF2-40B4-BE49-F238E27FC236}">
                    <a16:creationId xmlns:a16="http://schemas.microsoft.com/office/drawing/2014/main" id="{78A422F4-2A2F-7315-173C-0A105A296116}"/>
                  </a:ext>
                </a:extLst>
              </p:cNvPr>
              <p:cNvPicPr>
                <a:picLocks noChangeAspect="1"/>
              </p:cNvPicPr>
              <p:nvPr/>
            </p:nvPicPr>
            <p:blipFill>
              <a:blip r:embed="rId10"/>
              <a:stretch>
                <a:fillRect/>
              </a:stretch>
            </p:blipFill>
            <p:spPr>
              <a:xfrm>
                <a:off x="6831321" y="3959409"/>
                <a:ext cx="664353" cy="717079"/>
              </a:xfrm>
              <a:prstGeom prst="rect">
                <a:avLst/>
              </a:prstGeom>
            </p:spPr>
          </p:pic>
          <p:pic>
            <p:nvPicPr>
              <p:cNvPr id="3080" name="図 3079">
                <a:extLst>
                  <a:ext uri="{FF2B5EF4-FFF2-40B4-BE49-F238E27FC236}">
                    <a16:creationId xmlns:a16="http://schemas.microsoft.com/office/drawing/2014/main" id="{75D643CF-1545-16BB-94C7-8133CF586C67}"/>
                  </a:ext>
                </a:extLst>
              </p:cNvPr>
              <p:cNvPicPr>
                <a:picLocks noChangeAspect="1"/>
              </p:cNvPicPr>
              <p:nvPr/>
            </p:nvPicPr>
            <p:blipFill>
              <a:blip r:embed="rId10"/>
              <a:stretch>
                <a:fillRect/>
              </a:stretch>
            </p:blipFill>
            <p:spPr>
              <a:xfrm>
                <a:off x="6815279" y="5663882"/>
                <a:ext cx="664353" cy="717079"/>
              </a:xfrm>
              <a:prstGeom prst="rect">
                <a:avLst/>
              </a:prstGeom>
            </p:spPr>
          </p:pic>
          <p:pic>
            <p:nvPicPr>
              <p:cNvPr id="3081" name="図 3080">
                <a:extLst>
                  <a:ext uri="{FF2B5EF4-FFF2-40B4-BE49-F238E27FC236}">
                    <a16:creationId xmlns:a16="http://schemas.microsoft.com/office/drawing/2014/main" id="{BB9987F9-BA40-6A1C-2ACE-C8E3A8A52324}"/>
                  </a:ext>
                </a:extLst>
              </p:cNvPr>
              <p:cNvPicPr>
                <a:picLocks noChangeAspect="1"/>
              </p:cNvPicPr>
              <p:nvPr/>
            </p:nvPicPr>
            <p:blipFill>
              <a:blip r:embed="rId10"/>
              <a:stretch>
                <a:fillRect/>
              </a:stretch>
            </p:blipFill>
            <p:spPr>
              <a:xfrm>
                <a:off x="10797731" y="3991493"/>
                <a:ext cx="664353" cy="717079"/>
              </a:xfrm>
              <a:prstGeom prst="rect">
                <a:avLst/>
              </a:prstGeom>
            </p:spPr>
          </p:pic>
          <p:pic>
            <p:nvPicPr>
              <p:cNvPr id="3082" name="図 3081">
                <a:extLst>
                  <a:ext uri="{FF2B5EF4-FFF2-40B4-BE49-F238E27FC236}">
                    <a16:creationId xmlns:a16="http://schemas.microsoft.com/office/drawing/2014/main" id="{1153A8DB-F9F7-8A20-D238-CB56ACB07F16}"/>
                  </a:ext>
                </a:extLst>
              </p:cNvPr>
              <p:cNvPicPr>
                <a:picLocks noChangeAspect="1"/>
              </p:cNvPicPr>
              <p:nvPr/>
            </p:nvPicPr>
            <p:blipFill>
              <a:blip r:embed="rId10"/>
              <a:stretch>
                <a:fillRect/>
              </a:stretch>
            </p:blipFill>
            <p:spPr>
              <a:xfrm>
                <a:off x="10809763" y="5651852"/>
                <a:ext cx="664353" cy="717079"/>
              </a:xfrm>
              <a:prstGeom prst="rect">
                <a:avLst/>
              </a:prstGeom>
            </p:spPr>
          </p:pic>
        </p:grpSp>
        <p:pic>
          <p:nvPicPr>
            <p:cNvPr id="3084" name="図 3083">
              <a:extLst>
                <a:ext uri="{FF2B5EF4-FFF2-40B4-BE49-F238E27FC236}">
                  <a16:creationId xmlns:a16="http://schemas.microsoft.com/office/drawing/2014/main" id="{CC7C1571-12F4-A0F8-D330-EFEFCF47DBD7}"/>
                </a:ext>
              </a:extLst>
            </p:cNvPr>
            <p:cNvPicPr>
              <a:picLocks noChangeAspect="1"/>
            </p:cNvPicPr>
            <p:nvPr/>
          </p:nvPicPr>
          <p:blipFill rotWithShape="1">
            <a:blip r:embed="rId11"/>
            <a:srcRect b="23414"/>
            <a:stretch/>
          </p:blipFill>
          <p:spPr>
            <a:xfrm>
              <a:off x="6451856" y="4849325"/>
              <a:ext cx="777029" cy="593387"/>
            </a:xfrm>
            <a:prstGeom prst="rect">
              <a:avLst/>
            </a:prstGeom>
          </p:spPr>
        </p:pic>
        <p:pic>
          <p:nvPicPr>
            <p:cNvPr id="3085" name="図 3084">
              <a:extLst>
                <a:ext uri="{FF2B5EF4-FFF2-40B4-BE49-F238E27FC236}">
                  <a16:creationId xmlns:a16="http://schemas.microsoft.com/office/drawing/2014/main" id="{ACA76279-6133-805B-7D6C-6163B746B0B5}"/>
                </a:ext>
              </a:extLst>
            </p:cNvPr>
            <p:cNvPicPr>
              <a:picLocks noChangeAspect="1"/>
            </p:cNvPicPr>
            <p:nvPr/>
          </p:nvPicPr>
          <p:blipFill rotWithShape="1">
            <a:blip r:embed="rId11"/>
            <a:srcRect b="23414"/>
            <a:stretch/>
          </p:blipFill>
          <p:spPr>
            <a:xfrm>
              <a:off x="10959688" y="4869378"/>
              <a:ext cx="777029" cy="593387"/>
            </a:xfrm>
            <a:prstGeom prst="rect">
              <a:avLst/>
            </a:prstGeom>
          </p:spPr>
        </p:pic>
        <p:pic>
          <p:nvPicPr>
            <p:cNvPr id="3086" name="図 3085">
              <a:extLst>
                <a:ext uri="{FF2B5EF4-FFF2-40B4-BE49-F238E27FC236}">
                  <a16:creationId xmlns:a16="http://schemas.microsoft.com/office/drawing/2014/main" id="{CCC40BFE-1E22-09EB-3220-EA40F283B492}"/>
                </a:ext>
              </a:extLst>
            </p:cNvPr>
            <p:cNvPicPr>
              <a:picLocks noChangeAspect="1"/>
            </p:cNvPicPr>
            <p:nvPr/>
          </p:nvPicPr>
          <p:blipFill rotWithShape="1">
            <a:blip r:embed="rId11"/>
            <a:srcRect b="23414"/>
            <a:stretch/>
          </p:blipFill>
          <p:spPr>
            <a:xfrm>
              <a:off x="8733845" y="3942947"/>
              <a:ext cx="777029" cy="593387"/>
            </a:xfrm>
            <a:prstGeom prst="rect">
              <a:avLst/>
            </a:prstGeom>
          </p:spPr>
        </p:pic>
        <p:sp>
          <p:nvSpPr>
            <p:cNvPr id="3087" name="矢印: 右 3086">
              <a:extLst>
                <a:ext uri="{FF2B5EF4-FFF2-40B4-BE49-F238E27FC236}">
                  <a16:creationId xmlns:a16="http://schemas.microsoft.com/office/drawing/2014/main" id="{9BD941E4-1E57-8391-F880-ED1217687CF3}"/>
                </a:ext>
              </a:extLst>
            </p:cNvPr>
            <p:cNvSpPr/>
            <p:nvPr/>
          </p:nvSpPr>
          <p:spPr>
            <a:xfrm rot="5400000">
              <a:off x="8943901" y="4482754"/>
              <a:ext cx="302274" cy="60157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088" name="矢印: 右 3087">
              <a:extLst>
                <a:ext uri="{FF2B5EF4-FFF2-40B4-BE49-F238E27FC236}">
                  <a16:creationId xmlns:a16="http://schemas.microsoft.com/office/drawing/2014/main" id="{FCCF3B72-A810-D8BE-9EA9-7C19A0756201}"/>
                </a:ext>
              </a:extLst>
            </p:cNvPr>
            <p:cNvSpPr/>
            <p:nvPr/>
          </p:nvSpPr>
          <p:spPr>
            <a:xfrm rot="1102401">
              <a:off x="7487652" y="4983357"/>
              <a:ext cx="577516" cy="58705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89" name="矢印: 右 3088">
              <a:extLst>
                <a:ext uri="{FF2B5EF4-FFF2-40B4-BE49-F238E27FC236}">
                  <a16:creationId xmlns:a16="http://schemas.microsoft.com/office/drawing/2014/main" id="{D603AF23-AC13-1DDE-1D7B-CDB5AB4C82C5}"/>
                </a:ext>
              </a:extLst>
            </p:cNvPr>
            <p:cNvSpPr/>
            <p:nvPr/>
          </p:nvSpPr>
          <p:spPr>
            <a:xfrm rot="10632124">
              <a:off x="10351167" y="4848686"/>
              <a:ext cx="577516" cy="58705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3096" name="グループ化 3095">
            <a:extLst>
              <a:ext uri="{FF2B5EF4-FFF2-40B4-BE49-F238E27FC236}">
                <a16:creationId xmlns:a16="http://schemas.microsoft.com/office/drawing/2014/main" id="{DD9DD878-A671-2D32-1917-5E083E722D46}"/>
              </a:ext>
            </a:extLst>
          </p:cNvPr>
          <p:cNvGrpSpPr/>
          <p:nvPr/>
        </p:nvGrpSpPr>
        <p:grpSpPr>
          <a:xfrm>
            <a:off x="6732565" y="408052"/>
            <a:ext cx="4511843" cy="3564356"/>
            <a:chOff x="6821905" y="950495"/>
            <a:chExt cx="4511843" cy="3564356"/>
          </a:xfrm>
        </p:grpSpPr>
        <p:pic>
          <p:nvPicPr>
            <p:cNvPr id="3094" name="図 3093">
              <a:extLst>
                <a:ext uri="{FF2B5EF4-FFF2-40B4-BE49-F238E27FC236}">
                  <a16:creationId xmlns:a16="http://schemas.microsoft.com/office/drawing/2014/main" id="{833782A8-1E0A-551E-F1B1-C1BC3ECABA9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821905" y="1130968"/>
              <a:ext cx="4511842" cy="3383883"/>
            </a:xfrm>
            <a:prstGeom prst="rect">
              <a:avLst/>
            </a:prstGeom>
          </p:spPr>
        </p:pic>
        <p:sp>
          <p:nvSpPr>
            <p:cNvPr id="3095" name="正方形/長方形 3094">
              <a:extLst>
                <a:ext uri="{FF2B5EF4-FFF2-40B4-BE49-F238E27FC236}">
                  <a16:creationId xmlns:a16="http://schemas.microsoft.com/office/drawing/2014/main" id="{7EBDD92B-51E5-8F0B-7269-36BBEC112152}"/>
                </a:ext>
              </a:extLst>
            </p:cNvPr>
            <p:cNvSpPr/>
            <p:nvPr/>
          </p:nvSpPr>
          <p:spPr>
            <a:xfrm>
              <a:off x="6821906" y="950495"/>
              <a:ext cx="4511842" cy="601578"/>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bg1"/>
                  </a:solidFill>
                </a:rPr>
                <a:t>原木車ドライバーの高齢化</a:t>
              </a:r>
            </a:p>
          </p:txBody>
        </p:sp>
      </p:grpSp>
      <p:grpSp>
        <p:nvGrpSpPr>
          <p:cNvPr id="3099" name="グループ化 3098">
            <a:extLst>
              <a:ext uri="{FF2B5EF4-FFF2-40B4-BE49-F238E27FC236}">
                <a16:creationId xmlns:a16="http://schemas.microsoft.com/office/drawing/2014/main" id="{ABDFEB9E-B627-3C3E-CA50-99D074EA1C45}"/>
              </a:ext>
            </a:extLst>
          </p:cNvPr>
          <p:cNvGrpSpPr/>
          <p:nvPr/>
        </p:nvGrpSpPr>
        <p:grpSpPr>
          <a:xfrm>
            <a:off x="6882062" y="4223084"/>
            <a:ext cx="4427621" cy="1997242"/>
            <a:chOff x="6882062" y="4223084"/>
            <a:chExt cx="4427621" cy="1997242"/>
          </a:xfrm>
        </p:grpSpPr>
        <p:sp>
          <p:nvSpPr>
            <p:cNvPr id="3097" name="矢印: 下 3096">
              <a:extLst>
                <a:ext uri="{FF2B5EF4-FFF2-40B4-BE49-F238E27FC236}">
                  <a16:creationId xmlns:a16="http://schemas.microsoft.com/office/drawing/2014/main" id="{07E5AF60-56EB-320E-477B-12D15989BF14}"/>
                </a:ext>
              </a:extLst>
            </p:cNvPr>
            <p:cNvSpPr/>
            <p:nvPr/>
          </p:nvSpPr>
          <p:spPr>
            <a:xfrm>
              <a:off x="8398042" y="4223084"/>
              <a:ext cx="1311442" cy="794084"/>
            </a:xfrm>
            <a:prstGeom prst="downArrow">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98" name="正方形/長方形 3097">
              <a:extLst>
                <a:ext uri="{FF2B5EF4-FFF2-40B4-BE49-F238E27FC236}">
                  <a16:creationId xmlns:a16="http://schemas.microsoft.com/office/drawing/2014/main" id="{486DFB4F-B3EA-03C6-EBDB-A277EE117857}"/>
                </a:ext>
              </a:extLst>
            </p:cNvPr>
            <p:cNvSpPr/>
            <p:nvPr/>
          </p:nvSpPr>
          <p:spPr>
            <a:xfrm>
              <a:off x="6882062" y="5089358"/>
              <a:ext cx="4427621" cy="113096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b="1" dirty="0">
                  <a:solidFill>
                    <a:schemeClr val="tx1"/>
                  </a:solidFill>
                </a:rPr>
                <a:t>　対策</a:t>
              </a:r>
              <a:r>
                <a:rPr kumimoji="1" lang="en-US" altLang="ja-JP" b="1" dirty="0">
                  <a:solidFill>
                    <a:schemeClr val="tx1"/>
                  </a:solidFill>
                </a:rPr>
                <a:t>1</a:t>
              </a:r>
              <a:r>
                <a:rPr kumimoji="1" lang="ja-JP" altLang="en-US" b="1" dirty="0">
                  <a:solidFill>
                    <a:schemeClr val="tx1"/>
                  </a:solidFill>
                </a:rPr>
                <a:t>；　林道と原木集積場所の整備</a:t>
              </a:r>
              <a:endParaRPr kumimoji="1" lang="en-US" altLang="ja-JP" b="1" dirty="0">
                <a:solidFill>
                  <a:schemeClr val="tx1"/>
                </a:solidFill>
              </a:endParaRPr>
            </a:p>
            <a:p>
              <a:endParaRPr kumimoji="1" lang="en-US" altLang="ja-JP" b="1" dirty="0">
                <a:solidFill>
                  <a:schemeClr val="tx1"/>
                </a:solidFill>
              </a:endParaRPr>
            </a:p>
            <a:p>
              <a:r>
                <a:rPr lang="ja-JP" altLang="en-US" b="1" dirty="0">
                  <a:solidFill>
                    <a:schemeClr val="tx1"/>
                  </a:solidFill>
                </a:rPr>
                <a:t>　対策</a:t>
              </a:r>
              <a:r>
                <a:rPr lang="en-US" altLang="ja-JP" b="1" dirty="0">
                  <a:solidFill>
                    <a:schemeClr val="tx1"/>
                  </a:solidFill>
                </a:rPr>
                <a:t>2</a:t>
              </a:r>
              <a:r>
                <a:rPr lang="ja-JP" altLang="en-US" b="1" dirty="0">
                  <a:solidFill>
                    <a:schemeClr val="tx1"/>
                  </a:solidFill>
                </a:rPr>
                <a:t>；　ドライバーの待遇改善</a:t>
              </a:r>
              <a:endParaRPr kumimoji="1" lang="ja-JP" altLang="en-US" b="1" dirty="0">
                <a:solidFill>
                  <a:schemeClr val="tx1"/>
                </a:solidFill>
              </a:endParaRPr>
            </a:p>
          </p:txBody>
        </p:sp>
      </p:grpSp>
      <p:sp>
        <p:nvSpPr>
          <p:cNvPr id="3100" name="正方形/長方形 3099">
            <a:extLst>
              <a:ext uri="{FF2B5EF4-FFF2-40B4-BE49-F238E27FC236}">
                <a16:creationId xmlns:a16="http://schemas.microsoft.com/office/drawing/2014/main" id="{0B2132AA-6B74-61B8-D49B-51B72C2D7AFE}"/>
              </a:ext>
            </a:extLst>
          </p:cNvPr>
          <p:cNvSpPr/>
          <p:nvPr/>
        </p:nvSpPr>
        <p:spPr>
          <a:xfrm>
            <a:off x="423642" y="5136674"/>
            <a:ext cx="5062756" cy="61041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2400" b="1" dirty="0">
                <a:solidFill>
                  <a:schemeClr val="bg1"/>
                </a:solidFill>
              </a:rPr>
              <a:t>➄　小径木工場、梱包材工場は在来</a:t>
            </a:r>
            <a:endParaRPr kumimoji="1" lang="en-US" altLang="ja-JP" sz="2400" b="1" dirty="0">
              <a:solidFill>
                <a:schemeClr val="bg1"/>
              </a:solidFill>
            </a:endParaRPr>
          </a:p>
          <a:p>
            <a:r>
              <a:rPr lang="ja-JP" altLang="en-US" sz="2400" b="1" dirty="0">
                <a:solidFill>
                  <a:schemeClr val="bg1"/>
                </a:solidFill>
              </a:rPr>
              <a:t>　　</a:t>
            </a:r>
            <a:r>
              <a:rPr kumimoji="1" lang="ja-JP" altLang="en-US" sz="2400" b="1" dirty="0">
                <a:solidFill>
                  <a:schemeClr val="bg1"/>
                </a:solidFill>
              </a:rPr>
              <a:t>建築材の適切な採材が出来ない。</a:t>
            </a:r>
            <a:endParaRPr kumimoji="1" lang="en-US" altLang="ja-JP" sz="2400" b="1" dirty="0">
              <a:solidFill>
                <a:schemeClr val="bg1"/>
              </a:solidFill>
            </a:endParaRPr>
          </a:p>
        </p:txBody>
      </p:sp>
      <p:sp>
        <p:nvSpPr>
          <p:cNvPr id="3101" name="正方形/長方形 3100">
            <a:extLst>
              <a:ext uri="{FF2B5EF4-FFF2-40B4-BE49-F238E27FC236}">
                <a16:creationId xmlns:a16="http://schemas.microsoft.com/office/drawing/2014/main" id="{74DF92F9-EC6A-0EC4-035B-E23E41657409}"/>
              </a:ext>
            </a:extLst>
          </p:cNvPr>
          <p:cNvSpPr/>
          <p:nvPr/>
        </p:nvSpPr>
        <p:spPr>
          <a:xfrm>
            <a:off x="431663" y="6023001"/>
            <a:ext cx="5062756" cy="61041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2400" b="1" dirty="0">
                <a:solidFill>
                  <a:schemeClr val="bg1"/>
                </a:solidFill>
              </a:rPr>
              <a:t>⑥　トド材の膨張や収縮防止の対策。</a:t>
            </a:r>
            <a:endParaRPr lang="en-US" altLang="ja-JP" sz="2400" b="1" dirty="0">
              <a:solidFill>
                <a:schemeClr val="bg1"/>
              </a:solidFill>
            </a:endParaRPr>
          </a:p>
          <a:p>
            <a:r>
              <a:rPr lang="ja-JP" altLang="en-US" sz="2400" b="1" dirty="0">
                <a:solidFill>
                  <a:schemeClr val="bg1"/>
                </a:solidFill>
              </a:rPr>
              <a:t>　　</a:t>
            </a:r>
            <a:endParaRPr lang="en-US" altLang="ja-JP" sz="2400" b="1" dirty="0">
              <a:solidFill>
                <a:schemeClr val="bg1"/>
              </a:solidFill>
            </a:endParaRPr>
          </a:p>
        </p:txBody>
      </p:sp>
    </p:spTree>
    <p:extLst>
      <p:ext uri="{BB962C8B-B14F-4D97-AF65-F5344CB8AC3E}">
        <p14:creationId xmlns:p14="http://schemas.microsoft.com/office/powerpoint/2010/main" val="32851690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30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3500"/>
                            </p:stCondLst>
                            <p:childTnLst>
                              <p:par>
                                <p:cTn id="10" presetID="16" presetClass="entr" presetSubtype="21" fill="hold" nodeType="afterEffect">
                                  <p:stCondLst>
                                    <p:cond delay="8000"/>
                                  </p:stCondLst>
                                  <p:childTnLst>
                                    <p:set>
                                      <p:cBhvr>
                                        <p:cTn id="11" dur="1" fill="hold">
                                          <p:stCondLst>
                                            <p:cond delay="0"/>
                                          </p:stCondLst>
                                        </p:cTn>
                                        <p:tgtEl>
                                          <p:spTgt spid="3090"/>
                                        </p:tgtEl>
                                        <p:attrNameLst>
                                          <p:attrName>style.visibility</p:attrName>
                                        </p:attrNameLst>
                                      </p:cBhvr>
                                      <p:to>
                                        <p:strVal val="visible"/>
                                      </p:to>
                                    </p:set>
                                    <p:animEffect transition="in" filter="barn(inVertical)">
                                      <p:cBhvr>
                                        <p:cTn id="12" dur="500"/>
                                        <p:tgtEl>
                                          <p:spTgt spid="3090"/>
                                        </p:tgtEl>
                                      </p:cBhvr>
                                    </p:animEffect>
                                  </p:childTnLst>
                                </p:cTn>
                              </p:par>
                            </p:childTnLst>
                          </p:cTn>
                        </p:par>
                        <p:par>
                          <p:cTn id="13" fill="hold">
                            <p:stCondLst>
                              <p:cond delay="12000"/>
                            </p:stCondLst>
                            <p:childTnLst>
                              <p:par>
                                <p:cTn id="14" presetID="10" presetClass="entr" presetSubtype="0" fill="hold" nodeType="afterEffect">
                                  <p:stCondLst>
                                    <p:cond delay="8000"/>
                                  </p:stCondLst>
                                  <p:childTnLst>
                                    <p:set>
                                      <p:cBhvr>
                                        <p:cTn id="15" dur="1" fill="hold">
                                          <p:stCondLst>
                                            <p:cond delay="0"/>
                                          </p:stCondLst>
                                        </p:cTn>
                                        <p:tgtEl>
                                          <p:spTgt spid="3091"/>
                                        </p:tgtEl>
                                        <p:attrNameLst>
                                          <p:attrName>style.visibility</p:attrName>
                                        </p:attrNameLst>
                                      </p:cBhvr>
                                      <p:to>
                                        <p:strVal val="visible"/>
                                      </p:to>
                                    </p:set>
                                    <p:animEffect transition="in" filter="fade">
                                      <p:cBhvr>
                                        <p:cTn id="16" dur="500"/>
                                        <p:tgtEl>
                                          <p:spTgt spid="3091"/>
                                        </p:tgtEl>
                                      </p:cBhvr>
                                    </p:animEffect>
                                  </p:childTnLst>
                                </p:cTn>
                              </p:par>
                            </p:childTnLst>
                          </p:cTn>
                        </p:par>
                        <p:par>
                          <p:cTn id="17" fill="hold">
                            <p:stCondLst>
                              <p:cond delay="20500"/>
                            </p:stCondLst>
                            <p:childTnLst>
                              <p:par>
                                <p:cTn id="18" presetID="10" presetClass="exit" presetSubtype="0" fill="hold" nodeType="afterEffect">
                                  <p:stCondLst>
                                    <p:cond delay="8000"/>
                                  </p:stCondLst>
                                  <p:childTnLst>
                                    <p:animEffect transition="out" filter="fade">
                                      <p:cBhvr>
                                        <p:cTn id="19" dur="500"/>
                                        <p:tgtEl>
                                          <p:spTgt spid="3090"/>
                                        </p:tgtEl>
                                      </p:cBhvr>
                                    </p:animEffect>
                                    <p:set>
                                      <p:cBhvr>
                                        <p:cTn id="20" dur="1" fill="hold">
                                          <p:stCondLst>
                                            <p:cond delay="499"/>
                                          </p:stCondLst>
                                        </p:cTn>
                                        <p:tgtEl>
                                          <p:spTgt spid="3090"/>
                                        </p:tgtEl>
                                        <p:attrNameLst>
                                          <p:attrName>style.visibility</p:attrName>
                                        </p:attrNameLst>
                                      </p:cBhvr>
                                      <p:to>
                                        <p:strVal val="hidden"/>
                                      </p:to>
                                    </p:set>
                                  </p:childTnLst>
                                </p:cTn>
                              </p:par>
                            </p:childTnLst>
                          </p:cTn>
                        </p:par>
                        <p:par>
                          <p:cTn id="21" fill="hold">
                            <p:stCondLst>
                              <p:cond delay="29000"/>
                            </p:stCondLst>
                            <p:childTnLst>
                              <p:par>
                                <p:cTn id="22" presetID="10" presetClass="exit" presetSubtype="0" fill="hold" nodeType="afterEffect">
                                  <p:stCondLst>
                                    <p:cond delay="0"/>
                                  </p:stCondLst>
                                  <p:childTnLst>
                                    <p:animEffect transition="out" filter="fade">
                                      <p:cBhvr>
                                        <p:cTn id="23" dur="500"/>
                                        <p:tgtEl>
                                          <p:spTgt spid="3091"/>
                                        </p:tgtEl>
                                      </p:cBhvr>
                                    </p:animEffect>
                                    <p:set>
                                      <p:cBhvr>
                                        <p:cTn id="24" dur="1" fill="hold">
                                          <p:stCondLst>
                                            <p:cond delay="499"/>
                                          </p:stCondLst>
                                        </p:cTn>
                                        <p:tgtEl>
                                          <p:spTgt spid="3091"/>
                                        </p:tgtEl>
                                        <p:attrNameLst>
                                          <p:attrName>style.visibility</p:attrName>
                                        </p:attrNameLst>
                                      </p:cBhvr>
                                      <p:to>
                                        <p:strVal val="hidden"/>
                                      </p:to>
                                    </p:set>
                                  </p:childTnLst>
                                </p:cTn>
                              </p:par>
                            </p:childTnLst>
                          </p:cTn>
                        </p:par>
                        <p:par>
                          <p:cTn id="25" fill="hold">
                            <p:stCondLst>
                              <p:cond delay="29500"/>
                            </p:stCondLst>
                            <p:childTnLst>
                              <p:par>
                                <p:cTn id="26" presetID="10" presetClass="entr" presetSubtype="0" fill="hold" grpId="0" nodeType="afterEffect">
                                  <p:stCondLst>
                                    <p:cond delay="200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par>
                          <p:cTn id="29" fill="hold">
                            <p:stCondLst>
                              <p:cond delay="32000"/>
                            </p:stCondLst>
                            <p:childTnLst>
                              <p:par>
                                <p:cTn id="30" presetID="21" presetClass="entr" presetSubtype="1" fill="hold" nodeType="afterEffect">
                                  <p:stCondLst>
                                    <p:cond delay="8000"/>
                                  </p:stCondLst>
                                  <p:childTnLst>
                                    <p:set>
                                      <p:cBhvr>
                                        <p:cTn id="31" dur="1" fill="hold">
                                          <p:stCondLst>
                                            <p:cond delay="0"/>
                                          </p:stCondLst>
                                        </p:cTn>
                                        <p:tgtEl>
                                          <p:spTgt spid="3096"/>
                                        </p:tgtEl>
                                        <p:attrNameLst>
                                          <p:attrName>style.visibility</p:attrName>
                                        </p:attrNameLst>
                                      </p:cBhvr>
                                      <p:to>
                                        <p:strVal val="visible"/>
                                      </p:to>
                                    </p:set>
                                    <p:animEffect transition="in" filter="wheel(1)">
                                      <p:cBhvr>
                                        <p:cTn id="32" dur="2000"/>
                                        <p:tgtEl>
                                          <p:spTgt spid="3096"/>
                                        </p:tgtEl>
                                      </p:cBhvr>
                                    </p:animEffect>
                                  </p:childTnLst>
                                </p:cTn>
                              </p:par>
                            </p:childTnLst>
                          </p:cTn>
                        </p:par>
                        <p:par>
                          <p:cTn id="33" fill="hold">
                            <p:stCondLst>
                              <p:cond delay="42000"/>
                            </p:stCondLst>
                            <p:childTnLst>
                              <p:par>
                                <p:cTn id="34" presetID="16" presetClass="entr" presetSubtype="21" fill="hold" nodeType="afterEffect">
                                  <p:stCondLst>
                                    <p:cond delay="0"/>
                                  </p:stCondLst>
                                  <p:childTnLst>
                                    <p:set>
                                      <p:cBhvr>
                                        <p:cTn id="35" dur="1" fill="hold">
                                          <p:stCondLst>
                                            <p:cond delay="0"/>
                                          </p:stCondLst>
                                        </p:cTn>
                                        <p:tgtEl>
                                          <p:spTgt spid="3099"/>
                                        </p:tgtEl>
                                        <p:attrNameLst>
                                          <p:attrName>style.visibility</p:attrName>
                                        </p:attrNameLst>
                                      </p:cBhvr>
                                      <p:to>
                                        <p:strVal val="visible"/>
                                      </p:to>
                                    </p:set>
                                    <p:animEffect transition="in" filter="barn(inVertical)">
                                      <p:cBhvr>
                                        <p:cTn id="36" dur="500"/>
                                        <p:tgtEl>
                                          <p:spTgt spid="3099"/>
                                        </p:tgtEl>
                                      </p:cBhvr>
                                    </p:animEffect>
                                  </p:childTnLst>
                                </p:cTn>
                              </p:par>
                            </p:childTnLst>
                          </p:cTn>
                        </p:par>
                        <p:par>
                          <p:cTn id="37" fill="hold">
                            <p:stCondLst>
                              <p:cond delay="42500"/>
                            </p:stCondLst>
                            <p:childTnLst>
                              <p:par>
                                <p:cTn id="38" presetID="10" presetClass="exit" presetSubtype="0" fill="hold" nodeType="afterEffect">
                                  <p:stCondLst>
                                    <p:cond delay="12000"/>
                                  </p:stCondLst>
                                  <p:childTnLst>
                                    <p:animEffect transition="out" filter="fade">
                                      <p:cBhvr>
                                        <p:cTn id="39" dur="500"/>
                                        <p:tgtEl>
                                          <p:spTgt spid="3096"/>
                                        </p:tgtEl>
                                      </p:cBhvr>
                                    </p:animEffect>
                                    <p:set>
                                      <p:cBhvr>
                                        <p:cTn id="40" dur="1" fill="hold">
                                          <p:stCondLst>
                                            <p:cond delay="499"/>
                                          </p:stCondLst>
                                        </p:cTn>
                                        <p:tgtEl>
                                          <p:spTgt spid="3096"/>
                                        </p:tgtEl>
                                        <p:attrNameLst>
                                          <p:attrName>style.visibility</p:attrName>
                                        </p:attrNameLst>
                                      </p:cBhvr>
                                      <p:to>
                                        <p:strVal val="hidden"/>
                                      </p:to>
                                    </p:set>
                                  </p:childTnLst>
                                </p:cTn>
                              </p:par>
                            </p:childTnLst>
                          </p:cTn>
                        </p:par>
                        <p:par>
                          <p:cTn id="41" fill="hold">
                            <p:stCondLst>
                              <p:cond delay="55000"/>
                            </p:stCondLst>
                            <p:childTnLst>
                              <p:par>
                                <p:cTn id="42" presetID="10" presetClass="exit" presetSubtype="0" fill="hold" nodeType="afterEffect">
                                  <p:stCondLst>
                                    <p:cond delay="0"/>
                                  </p:stCondLst>
                                  <p:childTnLst>
                                    <p:animEffect transition="out" filter="fade">
                                      <p:cBhvr>
                                        <p:cTn id="43" dur="500"/>
                                        <p:tgtEl>
                                          <p:spTgt spid="3099"/>
                                        </p:tgtEl>
                                      </p:cBhvr>
                                    </p:animEffect>
                                    <p:set>
                                      <p:cBhvr>
                                        <p:cTn id="44" dur="1" fill="hold">
                                          <p:stCondLst>
                                            <p:cond delay="499"/>
                                          </p:stCondLst>
                                        </p:cTn>
                                        <p:tgtEl>
                                          <p:spTgt spid="3099"/>
                                        </p:tgtEl>
                                        <p:attrNameLst>
                                          <p:attrName>style.visibility</p:attrName>
                                        </p:attrNameLst>
                                      </p:cBhvr>
                                      <p:to>
                                        <p:strVal val="hidden"/>
                                      </p:to>
                                    </p:set>
                                  </p:childTnLst>
                                </p:cTn>
                              </p:par>
                            </p:childTnLst>
                          </p:cTn>
                        </p:par>
                        <p:par>
                          <p:cTn id="45" fill="hold">
                            <p:stCondLst>
                              <p:cond delay="55500"/>
                            </p:stCondLst>
                            <p:childTnLst>
                              <p:par>
                                <p:cTn id="46" presetID="10" presetClass="entr" presetSubtype="0" fill="hold" grpId="0" nodeType="afterEffect">
                                  <p:stCondLst>
                                    <p:cond delay="100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cTn>
                              </p:par>
                            </p:childTnLst>
                          </p:cTn>
                        </p:par>
                        <p:par>
                          <p:cTn id="49" fill="hold">
                            <p:stCondLst>
                              <p:cond delay="57000"/>
                            </p:stCondLst>
                            <p:childTnLst>
                              <p:par>
                                <p:cTn id="50" presetID="10" presetClass="entr" presetSubtype="0" fill="hold" grpId="0" nodeType="afterEffect">
                                  <p:stCondLst>
                                    <p:cond delay="2000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childTnLst>
                          </p:cTn>
                        </p:par>
                        <p:par>
                          <p:cTn id="53" fill="hold">
                            <p:stCondLst>
                              <p:cond delay="77500"/>
                            </p:stCondLst>
                            <p:childTnLst>
                              <p:par>
                                <p:cTn id="54" presetID="10" presetClass="entr" presetSubtype="0" fill="hold" grpId="0" nodeType="afterEffect">
                                  <p:stCondLst>
                                    <p:cond delay="15000"/>
                                  </p:stCondLst>
                                  <p:childTnLst>
                                    <p:set>
                                      <p:cBhvr>
                                        <p:cTn id="55" dur="1" fill="hold">
                                          <p:stCondLst>
                                            <p:cond delay="0"/>
                                          </p:stCondLst>
                                        </p:cTn>
                                        <p:tgtEl>
                                          <p:spTgt spid="3100"/>
                                        </p:tgtEl>
                                        <p:attrNameLst>
                                          <p:attrName>style.visibility</p:attrName>
                                        </p:attrNameLst>
                                      </p:cBhvr>
                                      <p:to>
                                        <p:strVal val="visible"/>
                                      </p:to>
                                    </p:set>
                                    <p:animEffect transition="in" filter="fade">
                                      <p:cBhvr>
                                        <p:cTn id="56" dur="500"/>
                                        <p:tgtEl>
                                          <p:spTgt spid="3100"/>
                                        </p:tgtEl>
                                      </p:cBhvr>
                                    </p:animEffect>
                                  </p:childTnLst>
                                </p:cTn>
                              </p:par>
                            </p:childTnLst>
                          </p:cTn>
                        </p:par>
                        <p:par>
                          <p:cTn id="57" fill="hold">
                            <p:stCondLst>
                              <p:cond delay="93000"/>
                            </p:stCondLst>
                            <p:childTnLst>
                              <p:par>
                                <p:cTn id="58" presetID="10" presetClass="entr" presetSubtype="0" fill="hold" grpId="0" nodeType="afterEffect">
                                  <p:stCondLst>
                                    <p:cond delay="20000"/>
                                  </p:stCondLst>
                                  <p:childTnLst>
                                    <p:set>
                                      <p:cBhvr>
                                        <p:cTn id="59" dur="1" fill="hold">
                                          <p:stCondLst>
                                            <p:cond delay="0"/>
                                          </p:stCondLst>
                                        </p:cTn>
                                        <p:tgtEl>
                                          <p:spTgt spid="3101"/>
                                        </p:tgtEl>
                                        <p:attrNameLst>
                                          <p:attrName>style.visibility</p:attrName>
                                        </p:attrNameLst>
                                      </p:cBhvr>
                                      <p:to>
                                        <p:strVal val="visible"/>
                                      </p:to>
                                    </p:set>
                                    <p:animEffect transition="in" filter="fade">
                                      <p:cBhvr>
                                        <p:cTn id="60" dur="500"/>
                                        <p:tgtEl>
                                          <p:spTgt spid="3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p:bldP spid="14" grpId="0"/>
      <p:bldP spid="12" grpId="0"/>
      <p:bldP spid="3100" grpId="0"/>
      <p:bldP spid="310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37391F-6AE2-58C4-9A0A-A461307081E9}"/>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24A50A1E-3CBB-E767-19AC-0ECF3E60B4F1}"/>
              </a:ext>
            </a:extLst>
          </p:cNvPr>
          <p:cNvSpPr/>
          <p:nvPr/>
        </p:nvSpPr>
        <p:spPr>
          <a:xfrm>
            <a:off x="-96252" y="0"/>
            <a:ext cx="12288251" cy="6858000"/>
          </a:xfrm>
          <a:prstGeom prst="rect">
            <a:avLst/>
          </a:prstGeom>
          <a:blipFill>
            <a:blip r:embed="rId3"/>
            <a:tile tx="0" ty="0" sx="100000" sy="100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kumimoji="1" lang="ja-JP" altLang="en-US" sz="3600" dirty="0">
                <a:solidFill>
                  <a:schemeClr val="bg1"/>
                </a:solidFill>
                <a:latin typeface="ＭＳ Ｐゴシック" panose="020B0600070205080204" pitchFamily="50" charset="-128"/>
                <a:ea typeface="ＭＳ Ｐゴシック" panose="020B0600070205080204" pitchFamily="50" charset="-128"/>
              </a:rPr>
              <a:t>　</a:t>
            </a:r>
            <a:r>
              <a:rPr kumimoji="1" lang="ja-JP" altLang="en-US" sz="2400" dirty="0">
                <a:solidFill>
                  <a:schemeClr val="bg1"/>
                </a:solidFill>
                <a:latin typeface="ＭＳ Ｐゴシック" panose="020B0600070205080204" pitchFamily="50" charset="-128"/>
                <a:ea typeface="ＭＳ Ｐゴシック" panose="020B0600070205080204" pitchFamily="50" charset="-128"/>
              </a:rPr>
              <a:t>　</a:t>
            </a:r>
            <a:endParaRPr kumimoji="1" lang="en-US" altLang="ja-JP" sz="2400" dirty="0">
              <a:solidFill>
                <a:schemeClr val="bg1"/>
              </a:solidFill>
              <a:latin typeface="ＭＳ Ｐゴシック" panose="020B0600070205080204" pitchFamily="50" charset="-128"/>
              <a:ea typeface="ＭＳ Ｐゴシック" panose="020B0600070205080204" pitchFamily="50" charset="-128"/>
            </a:endParaRPr>
          </a:p>
          <a:p>
            <a:r>
              <a:rPr lang="ja-JP" altLang="en-US" sz="2400" dirty="0">
                <a:solidFill>
                  <a:schemeClr val="bg1"/>
                </a:solidFill>
                <a:latin typeface="ＭＳ Ｐゴシック" panose="020B0600070205080204" pitchFamily="50" charset="-128"/>
                <a:ea typeface="ＭＳ Ｐゴシック" panose="020B0600070205080204" pitchFamily="50" charset="-128"/>
              </a:rPr>
              <a:t>　　　　</a:t>
            </a:r>
            <a:endParaRPr lang="en-US" altLang="ja-JP" sz="2400" dirty="0">
              <a:solidFill>
                <a:schemeClr val="bg1"/>
              </a:solidFill>
              <a:latin typeface="ＭＳ Ｐゴシック" panose="020B0600070205080204" pitchFamily="50" charset="-128"/>
              <a:ea typeface="ＭＳ Ｐゴシック" panose="020B0600070205080204" pitchFamily="50" charset="-128"/>
            </a:endParaRPr>
          </a:p>
          <a:p>
            <a:r>
              <a:rPr lang="ja-JP" altLang="en-US" sz="2400" dirty="0">
                <a:solidFill>
                  <a:schemeClr val="bg1"/>
                </a:solidFill>
                <a:latin typeface="ＭＳ Ｐゴシック" panose="020B0600070205080204" pitchFamily="50" charset="-128"/>
                <a:ea typeface="ＭＳ Ｐゴシック" panose="020B0600070205080204" pitchFamily="50" charset="-128"/>
              </a:rPr>
              <a:t>　　　　</a:t>
            </a:r>
            <a:endParaRPr lang="en-US" altLang="ja-JP" sz="2400" dirty="0">
              <a:solidFill>
                <a:schemeClr val="bg1"/>
              </a:solidFill>
              <a:latin typeface="ＭＳ Ｐゴシック" panose="020B0600070205080204" pitchFamily="50" charset="-128"/>
              <a:ea typeface="ＭＳ Ｐゴシック" panose="020B0600070205080204" pitchFamily="50" charset="-128"/>
            </a:endParaRPr>
          </a:p>
          <a:p>
            <a:r>
              <a:rPr lang="ja-JP" altLang="en-US" sz="2400" dirty="0">
                <a:solidFill>
                  <a:schemeClr val="bg1"/>
                </a:solidFill>
                <a:latin typeface="ＭＳ Ｐゴシック" panose="020B0600070205080204" pitchFamily="50" charset="-128"/>
                <a:ea typeface="ＭＳ Ｐゴシック" panose="020B0600070205080204" pitchFamily="50" charset="-128"/>
              </a:rPr>
              <a:t>　　　　</a:t>
            </a:r>
            <a:endParaRPr lang="en-US" altLang="ja-JP" sz="2400" dirty="0">
              <a:solidFill>
                <a:schemeClr val="bg1"/>
              </a:solidFill>
              <a:latin typeface="ＭＳ Ｐゴシック" panose="020B0600070205080204" pitchFamily="50" charset="-128"/>
              <a:ea typeface="ＭＳ Ｐゴシック" panose="020B0600070205080204" pitchFamily="50" charset="-128"/>
            </a:endParaRPr>
          </a:p>
          <a:p>
            <a:r>
              <a:rPr lang="ja-JP" altLang="en-US" sz="2400" dirty="0">
                <a:solidFill>
                  <a:schemeClr val="bg1"/>
                </a:solidFill>
                <a:latin typeface="ＭＳ Ｐゴシック" panose="020B0600070205080204" pitchFamily="50" charset="-128"/>
                <a:ea typeface="ＭＳ Ｐゴシック" panose="020B0600070205080204" pitchFamily="50" charset="-128"/>
              </a:rPr>
              <a:t>　　　　</a:t>
            </a:r>
            <a:endParaRPr kumimoji="1" lang="en-US" altLang="ja-JP" sz="2400" dirty="0">
              <a:solidFill>
                <a:schemeClr val="bg1"/>
              </a:solidFill>
              <a:latin typeface="ＭＳ Ｐゴシック" panose="020B0600070205080204" pitchFamily="50" charset="-128"/>
              <a:ea typeface="ＭＳ Ｐゴシック" panose="020B0600070205080204" pitchFamily="50" charset="-128"/>
            </a:endParaRPr>
          </a:p>
          <a:p>
            <a:r>
              <a:rPr lang="ja-JP" altLang="en-US" sz="2400" dirty="0">
                <a:solidFill>
                  <a:schemeClr val="bg1"/>
                </a:solidFill>
                <a:latin typeface="ＭＳ Ｐゴシック" panose="020B0600070205080204" pitchFamily="50" charset="-128"/>
                <a:ea typeface="ＭＳ Ｐゴシック" panose="020B0600070205080204" pitchFamily="50" charset="-128"/>
              </a:rPr>
              <a:t>　　　</a:t>
            </a:r>
            <a:endParaRPr kumimoji="1" lang="ja-JP" altLang="en-US" sz="2400" dirty="0">
              <a:solidFill>
                <a:schemeClr val="bg1"/>
              </a:solidFill>
              <a:latin typeface="ＭＳ Ｐゴシック" panose="020B0600070205080204" pitchFamily="50" charset="-128"/>
              <a:ea typeface="ＭＳ Ｐゴシック" panose="020B0600070205080204" pitchFamily="50" charset="-128"/>
            </a:endParaRPr>
          </a:p>
        </p:txBody>
      </p:sp>
      <p:sp>
        <p:nvSpPr>
          <p:cNvPr id="5" name="正方形/長方形 4">
            <a:extLst>
              <a:ext uri="{FF2B5EF4-FFF2-40B4-BE49-F238E27FC236}">
                <a16:creationId xmlns:a16="http://schemas.microsoft.com/office/drawing/2014/main" id="{385D5EC9-AC64-4CC1-730D-407A9C99E069}"/>
              </a:ext>
            </a:extLst>
          </p:cNvPr>
          <p:cNvSpPr/>
          <p:nvPr/>
        </p:nvSpPr>
        <p:spPr>
          <a:xfrm>
            <a:off x="324852" y="1130969"/>
            <a:ext cx="5811254" cy="105878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2400" b="1" dirty="0">
                <a:solidFill>
                  <a:schemeClr val="bg1"/>
                </a:solidFill>
              </a:rPr>
              <a:t>①　フィンガージョン工場の新設</a:t>
            </a:r>
            <a:endParaRPr kumimoji="1" lang="en-US" altLang="ja-JP" sz="2400" b="1" dirty="0">
              <a:solidFill>
                <a:schemeClr val="bg1"/>
              </a:solidFill>
            </a:endParaRPr>
          </a:p>
          <a:p>
            <a:r>
              <a:rPr lang="ja-JP" altLang="en-US" sz="2400" b="1" dirty="0">
                <a:solidFill>
                  <a:schemeClr val="bg1"/>
                </a:solidFill>
              </a:rPr>
              <a:t>　　</a:t>
            </a:r>
            <a:r>
              <a:rPr kumimoji="1" lang="ja-JP" altLang="en-US" sz="2400" b="1" dirty="0">
                <a:solidFill>
                  <a:schemeClr val="bg1"/>
                </a:solidFill>
              </a:rPr>
              <a:t>→スタッド及び長尺材の製造</a:t>
            </a:r>
            <a:endParaRPr kumimoji="1" lang="en-US" altLang="ja-JP" sz="2400" b="1" dirty="0">
              <a:solidFill>
                <a:schemeClr val="bg1"/>
              </a:solidFill>
            </a:endParaRPr>
          </a:p>
          <a:p>
            <a:r>
              <a:rPr lang="ja-JP" altLang="en-US" sz="2400" b="1" dirty="0">
                <a:solidFill>
                  <a:schemeClr val="bg1"/>
                </a:solidFill>
              </a:rPr>
              <a:t>　　→９尺・１０尺長への対応力強化</a:t>
            </a:r>
            <a:r>
              <a:rPr kumimoji="1" lang="ja-JP" altLang="en-US" sz="2400" b="1" dirty="0">
                <a:solidFill>
                  <a:schemeClr val="bg1"/>
                </a:solidFill>
              </a:rPr>
              <a:t>　</a:t>
            </a:r>
          </a:p>
        </p:txBody>
      </p:sp>
      <p:sp>
        <p:nvSpPr>
          <p:cNvPr id="16" name="正方形/長方形 15">
            <a:extLst>
              <a:ext uri="{FF2B5EF4-FFF2-40B4-BE49-F238E27FC236}">
                <a16:creationId xmlns:a16="http://schemas.microsoft.com/office/drawing/2014/main" id="{7921B7F5-9BBB-6A8F-B6CA-EEDF5E6D4FDF}"/>
              </a:ext>
            </a:extLst>
          </p:cNvPr>
          <p:cNvSpPr/>
          <p:nvPr/>
        </p:nvSpPr>
        <p:spPr>
          <a:xfrm>
            <a:off x="541422" y="248652"/>
            <a:ext cx="5630778" cy="7579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2800" b="1" dirty="0">
                <a:solidFill>
                  <a:schemeClr val="bg1"/>
                </a:solidFill>
              </a:rPr>
              <a:t>道産トドマツの今後への取り組み</a:t>
            </a:r>
            <a:endParaRPr kumimoji="1" lang="ja-JP" altLang="en-US" sz="2800" b="1" dirty="0">
              <a:solidFill>
                <a:schemeClr val="bg1"/>
              </a:solidFill>
            </a:endParaRPr>
          </a:p>
        </p:txBody>
      </p:sp>
      <p:sp>
        <p:nvSpPr>
          <p:cNvPr id="15" name="正方形/長方形 14">
            <a:extLst>
              <a:ext uri="{FF2B5EF4-FFF2-40B4-BE49-F238E27FC236}">
                <a16:creationId xmlns:a16="http://schemas.microsoft.com/office/drawing/2014/main" id="{801EFDC1-C01C-B1DA-6AE2-FCAC987F5576}"/>
              </a:ext>
            </a:extLst>
          </p:cNvPr>
          <p:cNvSpPr/>
          <p:nvPr/>
        </p:nvSpPr>
        <p:spPr>
          <a:xfrm>
            <a:off x="331402" y="4406760"/>
            <a:ext cx="5768608" cy="134433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2400" b="1" dirty="0">
                <a:solidFill>
                  <a:schemeClr val="bg1"/>
                </a:solidFill>
              </a:rPr>
              <a:t>④　他社挽き立て材受入等による初期含</a:t>
            </a:r>
            <a:endParaRPr kumimoji="1" lang="en-US" altLang="ja-JP" sz="2400" b="1" dirty="0">
              <a:solidFill>
                <a:schemeClr val="bg1"/>
              </a:solidFill>
            </a:endParaRPr>
          </a:p>
          <a:p>
            <a:r>
              <a:rPr lang="ja-JP" altLang="en-US" sz="2400" b="1" dirty="0">
                <a:solidFill>
                  <a:schemeClr val="bg1"/>
                </a:solidFill>
              </a:rPr>
              <a:t>　　</a:t>
            </a:r>
            <a:r>
              <a:rPr kumimoji="1" lang="ja-JP" altLang="en-US" sz="2400" b="1" dirty="0">
                <a:solidFill>
                  <a:schemeClr val="bg1"/>
                </a:solidFill>
              </a:rPr>
              <a:t>水率格差の調整技術向上の研究</a:t>
            </a:r>
            <a:endParaRPr kumimoji="1" lang="en-US" altLang="ja-JP" sz="2400" b="1" dirty="0">
              <a:solidFill>
                <a:schemeClr val="bg1"/>
              </a:solidFill>
            </a:endParaRPr>
          </a:p>
          <a:p>
            <a:r>
              <a:rPr lang="ja-JP" altLang="en-US" sz="2400" b="1" dirty="0">
                <a:solidFill>
                  <a:schemeClr val="bg1"/>
                </a:solidFill>
              </a:rPr>
              <a:t>　　→歩留まり向上</a:t>
            </a:r>
            <a:endParaRPr kumimoji="1" lang="ja-JP" altLang="en-US" sz="2400" b="1" dirty="0">
              <a:solidFill>
                <a:schemeClr val="bg1"/>
              </a:solidFill>
            </a:endParaRPr>
          </a:p>
        </p:txBody>
      </p:sp>
      <p:sp>
        <p:nvSpPr>
          <p:cNvPr id="12" name="正方形/長方形 11">
            <a:extLst>
              <a:ext uri="{FF2B5EF4-FFF2-40B4-BE49-F238E27FC236}">
                <a16:creationId xmlns:a16="http://schemas.microsoft.com/office/drawing/2014/main" id="{ACA1EFAB-E923-7FAA-ED51-8A3A027F12F2}"/>
              </a:ext>
            </a:extLst>
          </p:cNvPr>
          <p:cNvSpPr/>
          <p:nvPr/>
        </p:nvSpPr>
        <p:spPr>
          <a:xfrm>
            <a:off x="313558" y="2198872"/>
            <a:ext cx="5714263" cy="10737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2400" b="1" dirty="0">
                <a:solidFill>
                  <a:schemeClr val="bg1"/>
                </a:solidFill>
              </a:rPr>
              <a:t>②　乾燥釜</a:t>
            </a:r>
            <a:r>
              <a:rPr kumimoji="1" lang="en-US" altLang="ja-JP" sz="2400" b="1" dirty="0">
                <a:solidFill>
                  <a:schemeClr val="bg1"/>
                </a:solidFill>
              </a:rPr>
              <a:t>4</a:t>
            </a:r>
            <a:r>
              <a:rPr kumimoji="1" lang="ja-JP" altLang="en-US" sz="2400" b="1" dirty="0">
                <a:solidFill>
                  <a:schemeClr val="bg1"/>
                </a:solidFill>
              </a:rPr>
              <a:t>基と大型ボイラーへの更新</a:t>
            </a:r>
            <a:endParaRPr kumimoji="1" lang="en-US" altLang="ja-JP" sz="2400" b="1" dirty="0">
              <a:solidFill>
                <a:schemeClr val="bg1"/>
              </a:solidFill>
            </a:endParaRPr>
          </a:p>
          <a:p>
            <a:r>
              <a:rPr lang="ja-JP" altLang="en-US" sz="2400" b="1" dirty="0">
                <a:solidFill>
                  <a:schemeClr val="bg1"/>
                </a:solidFill>
              </a:rPr>
              <a:t>　　→生産</a:t>
            </a:r>
            <a:r>
              <a:rPr lang="en-US" altLang="ja-JP" sz="2400" b="1" dirty="0">
                <a:solidFill>
                  <a:schemeClr val="bg1"/>
                </a:solidFill>
              </a:rPr>
              <a:t>CAPA</a:t>
            </a:r>
            <a:r>
              <a:rPr lang="ja-JP" altLang="en-US" sz="2400" b="1" dirty="0">
                <a:solidFill>
                  <a:schemeClr val="bg1"/>
                </a:solidFill>
              </a:rPr>
              <a:t>増大</a:t>
            </a:r>
            <a:r>
              <a:rPr kumimoji="1" lang="ja-JP" altLang="en-US" sz="2400" b="1" dirty="0">
                <a:solidFill>
                  <a:schemeClr val="bg1"/>
                </a:solidFill>
              </a:rPr>
              <a:t>　</a:t>
            </a:r>
          </a:p>
        </p:txBody>
      </p:sp>
      <p:sp>
        <p:nvSpPr>
          <p:cNvPr id="3" name="正方形/長方形 2">
            <a:extLst>
              <a:ext uri="{FF2B5EF4-FFF2-40B4-BE49-F238E27FC236}">
                <a16:creationId xmlns:a16="http://schemas.microsoft.com/office/drawing/2014/main" id="{9EAF646A-8495-1F3F-93A6-34F9171AAECC}"/>
              </a:ext>
            </a:extLst>
          </p:cNvPr>
          <p:cNvSpPr/>
          <p:nvPr/>
        </p:nvSpPr>
        <p:spPr>
          <a:xfrm>
            <a:off x="333610" y="3337863"/>
            <a:ext cx="5714263" cy="10737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2400" b="1" dirty="0">
                <a:solidFill>
                  <a:schemeClr val="bg1"/>
                </a:solidFill>
              </a:rPr>
              <a:t>③　苫小牧グループ企業の余剰乾燥釜の</a:t>
            </a:r>
            <a:endParaRPr kumimoji="1" lang="en-US" altLang="ja-JP" sz="2400" b="1" dirty="0">
              <a:solidFill>
                <a:schemeClr val="bg1"/>
              </a:solidFill>
            </a:endParaRPr>
          </a:p>
          <a:p>
            <a:r>
              <a:rPr lang="ja-JP" altLang="en-US" sz="2400" b="1" dirty="0">
                <a:solidFill>
                  <a:schemeClr val="bg1"/>
                </a:solidFill>
              </a:rPr>
              <a:t>　　活用と外注加工の実施</a:t>
            </a:r>
            <a:endParaRPr kumimoji="1" lang="en-US" altLang="ja-JP" sz="2400" b="1" dirty="0">
              <a:solidFill>
                <a:schemeClr val="bg1"/>
              </a:solidFill>
            </a:endParaRPr>
          </a:p>
          <a:p>
            <a:r>
              <a:rPr lang="ja-JP" altLang="en-US" sz="2400" b="1" dirty="0">
                <a:solidFill>
                  <a:schemeClr val="bg1"/>
                </a:solidFill>
              </a:rPr>
              <a:t>　　→生産</a:t>
            </a:r>
            <a:r>
              <a:rPr lang="en-US" altLang="ja-JP" sz="2400" b="1" dirty="0">
                <a:solidFill>
                  <a:schemeClr val="bg1"/>
                </a:solidFill>
              </a:rPr>
              <a:t>CAPA</a:t>
            </a:r>
            <a:r>
              <a:rPr lang="ja-JP" altLang="en-US" sz="2400" b="1" dirty="0">
                <a:solidFill>
                  <a:schemeClr val="bg1"/>
                </a:solidFill>
              </a:rPr>
              <a:t>増大</a:t>
            </a:r>
            <a:r>
              <a:rPr kumimoji="1" lang="ja-JP" altLang="en-US" sz="2400" b="1" dirty="0">
                <a:solidFill>
                  <a:schemeClr val="bg1"/>
                </a:solidFill>
              </a:rPr>
              <a:t>　</a:t>
            </a:r>
          </a:p>
        </p:txBody>
      </p:sp>
      <p:sp>
        <p:nvSpPr>
          <p:cNvPr id="19" name="正方形/長方形 18">
            <a:extLst>
              <a:ext uri="{FF2B5EF4-FFF2-40B4-BE49-F238E27FC236}">
                <a16:creationId xmlns:a16="http://schemas.microsoft.com/office/drawing/2014/main" id="{9D3EB051-075B-8BD8-ADB3-81E18CB1826C}"/>
              </a:ext>
            </a:extLst>
          </p:cNvPr>
          <p:cNvSpPr/>
          <p:nvPr/>
        </p:nvSpPr>
        <p:spPr>
          <a:xfrm>
            <a:off x="345129" y="5766193"/>
            <a:ext cx="5714263" cy="80100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2400" b="1" dirty="0">
                <a:solidFill>
                  <a:schemeClr val="bg1"/>
                </a:solidFill>
              </a:rPr>
              <a:t>➄</a:t>
            </a:r>
            <a:r>
              <a:rPr kumimoji="1" lang="ja-JP" altLang="en-US" sz="2400" b="1" dirty="0">
                <a:solidFill>
                  <a:schemeClr val="bg1"/>
                </a:solidFill>
              </a:rPr>
              <a:t>　乾燥後の含水率変化防止の方法につ</a:t>
            </a:r>
            <a:endParaRPr kumimoji="1" lang="en-US" altLang="ja-JP" sz="2400" b="1" dirty="0">
              <a:solidFill>
                <a:schemeClr val="bg1"/>
              </a:solidFill>
            </a:endParaRPr>
          </a:p>
          <a:p>
            <a:r>
              <a:rPr lang="ja-JP" altLang="en-US" sz="2400" b="1" dirty="0">
                <a:solidFill>
                  <a:schemeClr val="bg1"/>
                </a:solidFill>
              </a:rPr>
              <a:t>　　</a:t>
            </a:r>
            <a:r>
              <a:rPr kumimoji="1" lang="ja-JP" altLang="en-US" sz="2400" b="1" dirty="0">
                <a:solidFill>
                  <a:schemeClr val="bg1"/>
                </a:solidFill>
              </a:rPr>
              <a:t>いての研究</a:t>
            </a:r>
            <a:r>
              <a:rPr lang="ja-JP" altLang="en-US" sz="2400" b="1" dirty="0">
                <a:solidFill>
                  <a:schemeClr val="bg1"/>
                </a:solidFill>
              </a:rPr>
              <a:t>　</a:t>
            </a:r>
            <a:endParaRPr kumimoji="1" lang="ja-JP" altLang="en-US" sz="2400" b="1" dirty="0">
              <a:solidFill>
                <a:schemeClr val="bg1"/>
              </a:solidFill>
            </a:endParaRPr>
          </a:p>
        </p:txBody>
      </p:sp>
      <p:pic>
        <p:nvPicPr>
          <p:cNvPr id="3075" name="図 3074">
            <a:extLst>
              <a:ext uri="{FF2B5EF4-FFF2-40B4-BE49-F238E27FC236}">
                <a16:creationId xmlns:a16="http://schemas.microsoft.com/office/drawing/2014/main" id="{16FAA032-6800-D0FA-805D-46B3913D5BAD}"/>
              </a:ext>
            </a:extLst>
          </p:cNvPr>
          <p:cNvPicPr>
            <a:picLocks noChangeAspect="1"/>
          </p:cNvPicPr>
          <p:nvPr/>
        </p:nvPicPr>
        <p:blipFill>
          <a:blip r:embed="rId4"/>
          <a:stretch>
            <a:fillRect/>
          </a:stretch>
        </p:blipFill>
        <p:spPr>
          <a:xfrm>
            <a:off x="6400298" y="3450041"/>
            <a:ext cx="5791702" cy="3407959"/>
          </a:xfrm>
          <a:prstGeom prst="rect">
            <a:avLst/>
          </a:prstGeom>
        </p:spPr>
      </p:pic>
      <p:pic>
        <p:nvPicPr>
          <p:cNvPr id="3077" name="図 3076">
            <a:extLst>
              <a:ext uri="{FF2B5EF4-FFF2-40B4-BE49-F238E27FC236}">
                <a16:creationId xmlns:a16="http://schemas.microsoft.com/office/drawing/2014/main" id="{95AF4960-FCED-727C-5D4E-4269131B2879}"/>
              </a:ext>
            </a:extLst>
          </p:cNvPr>
          <p:cNvPicPr>
            <a:picLocks noChangeAspect="1"/>
          </p:cNvPicPr>
          <p:nvPr/>
        </p:nvPicPr>
        <p:blipFill>
          <a:blip r:embed="rId5"/>
          <a:stretch>
            <a:fillRect/>
          </a:stretch>
        </p:blipFill>
        <p:spPr>
          <a:xfrm>
            <a:off x="6412491" y="0"/>
            <a:ext cx="5779509" cy="3499407"/>
          </a:xfrm>
          <a:prstGeom prst="rect">
            <a:avLst/>
          </a:prstGeom>
        </p:spPr>
      </p:pic>
    </p:spTree>
    <p:extLst>
      <p:ext uri="{BB962C8B-B14F-4D97-AF65-F5344CB8AC3E}">
        <p14:creationId xmlns:p14="http://schemas.microsoft.com/office/powerpoint/2010/main" val="35257263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2500"/>
                            </p:stCondLst>
                            <p:childTnLst>
                              <p:par>
                                <p:cTn id="9" presetID="16" presetClass="entr" presetSubtype="21" fill="hold" nodeType="afterEffect">
                                  <p:stCondLst>
                                    <p:cond delay="2000"/>
                                  </p:stCondLst>
                                  <p:childTnLst>
                                    <p:set>
                                      <p:cBhvr>
                                        <p:cTn id="10" dur="1" fill="hold">
                                          <p:stCondLst>
                                            <p:cond delay="0"/>
                                          </p:stCondLst>
                                        </p:cTn>
                                        <p:tgtEl>
                                          <p:spTgt spid="3077"/>
                                        </p:tgtEl>
                                        <p:attrNameLst>
                                          <p:attrName>style.visibility</p:attrName>
                                        </p:attrNameLst>
                                      </p:cBhvr>
                                      <p:to>
                                        <p:strVal val="visible"/>
                                      </p:to>
                                    </p:set>
                                    <p:animEffect transition="in" filter="barn(inVertical)">
                                      <p:cBhvr>
                                        <p:cTn id="11" dur="500"/>
                                        <p:tgtEl>
                                          <p:spTgt spid="3077"/>
                                        </p:tgtEl>
                                      </p:cBhvr>
                                    </p:animEffect>
                                  </p:childTnLst>
                                </p:cTn>
                              </p:par>
                            </p:childTnLst>
                          </p:cTn>
                        </p:par>
                        <p:par>
                          <p:cTn id="12" fill="hold">
                            <p:stCondLst>
                              <p:cond delay="5000"/>
                            </p:stCondLst>
                            <p:childTnLst>
                              <p:par>
                                <p:cTn id="13" presetID="10" presetClass="entr" presetSubtype="0" fill="hold" grpId="0" nodeType="afterEffect">
                                  <p:stCondLst>
                                    <p:cond delay="200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25500"/>
                            </p:stCondLst>
                            <p:childTnLst>
                              <p:par>
                                <p:cTn id="17" presetID="16" presetClass="entr" presetSubtype="21" fill="hold" nodeType="afterEffect">
                                  <p:stCondLst>
                                    <p:cond delay="2000"/>
                                  </p:stCondLst>
                                  <p:childTnLst>
                                    <p:set>
                                      <p:cBhvr>
                                        <p:cTn id="18" dur="1" fill="hold">
                                          <p:stCondLst>
                                            <p:cond delay="0"/>
                                          </p:stCondLst>
                                        </p:cTn>
                                        <p:tgtEl>
                                          <p:spTgt spid="3075"/>
                                        </p:tgtEl>
                                        <p:attrNameLst>
                                          <p:attrName>style.visibility</p:attrName>
                                        </p:attrNameLst>
                                      </p:cBhvr>
                                      <p:to>
                                        <p:strVal val="visible"/>
                                      </p:to>
                                    </p:set>
                                    <p:animEffect transition="in" filter="barn(inVertical)">
                                      <p:cBhvr>
                                        <p:cTn id="19" dur="500"/>
                                        <p:tgtEl>
                                          <p:spTgt spid="3075"/>
                                        </p:tgtEl>
                                      </p:cBhvr>
                                    </p:animEffect>
                                  </p:childTnLst>
                                </p:cTn>
                              </p:par>
                            </p:childTnLst>
                          </p:cTn>
                        </p:par>
                        <p:par>
                          <p:cTn id="20" fill="hold">
                            <p:stCondLst>
                              <p:cond delay="28000"/>
                            </p:stCondLst>
                            <p:childTnLst>
                              <p:par>
                                <p:cTn id="21" presetID="10" presetClass="entr" presetSubtype="0" fill="hold" grpId="0" nodeType="afterEffect">
                                  <p:stCondLst>
                                    <p:cond delay="2000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par>
                          <p:cTn id="24" fill="hold">
                            <p:stCondLst>
                              <p:cond delay="48500"/>
                            </p:stCondLst>
                            <p:childTnLst>
                              <p:par>
                                <p:cTn id="25" presetID="10" presetClass="entr" presetSubtype="0" fill="hold" grpId="0" nodeType="afterEffect">
                                  <p:stCondLst>
                                    <p:cond delay="2000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par>
                          <p:cTn id="28" fill="hold">
                            <p:stCondLst>
                              <p:cond delay="69000"/>
                            </p:stCondLst>
                            <p:childTnLst>
                              <p:par>
                                <p:cTn id="29" presetID="10" presetClass="entr" presetSubtype="0" fill="hold" grpId="0" nodeType="afterEffect">
                                  <p:stCondLst>
                                    <p:cond delay="2000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p:bldP spid="12" grpId="0"/>
      <p:bldP spid="3"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D84CCE-B72B-FDA2-1AD6-B7E82639B925}"/>
            </a:ext>
          </a:extLst>
        </p:cNvPr>
        <p:cNvGrpSpPr/>
        <p:nvPr/>
      </p:nvGrpSpPr>
      <p:grpSpPr>
        <a:xfrm>
          <a:off x="0" y="0"/>
          <a:ext cx="0" cy="0"/>
          <a:chOff x="0" y="0"/>
          <a:chExt cx="0" cy="0"/>
        </a:xfrm>
      </p:grpSpPr>
      <p:sp>
        <p:nvSpPr>
          <p:cNvPr id="8" name="正方形/長方形 7">
            <a:extLst>
              <a:ext uri="{FF2B5EF4-FFF2-40B4-BE49-F238E27FC236}">
                <a16:creationId xmlns:a16="http://schemas.microsoft.com/office/drawing/2014/main" id="{74BC0466-08BD-E404-F3B7-402715A91D06}"/>
              </a:ext>
            </a:extLst>
          </p:cNvPr>
          <p:cNvSpPr/>
          <p:nvPr/>
        </p:nvSpPr>
        <p:spPr>
          <a:xfrm>
            <a:off x="1" y="0"/>
            <a:ext cx="12192000" cy="6858000"/>
          </a:xfrm>
          <a:prstGeom prst="rect">
            <a:avLst/>
          </a:prstGeom>
          <a:blipFill>
            <a:blip r:embed="rId3"/>
            <a:tile tx="0" ty="0" sx="100000" sy="100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kumimoji="1" lang="ja-JP" altLang="en-US" sz="3600" dirty="0">
              <a:solidFill>
                <a:schemeClr val="bg1"/>
              </a:solidFill>
              <a:latin typeface="ＭＳ Ｐゴシック" panose="020B0600070205080204" pitchFamily="50" charset="-128"/>
              <a:ea typeface="ＭＳ Ｐゴシック" panose="020B0600070205080204" pitchFamily="50" charset="-128"/>
            </a:endParaRPr>
          </a:p>
        </p:txBody>
      </p:sp>
      <p:sp>
        <p:nvSpPr>
          <p:cNvPr id="9" name="正方形/長方形 8">
            <a:extLst>
              <a:ext uri="{FF2B5EF4-FFF2-40B4-BE49-F238E27FC236}">
                <a16:creationId xmlns:a16="http://schemas.microsoft.com/office/drawing/2014/main" id="{EBA28751-0B0F-EC11-9C8B-9B471FDB0870}"/>
              </a:ext>
            </a:extLst>
          </p:cNvPr>
          <p:cNvSpPr/>
          <p:nvPr/>
        </p:nvSpPr>
        <p:spPr>
          <a:xfrm>
            <a:off x="9112195" y="5645426"/>
            <a:ext cx="3339548" cy="101776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ＭＳ Ｐゴシック" panose="020B0600070205080204" pitchFamily="50" charset="-128"/>
                <a:ea typeface="ＭＳ Ｐゴシック" panose="020B0600070205080204" pitchFamily="50" charset="-128"/>
              </a:rPr>
              <a:t>三津橋産業株式会社</a:t>
            </a:r>
            <a:endParaRPr kumimoji="1" lang="en-US" altLang="ja-JP" dirty="0">
              <a:latin typeface="ＭＳ Ｐゴシック" panose="020B0600070205080204" pitchFamily="50" charset="-128"/>
              <a:ea typeface="ＭＳ Ｐゴシック" panose="020B0600070205080204" pitchFamily="50" charset="-128"/>
            </a:endParaRPr>
          </a:p>
          <a:p>
            <a:pPr algn="ctr"/>
            <a:r>
              <a:rPr lang="ja-JP" altLang="en-US" dirty="0">
                <a:latin typeface="ＭＳ Ｐゴシック" panose="020B0600070205080204" pitchFamily="50" charset="-128"/>
                <a:ea typeface="ＭＳ Ｐゴシック" panose="020B0600070205080204" pitchFamily="50" charset="-128"/>
              </a:rPr>
              <a:t>近岡　大志</a:t>
            </a:r>
            <a:endParaRPr kumimoji="1" lang="ja-JP" altLang="en-US" dirty="0">
              <a:latin typeface="ＭＳ Ｐゴシック" panose="020B0600070205080204" pitchFamily="50" charset="-128"/>
              <a:ea typeface="ＭＳ Ｐゴシック" panose="020B0600070205080204" pitchFamily="50" charset="-128"/>
            </a:endParaRPr>
          </a:p>
        </p:txBody>
      </p:sp>
      <p:sp>
        <p:nvSpPr>
          <p:cNvPr id="10" name="正方形/長方形 9">
            <a:extLst>
              <a:ext uri="{FF2B5EF4-FFF2-40B4-BE49-F238E27FC236}">
                <a16:creationId xmlns:a16="http://schemas.microsoft.com/office/drawing/2014/main" id="{9C793BB0-113B-EF64-6C46-C05FBB190996}"/>
              </a:ext>
            </a:extLst>
          </p:cNvPr>
          <p:cNvSpPr/>
          <p:nvPr/>
        </p:nvSpPr>
        <p:spPr>
          <a:xfrm>
            <a:off x="9121471" y="104692"/>
            <a:ext cx="2956560" cy="101776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dirty="0">
                <a:latin typeface="ＭＳ Ｐゴシック" panose="020B0600070205080204" pitchFamily="50" charset="-128"/>
                <a:ea typeface="ＭＳ Ｐゴシック" panose="020B0600070205080204" pitchFamily="50" charset="-128"/>
              </a:rPr>
              <a:t>2024</a:t>
            </a:r>
            <a:r>
              <a:rPr kumimoji="1" lang="ja-JP" altLang="en-US" dirty="0">
                <a:latin typeface="ＭＳ Ｐゴシック" panose="020B0600070205080204" pitchFamily="50" charset="-128"/>
                <a:ea typeface="ＭＳ Ｐゴシック" panose="020B0600070205080204" pitchFamily="50" charset="-128"/>
              </a:rPr>
              <a:t>年</a:t>
            </a:r>
            <a:r>
              <a:rPr kumimoji="1" lang="en-US" altLang="ja-JP" dirty="0">
                <a:latin typeface="ＭＳ Ｐゴシック" panose="020B0600070205080204" pitchFamily="50" charset="-128"/>
                <a:ea typeface="ＭＳ Ｐゴシック" panose="020B0600070205080204" pitchFamily="50" charset="-128"/>
              </a:rPr>
              <a:t>3</a:t>
            </a:r>
            <a:r>
              <a:rPr kumimoji="1" lang="ja-JP" altLang="en-US" dirty="0">
                <a:latin typeface="ＭＳ Ｐゴシック" panose="020B0600070205080204" pitchFamily="50" charset="-128"/>
                <a:ea typeface="ＭＳ Ｐゴシック" panose="020B0600070205080204" pitchFamily="50" charset="-128"/>
              </a:rPr>
              <a:t>月</a:t>
            </a:r>
            <a:r>
              <a:rPr kumimoji="1" lang="en-US" altLang="ja-JP" dirty="0">
                <a:latin typeface="ＭＳ Ｐゴシック" panose="020B0600070205080204" pitchFamily="50" charset="-128"/>
                <a:ea typeface="ＭＳ Ｐゴシック" panose="020B0600070205080204" pitchFamily="50" charset="-128"/>
              </a:rPr>
              <a:t>4</a:t>
            </a:r>
            <a:r>
              <a:rPr kumimoji="1" lang="ja-JP" altLang="en-US" dirty="0">
                <a:latin typeface="ＭＳ Ｐゴシック" panose="020B0600070205080204" pitchFamily="50" charset="-128"/>
                <a:ea typeface="ＭＳ Ｐゴシック" panose="020B0600070205080204" pitchFamily="50" charset="-128"/>
              </a:rPr>
              <a:t>日</a:t>
            </a:r>
            <a:endParaRPr kumimoji="1" lang="en-US" altLang="ja-JP" dirty="0">
              <a:latin typeface="ＭＳ Ｐゴシック" panose="020B0600070205080204" pitchFamily="50" charset="-128"/>
              <a:ea typeface="ＭＳ Ｐゴシック" panose="020B0600070205080204" pitchFamily="50" charset="-128"/>
            </a:endParaRPr>
          </a:p>
          <a:p>
            <a:pPr algn="ctr"/>
            <a:r>
              <a:rPr lang="en-US" altLang="ja-JP" dirty="0">
                <a:latin typeface="ＭＳ Ｐゴシック" panose="020B0600070205080204" pitchFamily="50" charset="-128"/>
                <a:ea typeface="ＭＳ Ｐゴシック" panose="020B0600070205080204" pitchFamily="50" charset="-128"/>
              </a:rPr>
              <a:t>TKP</a:t>
            </a:r>
            <a:r>
              <a:rPr lang="ja-JP" altLang="en-US" dirty="0">
                <a:latin typeface="ＭＳ Ｐゴシック" panose="020B0600070205080204" pitchFamily="50" charset="-128"/>
                <a:ea typeface="ＭＳ Ｐゴシック" panose="020B0600070205080204" pitchFamily="50" charset="-128"/>
              </a:rPr>
              <a:t>ガーデンシティ札幌駅前</a:t>
            </a:r>
            <a:endParaRPr kumimoji="1" lang="ja-JP" altLang="en-US" dirty="0">
              <a:latin typeface="ＭＳ Ｐゴシック" panose="020B0600070205080204" pitchFamily="50" charset="-128"/>
              <a:ea typeface="ＭＳ Ｐゴシック" panose="020B0600070205080204" pitchFamily="50" charset="-128"/>
            </a:endParaRPr>
          </a:p>
        </p:txBody>
      </p:sp>
      <p:pic>
        <p:nvPicPr>
          <p:cNvPr id="5" name="図 4">
            <a:extLst>
              <a:ext uri="{FF2B5EF4-FFF2-40B4-BE49-F238E27FC236}">
                <a16:creationId xmlns:a16="http://schemas.microsoft.com/office/drawing/2014/main" id="{627C3202-5C96-4048-53AD-1A1AE1EA4E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219" y="582635"/>
            <a:ext cx="8494295" cy="5663696"/>
          </a:xfrm>
          <a:prstGeom prst="rect">
            <a:avLst/>
          </a:prstGeom>
        </p:spPr>
      </p:pic>
      <p:grpSp>
        <p:nvGrpSpPr>
          <p:cNvPr id="2" name="グループ化 1">
            <a:extLst>
              <a:ext uri="{FF2B5EF4-FFF2-40B4-BE49-F238E27FC236}">
                <a16:creationId xmlns:a16="http://schemas.microsoft.com/office/drawing/2014/main" id="{22863228-2C32-9EAF-03C1-04E132F3DE86}"/>
              </a:ext>
            </a:extLst>
          </p:cNvPr>
          <p:cNvGrpSpPr/>
          <p:nvPr/>
        </p:nvGrpSpPr>
        <p:grpSpPr>
          <a:xfrm>
            <a:off x="8963527" y="2129589"/>
            <a:ext cx="2791326" cy="3501190"/>
            <a:chOff x="8963527" y="2129589"/>
            <a:chExt cx="2791326" cy="3501190"/>
          </a:xfrm>
        </p:grpSpPr>
        <p:pic>
          <p:nvPicPr>
            <p:cNvPr id="3076" name="Picture 4" descr="お辞儀をしている男性会社員のイラスト | かわいいフリー素材集 いらすとや">
              <a:extLst>
                <a:ext uri="{FF2B5EF4-FFF2-40B4-BE49-F238E27FC236}">
                  <a16:creationId xmlns:a16="http://schemas.microsoft.com/office/drawing/2014/main" id="{49D374B6-8AF6-EF23-FC6F-A243DAB13A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38083" y="3703143"/>
              <a:ext cx="1163721" cy="1927636"/>
            </a:xfrm>
            <a:prstGeom prst="rect">
              <a:avLst/>
            </a:prstGeom>
            <a:noFill/>
            <a:extLst>
              <a:ext uri="{909E8E84-426E-40DD-AFC4-6F175D3DCCD1}">
                <a14:hiddenFill xmlns:a14="http://schemas.microsoft.com/office/drawing/2010/main">
                  <a:solidFill>
                    <a:srgbClr val="FFFFFF"/>
                  </a:solidFill>
                </a14:hiddenFill>
              </a:ext>
            </a:extLst>
          </p:spPr>
        </p:pic>
        <p:sp>
          <p:nvSpPr>
            <p:cNvPr id="6" name="正方形/長方形 5">
              <a:extLst>
                <a:ext uri="{FF2B5EF4-FFF2-40B4-BE49-F238E27FC236}">
                  <a16:creationId xmlns:a16="http://schemas.microsoft.com/office/drawing/2014/main" id="{9B75FEA8-F1CE-25B2-5EC6-A1E7FD50A0DA}"/>
                </a:ext>
              </a:extLst>
            </p:cNvPr>
            <p:cNvSpPr/>
            <p:nvPr/>
          </p:nvSpPr>
          <p:spPr>
            <a:xfrm>
              <a:off x="8963527" y="2129589"/>
              <a:ext cx="2791326" cy="18528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bg1"/>
                  </a:solidFill>
                </a:rPr>
                <a:t>ご清聴ありがとう</a:t>
              </a:r>
            </a:p>
            <a:p>
              <a:pPr algn="ctr"/>
              <a:r>
                <a:rPr kumimoji="1" lang="ja-JP" altLang="en-US" sz="2400" b="1" dirty="0">
                  <a:solidFill>
                    <a:schemeClr val="bg1"/>
                  </a:solidFill>
                </a:rPr>
                <a:t>ございました</a:t>
              </a:r>
            </a:p>
          </p:txBody>
        </p:sp>
      </p:grpSp>
      <p:sp>
        <p:nvSpPr>
          <p:cNvPr id="11" name="正方形/長方形 10">
            <a:extLst>
              <a:ext uri="{FF2B5EF4-FFF2-40B4-BE49-F238E27FC236}">
                <a16:creationId xmlns:a16="http://schemas.microsoft.com/office/drawing/2014/main" id="{31A935A7-249E-CF71-36EE-CEE10BB71631}"/>
              </a:ext>
            </a:extLst>
          </p:cNvPr>
          <p:cNvSpPr/>
          <p:nvPr/>
        </p:nvSpPr>
        <p:spPr>
          <a:xfrm>
            <a:off x="913008" y="389677"/>
            <a:ext cx="7481339" cy="472738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6000" b="1" dirty="0">
                <a:solidFill>
                  <a:schemeClr val="tx1"/>
                </a:solidFill>
              </a:rPr>
              <a:t>やっぱり、国産材！トドマツを</a:t>
            </a:r>
            <a:endParaRPr kumimoji="1" lang="en-US" altLang="ja-JP" sz="6000" b="1" dirty="0">
              <a:solidFill>
                <a:schemeClr val="tx1"/>
              </a:solidFill>
            </a:endParaRPr>
          </a:p>
          <a:p>
            <a:pPr algn="ctr"/>
            <a:r>
              <a:rPr kumimoji="1" lang="ja-JP" altLang="en-US" sz="6000" b="1" dirty="0">
                <a:solidFill>
                  <a:schemeClr val="tx1"/>
                </a:solidFill>
              </a:rPr>
              <a:t>宜しく！</a:t>
            </a:r>
          </a:p>
        </p:txBody>
      </p:sp>
      <p:sp>
        <p:nvSpPr>
          <p:cNvPr id="13" name="正方形/長方形 12">
            <a:extLst>
              <a:ext uri="{FF2B5EF4-FFF2-40B4-BE49-F238E27FC236}">
                <a16:creationId xmlns:a16="http://schemas.microsoft.com/office/drawing/2014/main" id="{9D0491A7-0C0C-C417-2518-CF38EA52E797}"/>
              </a:ext>
            </a:extLst>
          </p:cNvPr>
          <p:cNvSpPr/>
          <p:nvPr/>
        </p:nvSpPr>
        <p:spPr>
          <a:xfrm>
            <a:off x="1676021" y="3982452"/>
            <a:ext cx="6108971" cy="258755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4800" b="1" dirty="0">
                <a:solidFill>
                  <a:schemeClr val="tx1"/>
                </a:solidFill>
              </a:rPr>
              <a:t>三津橋産業㈱も</a:t>
            </a:r>
            <a:endParaRPr kumimoji="1" lang="en-US" altLang="ja-JP" sz="4800" b="1" dirty="0">
              <a:solidFill>
                <a:schemeClr val="tx1"/>
              </a:solidFill>
            </a:endParaRPr>
          </a:p>
          <a:p>
            <a:pPr algn="ctr"/>
            <a:r>
              <a:rPr kumimoji="1" lang="ja-JP" altLang="en-US" sz="4800" b="1" dirty="0">
                <a:solidFill>
                  <a:schemeClr val="tx1"/>
                </a:solidFill>
              </a:rPr>
              <a:t>宜しく</a:t>
            </a:r>
            <a:r>
              <a:rPr kumimoji="1" lang="ja-JP" altLang="en-US" sz="6600" b="1" dirty="0">
                <a:solidFill>
                  <a:schemeClr val="tx1"/>
                </a:solidFill>
              </a:rPr>
              <a:t>！</a:t>
            </a:r>
          </a:p>
        </p:txBody>
      </p:sp>
      <p:pic>
        <p:nvPicPr>
          <p:cNvPr id="3" name="図 2">
            <a:extLst>
              <a:ext uri="{FF2B5EF4-FFF2-40B4-BE49-F238E27FC236}">
                <a16:creationId xmlns:a16="http://schemas.microsoft.com/office/drawing/2014/main" id="{F1B42990-93E2-D88F-2F86-9E78FBEFA0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09794" y="5864527"/>
            <a:ext cx="629579" cy="629579"/>
          </a:xfrm>
          <a:prstGeom prst="rect">
            <a:avLst/>
          </a:prstGeom>
        </p:spPr>
      </p:pic>
    </p:spTree>
    <p:extLst>
      <p:ext uri="{BB962C8B-B14F-4D97-AF65-F5344CB8AC3E}">
        <p14:creationId xmlns:p14="http://schemas.microsoft.com/office/powerpoint/2010/main" val="3464046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25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750"/>
                            </p:stCondLst>
                            <p:childTnLst>
                              <p:par>
                                <p:cTn id="11" presetID="10" presetClass="exit" presetSubtype="0" fill="hold" grpId="4" nodeType="afterEffect">
                                  <p:stCondLst>
                                    <p:cond delay="250"/>
                                  </p:stCondLst>
                                  <p:childTnLst>
                                    <p:animEffect transition="out" filter="fade">
                                      <p:cBhvr>
                                        <p:cTn id="12" dur="1500"/>
                                        <p:tgtEl>
                                          <p:spTgt spid="11"/>
                                        </p:tgtEl>
                                      </p:cBhvr>
                                    </p:animEffect>
                                    <p:set>
                                      <p:cBhvr>
                                        <p:cTn id="13" dur="1" fill="hold">
                                          <p:stCondLst>
                                            <p:cond delay="1499"/>
                                          </p:stCondLst>
                                        </p:cTn>
                                        <p:tgtEl>
                                          <p:spTgt spid="11"/>
                                        </p:tgtEl>
                                        <p:attrNameLst>
                                          <p:attrName>style.visibility</p:attrName>
                                        </p:attrNameLst>
                                      </p:cBhvr>
                                      <p:to>
                                        <p:strVal val="hidden"/>
                                      </p:to>
                                    </p:set>
                                  </p:childTnLst>
                                </p:cTn>
                              </p:par>
                            </p:childTnLst>
                          </p:cTn>
                        </p:par>
                        <p:par>
                          <p:cTn id="14" fill="hold">
                            <p:stCondLst>
                              <p:cond delay="2500"/>
                            </p:stCondLst>
                            <p:childTnLst>
                              <p:par>
                                <p:cTn id="15" presetID="53" presetClass="entr" presetSubtype="16" fill="hold" grpId="0" nodeType="afterEffect">
                                  <p:stCondLst>
                                    <p:cond delay="50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par>
                          <p:cTn id="20" fill="hold">
                            <p:stCondLst>
                              <p:cond delay="3500"/>
                            </p:stCondLst>
                            <p:childTnLst>
                              <p:par>
                                <p:cTn id="21" presetID="10" presetClass="exit" presetSubtype="0" fill="hold" grpId="3" nodeType="afterEffect">
                                  <p:stCondLst>
                                    <p:cond delay="1000"/>
                                  </p:stCondLst>
                                  <p:childTnLst>
                                    <p:animEffect transition="out" filter="fade">
                                      <p:cBhvr>
                                        <p:cTn id="22" dur="500"/>
                                        <p:tgtEl>
                                          <p:spTgt spid="13"/>
                                        </p:tgtEl>
                                      </p:cBhvr>
                                    </p:animEffect>
                                    <p:set>
                                      <p:cBhvr>
                                        <p:cTn id="23" dur="1" fill="hold">
                                          <p:stCondLst>
                                            <p:cond delay="499"/>
                                          </p:stCondLst>
                                        </p:cTn>
                                        <p:tgtEl>
                                          <p:spTgt spid="13"/>
                                        </p:tgtEl>
                                        <p:attrNameLst>
                                          <p:attrName>style.visibility</p:attrName>
                                        </p:attrNameLst>
                                      </p:cBhvr>
                                      <p:to>
                                        <p:strVal val="hidden"/>
                                      </p:to>
                                    </p:set>
                                  </p:childTnLst>
                                </p:cTn>
                              </p:par>
                            </p:childTnLst>
                          </p:cTn>
                        </p:par>
                        <p:par>
                          <p:cTn id="24" fill="hold">
                            <p:stCondLst>
                              <p:cond delay="5000"/>
                            </p:stCondLst>
                            <p:childTnLst>
                              <p:par>
                                <p:cTn id="25" presetID="10" presetClass="entr" presetSubtype="0" fill="hold" nodeType="afterEffect">
                                  <p:stCondLst>
                                    <p:cond delay="100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4"/>
      <p:bldP spid="13" grpId="0"/>
      <p:bldP spid="13" grpId="3"/>
    </p:bld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2767</TotalTime>
  <Words>1473</Words>
  <Application>Microsoft Office PowerPoint</Application>
  <PresentationFormat>ワイド画面</PresentationFormat>
  <Paragraphs>95</Paragraphs>
  <Slides>5</Slides>
  <Notes>5</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5</vt:i4>
      </vt:variant>
    </vt:vector>
  </HeadingPairs>
  <TitlesOfParts>
    <vt:vector size="10" baseType="lpstr">
      <vt:lpstr>ＭＳ Ｐゴシック</vt:lpstr>
      <vt:lpstr>游ゴシック</vt:lpstr>
      <vt:lpstr>游ゴシック Light</vt:lpstr>
      <vt:lpstr>Arial</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user msa27</dc:creator>
  <cp:lastModifiedBy>nouka</cp:lastModifiedBy>
  <cp:revision>16</cp:revision>
  <dcterms:created xsi:type="dcterms:W3CDTF">2024-02-22T06:16:03Z</dcterms:created>
  <dcterms:modified xsi:type="dcterms:W3CDTF">2024-03-06T01:33:18Z</dcterms:modified>
</cp:coreProperties>
</file>