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75" r:id="rId4"/>
    <p:sldId id="258" r:id="rId5"/>
    <p:sldId id="278" r:id="rId6"/>
    <p:sldId id="287" r:id="rId7"/>
    <p:sldId id="280" r:id="rId8"/>
    <p:sldId id="288" r:id="rId9"/>
    <p:sldId id="281" r:id="rId10"/>
    <p:sldId id="282" r:id="rId11"/>
    <p:sldId id="271" r:id="rId12"/>
    <p:sldId id="328" r:id="rId13"/>
    <p:sldId id="261" r:id="rId14"/>
    <p:sldId id="331" r:id="rId15"/>
    <p:sldId id="296" r:id="rId16"/>
    <p:sldId id="310" r:id="rId17"/>
    <p:sldId id="272" r:id="rId18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83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BACF3E0-8E2D-27CD-9E1B-9302B0C320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74315328-63E1-8D87-E92B-2A075ED15C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65BA922-342F-5BD7-4F8F-977851500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7F2A0-5AE0-49F8-A248-4C9E3B6C5548}" type="datetimeFigureOut">
              <a:rPr kumimoji="1" lang="ja-JP" altLang="en-US" smtClean="0"/>
              <a:t>2024/3/6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238F1B4-1D68-0E70-EC03-1C0D381A2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A558BF9-DA34-8870-87EE-1EEDB167F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785B1-4792-4645-8F55-C773A88D68F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7538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35AE41B-46A2-C889-4BC3-16E7B1244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DF3BC5D-6B54-53F0-8336-6B1F7DD269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D9BDC8B-B1F0-791E-BDB9-EB838FA82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7F2A0-5AE0-49F8-A248-4C9E3B6C5548}" type="datetimeFigureOut">
              <a:rPr kumimoji="1" lang="ja-JP" altLang="en-US" smtClean="0"/>
              <a:t>2024/3/6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A6BD684-6955-D8B5-B72F-9DC17A1E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F54A162-644C-2DAD-4C45-79403183C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785B1-4792-4645-8F55-C773A88D68F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6034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C3DE526D-A626-86CE-E447-99A679B2AF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50371AB-ADA9-24A6-E0C3-C9B83A15FE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C7FD139-61EC-18FF-C7EF-5B53371D4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7F2A0-5AE0-49F8-A248-4C9E3B6C5548}" type="datetimeFigureOut">
              <a:rPr kumimoji="1" lang="ja-JP" altLang="en-US" smtClean="0"/>
              <a:t>2024/3/6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BE18912-D619-925C-58AB-6E2D53A60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95F5EEA-BDB2-32F3-510C-CCA0ED370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785B1-4792-4645-8F55-C773A88D68F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6844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1DEAA-2115-4241-B737-EE5F77B0857D}" type="datetimeFigureOut">
              <a:rPr kumimoji="1" lang="ja-JP" altLang="en-US" smtClean="0"/>
              <a:t>2024/3/6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16148-7530-43A3-A7B9-10B56943BC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59704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1DEAA-2115-4241-B737-EE5F77B0857D}" type="datetimeFigureOut">
              <a:rPr kumimoji="1" lang="ja-JP" altLang="en-US" smtClean="0"/>
              <a:t>2024/3/6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16148-7530-43A3-A7B9-10B56943BC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641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1DEAA-2115-4241-B737-EE5F77B0857D}" type="datetimeFigureOut">
              <a:rPr kumimoji="1" lang="ja-JP" altLang="en-US" smtClean="0"/>
              <a:t>2024/3/6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16148-7530-43A3-A7B9-10B56943BC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8429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1DEAA-2115-4241-B737-EE5F77B0857D}" type="datetimeFigureOut">
              <a:rPr kumimoji="1" lang="ja-JP" altLang="en-US" smtClean="0"/>
              <a:t>2024/3/6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16148-7530-43A3-A7B9-10B56943BC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92271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1DEAA-2115-4241-B737-EE5F77B0857D}" type="datetimeFigureOut">
              <a:rPr kumimoji="1" lang="ja-JP" altLang="en-US" smtClean="0"/>
              <a:t>2024/3/6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16148-7530-43A3-A7B9-10B56943BC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0919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1DEAA-2115-4241-B737-EE5F77B0857D}" type="datetimeFigureOut">
              <a:rPr kumimoji="1" lang="ja-JP" altLang="en-US" smtClean="0"/>
              <a:t>2024/3/6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16148-7530-43A3-A7B9-10B56943BC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931932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1DEAA-2115-4241-B737-EE5F77B0857D}" type="datetimeFigureOut">
              <a:rPr kumimoji="1" lang="ja-JP" altLang="en-US" smtClean="0"/>
              <a:t>2024/3/6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16148-7530-43A3-A7B9-10B56943BC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19963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1DEAA-2115-4241-B737-EE5F77B0857D}" type="datetimeFigureOut">
              <a:rPr kumimoji="1" lang="ja-JP" altLang="en-US" smtClean="0"/>
              <a:t>2024/3/6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16148-7530-43A3-A7B9-10B56943BC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0737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3FF6512-692A-9C0B-7D71-32821017F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8843785-5DF7-CB1C-2B54-5B952D4F85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F9EB1B0-2048-3CE1-6054-A4E337198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7F2A0-5AE0-49F8-A248-4C9E3B6C5548}" type="datetimeFigureOut">
              <a:rPr kumimoji="1" lang="ja-JP" altLang="en-US" smtClean="0"/>
              <a:t>2024/3/6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CE389C7-36C6-0AB7-FB3B-53272DA30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2504DCB-1F34-419A-5A85-D0815D6CA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785B1-4792-4645-8F55-C773A88D68F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59442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1DEAA-2115-4241-B737-EE5F77B0857D}" type="datetimeFigureOut">
              <a:rPr kumimoji="1" lang="ja-JP" altLang="en-US" smtClean="0"/>
              <a:t>2024/3/6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16148-7530-43A3-A7B9-10B56943BC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07617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1DEAA-2115-4241-B737-EE5F77B0857D}" type="datetimeFigureOut">
              <a:rPr kumimoji="1" lang="ja-JP" altLang="en-US" smtClean="0"/>
              <a:t>2024/3/6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16148-7530-43A3-A7B9-10B56943BC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49984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1DEAA-2115-4241-B737-EE5F77B0857D}" type="datetimeFigureOut">
              <a:rPr kumimoji="1" lang="ja-JP" altLang="en-US" smtClean="0"/>
              <a:t>2024/3/6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16148-7530-43A3-A7B9-10B56943BC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0009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E534F55-191F-F906-A242-A292AAAF7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813344F-26DD-3244-A3E5-E217D34D9F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7DA4937-FA05-D7E0-38E5-0EA015B0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7F2A0-5AE0-49F8-A248-4C9E3B6C5548}" type="datetimeFigureOut">
              <a:rPr kumimoji="1" lang="ja-JP" altLang="en-US" smtClean="0"/>
              <a:t>2024/3/6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BD6735F-9EA3-4B01-FA3F-F59D10317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4653E46-3B88-65FE-91F1-B2CA8CA10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785B1-4792-4645-8F55-C773A88D68F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3886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2A2A63-31E9-230C-9757-297637462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4F01376-A6FC-7EE7-367C-414D97C684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6DDF139-7DAD-4A28-58FB-DACAD9494E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A97E0C0-4BE0-7CED-5D8F-019EECB7D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7F2A0-5AE0-49F8-A248-4C9E3B6C5548}" type="datetimeFigureOut">
              <a:rPr kumimoji="1" lang="ja-JP" altLang="en-US" smtClean="0"/>
              <a:t>2024/3/6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5B73DAC-EE7B-934E-5D83-0BF61D4F3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193709A-01F9-F80A-32D6-7A1F6E928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785B1-4792-4645-8F55-C773A88D68F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1785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9A81B7C-937E-2BE9-23F8-C5E433537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B3F5698-365E-0203-E5E9-786A0995BE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F352AEB0-592E-D183-834E-5EF31AF4B7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107354DC-BCDF-3913-E860-D78409160F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7E5F2350-10F7-D26E-623E-01AFCF13C3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6EAE5719-59B4-692F-AAC6-12E575199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7F2A0-5AE0-49F8-A248-4C9E3B6C5548}" type="datetimeFigureOut">
              <a:rPr kumimoji="1" lang="ja-JP" altLang="en-US" smtClean="0"/>
              <a:t>2024/3/6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E1B10A97-DF2A-C049-9C24-077D86E14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365A32A-32C9-A67C-0031-5FC2BF173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785B1-4792-4645-8F55-C773A88D68F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1967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163405-56DE-120A-ACD6-4DDE76651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6133779-A739-76B5-963B-49FE0BC91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7F2A0-5AE0-49F8-A248-4C9E3B6C5548}" type="datetimeFigureOut">
              <a:rPr kumimoji="1" lang="ja-JP" altLang="en-US" smtClean="0"/>
              <a:t>2024/3/6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DA27ED45-2822-AF76-D45C-71383F534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53EDF7F-50A5-5D7E-CAD9-6E303DA7A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785B1-4792-4645-8F55-C773A88D68F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0921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FD4ABE35-09A8-0874-F8C3-F9BE95B38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7F2A0-5AE0-49F8-A248-4C9E3B6C5548}" type="datetimeFigureOut">
              <a:rPr kumimoji="1" lang="ja-JP" altLang="en-US" smtClean="0"/>
              <a:t>2024/3/6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FC96B55F-61FD-155D-63E6-1DF932C9B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074A012-BC73-B772-3C41-73B70F6C9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785B1-4792-4645-8F55-C773A88D68F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3969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436DCF5-762E-F5B4-04D1-FBC3948D4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8556ED7-FEF1-ECCF-FBFB-12EA4ABE5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21CC49D2-0244-53AF-30AB-C02FE60879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D3A8C2D-C2CE-843A-4848-C850406F5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7F2A0-5AE0-49F8-A248-4C9E3B6C5548}" type="datetimeFigureOut">
              <a:rPr kumimoji="1" lang="ja-JP" altLang="en-US" smtClean="0"/>
              <a:t>2024/3/6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6951CAB-51D5-71ED-934B-946C3B869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C53121B-0B5F-FB1C-49F4-3D67ED786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785B1-4792-4645-8F55-C773A88D68F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168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8BFB377-6D13-4083-86C5-5DB6CA23E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C510886F-EDC3-AE48-3349-8F1AADCF57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4C1FFE8-198B-D5DD-2B1F-C22C1865AD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BD87235-7565-9DD0-375D-45606685E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7F2A0-5AE0-49F8-A248-4C9E3B6C5548}" type="datetimeFigureOut">
              <a:rPr kumimoji="1" lang="ja-JP" altLang="en-US" smtClean="0"/>
              <a:t>2024/3/6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1F57BC8-AA39-F7F7-8110-9B198BA62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709171C-0785-6F9A-FD95-C4036D0F4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785B1-4792-4645-8F55-C773A88D68F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4685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E3E5BDC4-283C-3B13-C7C1-B1BC825C2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C4609C7-042C-CE8D-9931-5DF398330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5AA0A1A-4539-88B1-AF57-D0E2DDAA8D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7F2A0-5AE0-49F8-A248-4C9E3B6C5548}" type="datetimeFigureOut">
              <a:rPr kumimoji="1" lang="ja-JP" altLang="en-US" smtClean="0"/>
              <a:t>2024/3/6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07DACE1-C956-990A-2BDC-EF17DE9C4F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CEE5D06-834A-6308-A178-69322B6D8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785B1-4792-4645-8F55-C773A88D68F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3126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1DEAA-2115-4241-B737-EE5F77B0857D}" type="datetimeFigureOut">
              <a:rPr kumimoji="1" lang="ja-JP" altLang="en-US" smtClean="0"/>
              <a:t>2024/3/6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116148-7530-43A3-A7B9-10B56943BC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4882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524000" y="1449827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ja-JP" altLang="en-US" sz="36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札幌市における公共建築物等への</a:t>
            </a:r>
            <a:endParaRPr lang="en-US" altLang="ja-JP" sz="3600" b="1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 defTabSz="457200"/>
            <a:r>
              <a:rPr lang="ja-JP" altLang="en-US" sz="36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道産木材の利用と</a:t>
            </a:r>
            <a:endParaRPr lang="en-US" altLang="ja-JP" sz="3600" b="1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 defTabSz="457200"/>
            <a:r>
              <a:rPr lang="ja-JP" altLang="en-US" sz="36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利用促進の取組について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840875" y="6103203"/>
            <a:ext cx="48013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/>
            <a:r>
              <a:rPr lang="ja-JP" altLang="en-US" sz="2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令和６年３月４日</a:t>
            </a:r>
            <a:endParaRPr lang="en-US" altLang="ja-JP" sz="20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r" defTabSz="457200"/>
            <a:r>
              <a:rPr lang="ja-JP" altLang="en-US" sz="2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道産建築材供給力強化のためのセミナー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083653" y="4108445"/>
            <a:ext cx="53142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/>
            <a:r>
              <a:rPr lang="ja-JP" altLang="en-US" sz="2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札幌市建設局みどりの推進部みどりの管理課</a:t>
            </a:r>
            <a:endParaRPr lang="en-US" altLang="ja-JP" sz="20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r" defTabSz="457200"/>
            <a:r>
              <a:rPr lang="ja-JP" altLang="en-US" sz="2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森林計画担当係長　上田　剛</a:t>
            </a:r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6EC0B85E-082D-6688-1F66-7A96D01C2BF9}"/>
              </a:ext>
            </a:extLst>
          </p:cNvPr>
          <p:cNvCxnSpPr>
            <a:cxnSpLocks/>
          </p:cNvCxnSpPr>
          <p:nvPr/>
        </p:nvCxnSpPr>
        <p:spPr>
          <a:xfrm>
            <a:off x="1524000" y="3202497"/>
            <a:ext cx="9144000" cy="0"/>
          </a:xfrm>
          <a:prstGeom prst="lin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5482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3218836" y="5903894"/>
            <a:ext cx="58362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algn="ctr" defTabSz="457200"/>
            <a:r>
              <a:rPr kumimoji="0" lang="ja-JP" altLang="en-US" sz="28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児童会館の多目的ホール</a:t>
            </a:r>
            <a:endParaRPr kumimoji="0" lang="en-US" altLang="ja-JP" sz="28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45720" algn="ctr" defTabSz="457200"/>
            <a:r>
              <a:rPr kumimoji="0" lang="ja-JP" altLang="en-US" sz="28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（床：ナラ無垢フローリング）</a:t>
            </a:r>
            <a:endParaRPr kumimoji="0" lang="en-US" altLang="ja-JP" sz="28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6657" y="599421"/>
            <a:ext cx="7378687" cy="5263441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7CCFA8C-8641-3028-49C3-52B3CBCFF582}"/>
              </a:ext>
            </a:extLst>
          </p:cNvPr>
          <p:cNvSpPr txBox="1"/>
          <p:nvPr/>
        </p:nvSpPr>
        <p:spPr>
          <a:xfrm>
            <a:off x="1524001" y="76200"/>
            <a:ext cx="6288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ja-JP" altLang="en-US" sz="28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公共建築物等への道産木材の利用事例</a:t>
            </a:r>
          </a:p>
        </p:txBody>
      </p:sp>
    </p:spTree>
    <p:extLst>
      <p:ext uri="{BB962C8B-B14F-4D97-AF65-F5344CB8AC3E}">
        <p14:creationId xmlns:p14="http://schemas.microsoft.com/office/powerpoint/2010/main" val="19744073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2020366" y="5921527"/>
            <a:ext cx="8647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ja-JP" altLang="en-US" sz="2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中央区保育・子育て支援センター（ちあふる・ちゅうおう）　</a:t>
            </a:r>
          </a:p>
        </p:txBody>
      </p:sp>
      <p:pic>
        <p:nvPicPr>
          <p:cNvPr id="8" name="図 7" descr="木製床と窓がある部屋&#10;&#10;自動的に生成された説明">
            <a:extLst>
              <a:ext uri="{FF2B5EF4-FFF2-40B4-BE49-F238E27FC236}">
                <a16:creationId xmlns:a16="http://schemas.microsoft.com/office/drawing/2014/main" id="{13EAFF23-CD22-1930-13DD-B1770B4EB51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5660" y="806590"/>
            <a:ext cx="7359090" cy="4907766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5411936-2564-E37E-A207-6074518DD3B0}"/>
              </a:ext>
            </a:extLst>
          </p:cNvPr>
          <p:cNvSpPr txBox="1"/>
          <p:nvPr/>
        </p:nvSpPr>
        <p:spPr>
          <a:xfrm>
            <a:off x="1524001" y="76200"/>
            <a:ext cx="6288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ja-JP" altLang="en-US" sz="28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公共建築物等への道産木材の利用事例</a:t>
            </a:r>
          </a:p>
        </p:txBody>
      </p:sp>
    </p:spTree>
    <p:extLst>
      <p:ext uri="{BB962C8B-B14F-4D97-AF65-F5344CB8AC3E}">
        <p14:creationId xmlns:p14="http://schemas.microsoft.com/office/powerpoint/2010/main" val="32642160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2020366" y="5921526"/>
            <a:ext cx="8647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ja-JP" altLang="en-US" sz="28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札幌市動物愛護管理センター（あいまる さっぽろ）　</a:t>
            </a:r>
          </a:p>
        </p:txBody>
      </p:sp>
      <p:pic>
        <p:nvPicPr>
          <p:cNvPr id="4" name="図 3" descr="建物の前の家&#10;&#10;中程度の精度で自動的に生成された説明">
            <a:extLst>
              <a:ext uri="{FF2B5EF4-FFF2-40B4-BE49-F238E27FC236}">
                <a16:creationId xmlns:a16="http://schemas.microsoft.com/office/drawing/2014/main" id="{EE084725-B177-00CD-0717-D82D9C0BFD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4039" y="599421"/>
            <a:ext cx="7367893" cy="5262951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F1EF82B-A65A-9B4F-AC3A-07CD4341C43F}"/>
              </a:ext>
            </a:extLst>
          </p:cNvPr>
          <p:cNvSpPr txBox="1"/>
          <p:nvPr/>
        </p:nvSpPr>
        <p:spPr>
          <a:xfrm>
            <a:off x="1524001" y="76200"/>
            <a:ext cx="6288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ja-JP" altLang="en-US" sz="28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公共建築物等への道産木材の利用事例</a:t>
            </a:r>
          </a:p>
        </p:txBody>
      </p:sp>
    </p:spTree>
    <p:extLst>
      <p:ext uri="{BB962C8B-B14F-4D97-AF65-F5344CB8AC3E}">
        <p14:creationId xmlns:p14="http://schemas.microsoft.com/office/powerpoint/2010/main" val="36654652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2020366" y="5921526"/>
            <a:ext cx="8647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ja-JP" altLang="en-US" sz="28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札幌市動物愛護管理センター（あいまる さっぽろ）　</a:t>
            </a:r>
          </a:p>
        </p:txBody>
      </p:sp>
      <p:pic>
        <p:nvPicPr>
          <p:cNvPr id="5" name="図 4" descr="屋内, 天井, 建物, 窓 が含まれている画像&#10;&#10;自動的に生成された説明">
            <a:extLst>
              <a:ext uri="{FF2B5EF4-FFF2-40B4-BE49-F238E27FC236}">
                <a16:creationId xmlns:a16="http://schemas.microsoft.com/office/drawing/2014/main" id="{61DAB723-B6F2-C22B-B5EE-7F23A381CAD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5406" y="599420"/>
            <a:ext cx="7381188" cy="5272004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DEC0107-3279-360F-5D22-5CABFB1AA819}"/>
              </a:ext>
            </a:extLst>
          </p:cNvPr>
          <p:cNvSpPr txBox="1"/>
          <p:nvPr/>
        </p:nvSpPr>
        <p:spPr>
          <a:xfrm>
            <a:off x="1524001" y="76200"/>
            <a:ext cx="6288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ja-JP" altLang="en-US" sz="28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公共建築物等への道産木材の利用事例</a:t>
            </a:r>
          </a:p>
        </p:txBody>
      </p:sp>
    </p:spTree>
    <p:extLst>
      <p:ext uri="{BB962C8B-B14F-4D97-AF65-F5344CB8AC3E}">
        <p14:creationId xmlns:p14="http://schemas.microsoft.com/office/powerpoint/2010/main" val="42618391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2396274" y="5921526"/>
            <a:ext cx="69919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ja-JP" altLang="en-US" sz="28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さとらんど（キッズコーナー）　</a:t>
            </a:r>
          </a:p>
        </p:txBody>
      </p:sp>
      <p:sp>
        <p:nvSpPr>
          <p:cNvPr id="9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981950" y="6356352"/>
            <a:ext cx="2057400" cy="365125"/>
          </a:xfrm>
        </p:spPr>
        <p:txBody>
          <a:bodyPr/>
          <a:lstStyle/>
          <a:p>
            <a:pPr defTabSz="457200"/>
            <a:fld id="{19B7CEB2-637B-4097-B3B3-75106761FD88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游ゴシック" panose="020B0400000000000000" pitchFamily="50" charset="-128"/>
              </a:rPr>
              <a:pPr defTabSz="457200"/>
              <a:t>14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3" name="図 2" descr="天井, 屋内, 部屋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DF0A3C1E-58A3-BC1B-59A5-328DB069C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6274" y="615127"/>
            <a:ext cx="6991985" cy="5243989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A98745A-9F97-6E21-FE91-BBC90C059689}"/>
              </a:ext>
            </a:extLst>
          </p:cNvPr>
          <p:cNvSpPr txBox="1"/>
          <p:nvPr/>
        </p:nvSpPr>
        <p:spPr>
          <a:xfrm>
            <a:off x="1524001" y="76200"/>
            <a:ext cx="6288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ja-JP" altLang="en-US" sz="28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公共建築物等への道産木材の利用事例</a:t>
            </a:r>
          </a:p>
        </p:txBody>
      </p:sp>
    </p:spTree>
    <p:extLst>
      <p:ext uri="{BB962C8B-B14F-4D97-AF65-F5344CB8AC3E}">
        <p14:creationId xmlns:p14="http://schemas.microsoft.com/office/powerpoint/2010/main" val="3166483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2499896" y="5921526"/>
            <a:ext cx="6784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ja-JP" altLang="en-US" sz="28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さとらんど（木製アスレチック遊具）　</a:t>
            </a:r>
          </a:p>
        </p:txBody>
      </p:sp>
      <p:sp>
        <p:nvSpPr>
          <p:cNvPr id="9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981950" y="6356352"/>
            <a:ext cx="2057400" cy="365125"/>
          </a:xfrm>
        </p:spPr>
        <p:txBody>
          <a:bodyPr/>
          <a:lstStyle/>
          <a:p>
            <a:pPr defTabSz="457200"/>
            <a:fld id="{19B7CEB2-637B-4097-B3B3-75106761FD88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游ゴシック" panose="020B0400000000000000" pitchFamily="50" charset="-128"/>
              </a:rPr>
              <a:pPr defTabSz="457200"/>
              <a:t>15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4" name="図 3" descr="草, 屋外, 記号, フィールド が含まれている画像&#10;&#10;自動的に生成された説明">
            <a:extLst>
              <a:ext uri="{FF2B5EF4-FFF2-40B4-BE49-F238E27FC236}">
                <a16:creationId xmlns:a16="http://schemas.microsoft.com/office/drawing/2014/main" id="{F851FC9E-D5D5-8468-AF70-E5C9CDBF03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9896" y="615560"/>
            <a:ext cx="6784738" cy="5088554"/>
          </a:xfrm>
          <a:prstGeom prst="rect">
            <a:avLst/>
          </a:prstGeom>
        </p:spPr>
      </p:pic>
      <p:pic>
        <p:nvPicPr>
          <p:cNvPr id="8" name="図 7" descr="文字の書かれた紙&#10;&#10;中程度の精度で自動的に生成された説明">
            <a:extLst>
              <a:ext uri="{FF2B5EF4-FFF2-40B4-BE49-F238E27FC236}">
                <a16:creationId xmlns:a16="http://schemas.microsoft.com/office/drawing/2014/main" id="{F88E79D5-27C2-D703-80A4-C39C5E593E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017386" y="4207895"/>
            <a:ext cx="876600" cy="616496"/>
          </a:xfrm>
          <a:prstGeom prst="rect">
            <a:avLst/>
          </a:prstGeom>
          <a:ln>
            <a:solidFill>
              <a:schemeClr val="bg1"/>
            </a:solidFill>
          </a:ln>
        </p:spPr>
      </p:pic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0C7AC266-754E-B24C-D33C-F80342CF9E7B}"/>
              </a:ext>
            </a:extLst>
          </p:cNvPr>
          <p:cNvCxnSpPr/>
          <p:nvPr/>
        </p:nvCxnSpPr>
        <p:spPr>
          <a:xfrm flipV="1">
            <a:off x="5222976" y="4212033"/>
            <a:ext cx="781998" cy="38479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0DAD210D-CEB1-7533-1F2D-47D32704E4DC}"/>
              </a:ext>
            </a:extLst>
          </p:cNvPr>
          <p:cNvCxnSpPr>
            <a:cxnSpLocks/>
          </p:cNvCxnSpPr>
          <p:nvPr/>
        </p:nvCxnSpPr>
        <p:spPr>
          <a:xfrm>
            <a:off x="5222977" y="4659670"/>
            <a:ext cx="794409" cy="16472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5B2CB09-94E8-B685-2F45-CB3371174D76}"/>
              </a:ext>
            </a:extLst>
          </p:cNvPr>
          <p:cNvSpPr txBox="1"/>
          <p:nvPr/>
        </p:nvSpPr>
        <p:spPr>
          <a:xfrm>
            <a:off x="1524001" y="76200"/>
            <a:ext cx="6288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ja-JP" altLang="en-US" sz="28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公共建築物等への道産木材の利用事例</a:t>
            </a:r>
          </a:p>
        </p:txBody>
      </p:sp>
    </p:spTree>
    <p:extLst>
      <p:ext uri="{BB962C8B-B14F-4D97-AF65-F5344CB8AC3E}">
        <p14:creationId xmlns:p14="http://schemas.microsoft.com/office/powerpoint/2010/main" val="25971011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3534229" y="6163790"/>
            <a:ext cx="5123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ja-JP" altLang="en-US" sz="28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公園の四阿（道南スギ）　　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0180" y="759078"/>
            <a:ext cx="6980431" cy="5235323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A1F50F3-3A85-624A-C3E0-F5ED36FB9D21}"/>
              </a:ext>
            </a:extLst>
          </p:cNvPr>
          <p:cNvSpPr txBox="1"/>
          <p:nvPr/>
        </p:nvSpPr>
        <p:spPr>
          <a:xfrm>
            <a:off x="1524001" y="76200"/>
            <a:ext cx="6288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ja-JP" altLang="en-US" sz="28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公共建築物等への道産木材の利用事例</a:t>
            </a:r>
          </a:p>
        </p:txBody>
      </p:sp>
    </p:spTree>
    <p:extLst>
      <p:ext uri="{BB962C8B-B14F-4D97-AF65-F5344CB8AC3E}">
        <p14:creationId xmlns:p14="http://schemas.microsoft.com/office/powerpoint/2010/main" val="3753512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838325" y="2905781"/>
            <a:ext cx="9832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ja-JP" altLang="en-US" sz="36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　公共建築物等への道産木材の利用</a:t>
            </a:r>
          </a:p>
        </p:txBody>
      </p:sp>
      <p:cxnSp>
        <p:nvCxnSpPr>
          <p:cNvPr id="4" name="直線コネクタ 3"/>
          <p:cNvCxnSpPr/>
          <p:nvPr/>
        </p:nvCxnSpPr>
        <p:spPr>
          <a:xfrm>
            <a:off x="1314450" y="3429000"/>
            <a:ext cx="96583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907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2427190" y="6258579"/>
            <a:ext cx="7337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ja-JP" altLang="en-US" sz="28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学校の図書室（床：ナラ複合フローリング）　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9909" y="771067"/>
            <a:ext cx="7452182" cy="5315867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1AFD68B-94F0-6FA9-AB20-6B719867E40C}"/>
              </a:ext>
            </a:extLst>
          </p:cNvPr>
          <p:cNvSpPr txBox="1"/>
          <p:nvPr/>
        </p:nvSpPr>
        <p:spPr>
          <a:xfrm>
            <a:off x="1524001" y="76200"/>
            <a:ext cx="6288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ja-JP" altLang="en-US" sz="28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公共建築物等への道産木材の利用事例</a:t>
            </a:r>
          </a:p>
        </p:txBody>
      </p:sp>
    </p:spTree>
    <p:extLst>
      <p:ext uri="{BB962C8B-B14F-4D97-AF65-F5344CB8AC3E}">
        <p14:creationId xmlns:p14="http://schemas.microsoft.com/office/powerpoint/2010/main" val="1410652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1594595" y="6334780"/>
            <a:ext cx="9002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ja-JP" altLang="en-US" sz="28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学校のワークスペース（床：カバ複合フローリング）　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4123" y="720429"/>
            <a:ext cx="7963754" cy="5493343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9140256-665E-F5B4-C272-4A90BBB9682F}"/>
              </a:ext>
            </a:extLst>
          </p:cNvPr>
          <p:cNvSpPr txBox="1"/>
          <p:nvPr/>
        </p:nvSpPr>
        <p:spPr>
          <a:xfrm>
            <a:off x="1524001" y="76200"/>
            <a:ext cx="6288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ja-JP" altLang="en-US" sz="28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公共建築物等への道産木材の利用事例</a:t>
            </a:r>
          </a:p>
        </p:txBody>
      </p:sp>
    </p:spTree>
    <p:extLst>
      <p:ext uri="{BB962C8B-B14F-4D97-AF65-F5344CB8AC3E}">
        <p14:creationId xmlns:p14="http://schemas.microsoft.com/office/powerpoint/2010/main" val="2689275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1594595" y="6334780"/>
            <a:ext cx="9002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ja-JP" altLang="en-US" sz="28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学校の玄関（床：ナラ複合フローリング）　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4495" y="599420"/>
            <a:ext cx="7763010" cy="553759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A1FD201-A7CA-0802-C48B-BA2A6E3E0EC5}"/>
              </a:ext>
            </a:extLst>
          </p:cNvPr>
          <p:cNvSpPr txBox="1"/>
          <p:nvPr/>
        </p:nvSpPr>
        <p:spPr>
          <a:xfrm>
            <a:off x="1524001" y="76200"/>
            <a:ext cx="6288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ja-JP" altLang="en-US" sz="28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公共建築物等への道産木材の利用事例</a:t>
            </a:r>
          </a:p>
        </p:txBody>
      </p:sp>
    </p:spTree>
    <p:extLst>
      <p:ext uri="{BB962C8B-B14F-4D97-AF65-F5344CB8AC3E}">
        <p14:creationId xmlns:p14="http://schemas.microsoft.com/office/powerpoint/2010/main" val="2643373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1594595" y="6334780"/>
            <a:ext cx="9002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ja-JP" altLang="en-US" sz="28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学校の体育館（床：ナラ無垢フローリング）　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3650" y="757238"/>
            <a:ext cx="7124700" cy="5343525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C3D6972-4153-3E78-7B56-A616AC3611E2}"/>
              </a:ext>
            </a:extLst>
          </p:cNvPr>
          <p:cNvSpPr txBox="1"/>
          <p:nvPr/>
        </p:nvSpPr>
        <p:spPr>
          <a:xfrm>
            <a:off x="1524001" y="76200"/>
            <a:ext cx="6288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ja-JP" altLang="en-US" sz="28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公共建築物等への道産木材の利用事例</a:t>
            </a:r>
          </a:p>
        </p:txBody>
      </p:sp>
    </p:spTree>
    <p:extLst>
      <p:ext uri="{BB962C8B-B14F-4D97-AF65-F5344CB8AC3E}">
        <p14:creationId xmlns:p14="http://schemas.microsoft.com/office/powerpoint/2010/main" val="2382742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1594595" y="6334780"/>
            <a:ext cx="9002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ja-JP" altLang="en-US" sz="28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学校の体育館（床根太：マツ）　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3950" y="599421"/>
            <a:ext cx="7404100" cy="5553075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281E3A0-FD57-32D6-DC53-F5140D1DF092}"/>
              </a:ext>
            </a:extLst>
          </p:cNvPr>
          <p:cNvSpPr txBox="1"/>
          <p:nvPr/>
        </p:nvSpPr>
        <p:spPr>
          <a:xfrm>
            <a:off x="1524001" y="76200"/>
            <a:ext cx="6288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ja-JP" altLang="en-US" sz="28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公共建築物等への道産木材の利用事例</a:t>
            </a:r>
          </a:p>
        </p:txBody>
      </p:sp>
    </p:spTree>
    <p:extLst>
      <p:ext uri="{BB962C8B-B14F-4D97-AF65-F5344CB8AC3E}">
        <p14:creationId xmlns:p14="http://schemas.microsoft.com/office/powerpoint/2010/main" val="25316767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3571568" y="5781815"/>
            <a:ext cx="5048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defTabSz="457200"/>
            <a:r>
              <a:rPr kumimoji="0" lang="ja-JP" altLang="en-US" sz="28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学校の廊下（トドマツ腰板）</a:t>
            </a:r>
            <a:endParaRPr kumimoji="0" lang="en-US" altLang="ja-JP" sz="28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1800" y="902447"/>
            <a:ext cx="8469465" cy="4774453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1E3B2F5-638C-E815-35AD-1222BB5A50B5}"/>
              </a:ext>
            </a:extLst>
          </p:cNvPr>
          <p:cNvSpPr txBox="1"/>
          <p:nvPr/>
        </p:nvSpPr>
        <p:spPr>
          <a:xfrm>
            <a:off x="1524001" y="76200"/>
            <a:ext cx="6288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ja-JP" altLang="en-US" sz="28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公共建築物等への道産木材の利用事例</a:t>
            </a:r>
          </a:p>
        </p:txBody>
      </p:sp>
    </p:spTree>
    <p:extLst>
      <p:ext uri="{BB962C8B-B14F-4D97-AF65-F5344CB8AC3E}">
        <p14:creationId xmlns:p14="http://schemas.microsoft.com/office/powerpoint/2010/main" val="5553300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3571568" y="5781815"/>
            <a:ext cx="5048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defTabSz="457200"/>
            <a:r>
              <a:rPr kumimoji="0" lang="ja-JP" altLang="en-US" sz="28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学校の廊下（トドマツ腰板）</a:t>
            </a:r>
            <a:endParaRPr kumimoji="0" lang="en-US" altLang="ja-JP" sz="28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8589" y="737347"/>
            <a:ext cx="8662710" cy="488339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808DED8-708C-0E6E-0892-6943ED864C01}"/>
              </a:ext>
            </a:extLst>
          </p:cNvPr>
          <p:cNvSpPr txBox="1"/>
          <p:nvPr/>
        </p:nvSpPr>
        <p:spPr>
          <a:xfrm>
            <a:off x="1524001" y="76200"/>
            <a:ext cx="6288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ja-JP" altLang="en-US" sz="28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公共建築物等への道産木材の利用事例</a:t>
            </a:r>
          </a:p>
        </p:txBody>
      </p:sp>
    </p:spTree>
    <p:extLst>
      <p:ext uri="{BB962C8B-B14F-4D97-AF65-F5344CB8AC3E}">
        <p14:creationId xmlns:p14="http://schemas.microsoft.com/office/powerpoint/2010/main" val="19486706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324</Words>
  <Application>Microsoft Office PowerPoint</Application>
  <PresentationFormat>ワイド画面</PresentationFormat>
  <Paragraphs>39</Paragraphs>
  <Slides>16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16</vt:i4>
      </vt:variant>
    </vt:vector>
  </HeadingPairs>
  <TitlesOfParts>
    <vt:vector size="24" baseType="lpstr">
      <vt:lpstr>メイリオ</vt:lpstr>
      <vt:lpstr>游ゴシック</vt:lpstr>
      <vt:lpstr>游ゴシック Light</vt:lpstr>
      <vt:lpstr>Arial</vt:lpstr>
      <vt:lpstr>Calibri</vt:lpstr>
      <vt:lpstr>Calibri Light</vt:lpstr>
      <vt:lpstr>Office テーマ</vt:lpstr>
      <vt:lpstr>1_Office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nouka</dc:creator>
  <cp:lastModifiedBy>nouka</cp:lastModifiedBy>
  <cp:revision>2</cp:revision>
  <dcterms:created xsi:type="dcterms:W3CDTF">2024-03-06T01:09:17Z</dcterms:created>
  <dcterms:modified xsi:type="dcterms:W3CDTF">2024-03-06T01:18:48Z</dcterms:modified>
</cp:coreProperties>
</file>