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3" r:id="rId18"/>
    <p:sldId id="275" r:id="rId19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50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23.30\&#26412;&#31038;&#20849;&#26377;\&#20013;&#24029;&#12501;&#12457;&#12523;&#12480;&#12540;\&#9733;&#36092;&#36023;&#38306;&#36899;\&#21271;&#24195;&#24037;&#22580;&#12539;&#26408;&#26448;&#36039;&#26009;\&#22269;&#29987;&#26448;&#26408;&#26448;\&#36947;&#26408;&#36899;&#12475;&#12511;&#12490;&#12540;&#23550;&#24540;\2024&#36947;&#29987;&#26448;&#20351;&#29992;&#27604;&#29575;&#35430;&#31639;2024.2.2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23.30\&#26412;&#31038;&#20849;&#26377;\&#20013;&#24029;&#12501;&#12457;&#12523;&#12480;&#12540;\&#9733;&#36092;&#36023;&#38306;&#36899;\&#21271;&#24195;&#24037;&#22580;&#12539;&#26408;&#26448;&#36039;&#26009;\&#22269;&#29987;&#26448;&#26408;&#26448;\&#36947;&#26408;&#36899;&#12475;&#12511;&#12490;&#12540;&#23550;&#24540;\2024&#36947;&#29987;&#26448;&#20351;&#29992;&#27604;&#29575;&#35430;&#31639;2024.2.2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23.30\&#26412;&#31038;&#20849;&#26377;\&#20013;&#24029;&#12501;&#12457;&#12523;&#12480;&#12540;\&#9733;&#36092;&#36023;&#38306;&#36899;\&#21271;&#24195;&#24037;&#22580;&#12539;&#26408;&#26448;&#36039;&#26009;\&#22269;&#29987;&#26448;&#26408;&#26448;\&#36947;&#26408;&#36899;&#12475;&#12511;&#12490;&#12540;&#23550;&#24540;\2024&#36947;&#29987;&#26448;&#20351;&#29992;&#27604;&#29575;&#35430;&#31639;2024.2.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23.30\&#26412;&#31038;&#20849;&#26377;\&#20013;&#24029;&#12501;&#12457;&#12523;&#12480;&#12540;\&#9733;&#36092;&#36023;&#38306;&#36899;\&#21271;&#24195;&#24037;&#22580;&#12539;&#26408;&#26448;&#36039;&#26009;\&#22269;&#29987;&#26448;&#26408;&#26448;\&#36947;&#26408;&#36899;&#12475;&#12511;&#12490;&#12540;&#23550;&#24540;\2024&#36947;&#29987;&#26448;&#20351;&#29992;&#27604;&#29575;&#35430;&#31639;2024.2.2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23.30\&#26412;&#31038;&#20849;&#26377;\&#20013;&#24029;&#12501;&#12457;&#12523;&#12480;&#12540;\&#9733;&#36092;&#36023;&#38306;&#36899;\&#21271;&#24195;&#24037;&#22580;&#12539;&#26408;&#26448;&#36039;&#26009;\&#22269;&#29987;&#26448;&#26408;&#26448;\&#36947;&#26408;&#36899;&#12475;&#12511;&#12490;&#12540;&#23550;&#24540;\2024&#36947;&#29987;&#26448;&#20351;&#29992;&#27604;&#29575;&#35430;&#31639;2024.2.22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2022</a:t>
            </a:r>
            <a:r>
              <a:rPr lang="ja-JP" sz="2800" dirty="0"/>
              <a:t>年</a:t>
            </a:r>
            <a:r>
              <a:rPr lang="en-US" sz="2800" dirty="0"/>
              <a:t>8</a:t>
            </a:r>
            <a:r>
              <a:rPr lang="ja-JP" sz="2800" dirty="0"/>
              <a:t>月道産材活用率</a:t>
            </a:r>
          </a:p>
        </c:rich>
      </c:tx>
      <c:layout>
        <c:manualLayout>
          <c:xMode val="edge"/>
          <c:yMode val="edge"/>
          <c:x val="0.25008922229473773"/>
          <c:y val="0.10848685242164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5289933246533158"/>
          <c:y val="0.20934880354440374"/>
          <c:w val="0.47845330357327381"/>
          <c:h val="0.6770314156412899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DC-4E82-8BD4-4BE500042E5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DC-4E82-8BD4-4BE500042E5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DC-4E82-8BD4-4BE500042E5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DC-4E82-8BD4-4BE500042E5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DC-4E82-8BD4-4BE500042E52}"/>
              </c:ext>
            </c:extLst>
          </c:dPt>
          <c:dLbls>
            <c:dLbl>
              <c:idx val="0"/>
              <c:layout>
                <c:manualLayout>
                  <c:x val="-0.25159686897544886"/>
                  <c:y val="-5.60654781540285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E2CE7A7-05CB-4076-A0A4-92331CC33600}" type="CATEGORYNAME">
                      <a:rPr lang="ja-JP" altLang="en-US" sz="1800"/>
                      <a:pPr>
                        <a:defRPr/>
                      </a:pPr>
                      <a:t>[分類名]</a:t>
                    </a:fld>
                    <a:r>
                      <a:rPr lang="ja-JP" altLang="en-US" sz="1800" baseline="0" dirty="0"/>
                      <a:t>
</a:t>
                    </a:r>
                    <a:fld id="{9E753D7D-B3FC-4D49-92A7-EACA60B33B43}" type="PERCENTAGE">
                      <a:rPr lang="en-US" altLang="ja-JP" sz="1800" baseline="0"/>
                      <a:pPr>
                        <a:defRPr/>
                      </a:pPr>
                      <a:t>[パーセンテージ]</a:t>
                    </a:fld>
                    <a:endParaRPr lang="ja-JP" altLang="en-US" sz="1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71779744346117"/>
                      <c:h val="0.136126290224650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7DC-4E82-8BD4-4BE500042E52}"/>
                </c:ext>
              </c:extLst>
            </c:dLbl>
            <c:dLbl>
              <c:idx val="3"/>
              <c:layout>
                <c:manualLayout>
                  <c:x val="0.26827990039211624"/>
                  <c:y val="-2.44482331331308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076188F-C71D-4F36-A386-03AFD4AC9CB7}" type="CATEGORYNAME">
                      <a:rPr lang="ja-JP" altLang="en-US" sz="2000"/>
                      <a:pPr>
                        <a:defRPr/>
                      </a:pPr>
                      <a:t>[分類名]</a:t>
                    </a:fld>
                    <a:r>
                      <a:rPr lang="ja-JP" altLang="en-US" sz="2000" baseline="0" dirty="0"/>
                      <a:t>
</a:t>
                    </a:r>
                    <a:fld id="{D57FD6A3-BEFF-41E3-BAF8-246C6BEADED7}" type="PERCENTAGE">
                      <a:rPr lang="en-US" altLang="ja-JP" sz="2000" baseline="0"/>
                      <a:pPr>
                        <a:defRPr/>
                      </a:pPr>
                      <a:t>[パーセンテージ]</a:t>
                    </a:fld>
                    <a:endParaRPr lang="ja-JP" altLang="en-US" sz="2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65268629743709"/>
                      <c:h val="0.140504707134181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7DC-4E82-8BD4-4BE500042E52}"/>
                </c:ext>
              </c:extLst>
            </c:dLbl>
            <c:dLbl>
              <c:idx val="4"/>
              <c:layout>
                <c:manualLayout>
                  <c:x val="-0.19422572178477696"/>
                  <c:y val="0"/>
                </c:manualLayout>
              </c:layout>
              <c:tx>
                <c:rich>
                  <a:bodyPr/>
                  <a:lstStyle/>
                  <a:p>
                    <a:fld id="{B6228FCF-AAFB-412F-A05A-1C7990D3EB67}" type="CATEGORYNAME">
                      <a:rPr lang="ja-JP" altLang="en-US" sz="1800"/>
                      <a:pPr/>
                      <a:t>[分類名]</a:t>
                    </a:fld>
                    <a:r>
                      <a:rPr lang="ja-JP" altLang="en-US" sz="1800" baseline="0" dirty="0"/>
                      <a:t>
</a:t>
                    </a:r>
                    <a:fld id="{C7E55D77-C56A-40D0-B668-1A9250B095C9}" type="PERCENTAGE">
                      <a:rPr lang="en-US" altLang="ja-JP" sz="1800" baseline="0"/>
                      <a:pPr/>
                      <a:t>[パーセンテージ]</a:t>
                    </a:fld>
                    <a:endParaRPr lang="ja-JP" altLang="en-US" sz="18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7DC-4E82-8BD4-4BE500042E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'道産材2024.1月'!$A$23:$A$27</c:f>
              <c:strCache>
                <c:ptCount val="5"/>
                <c:pt idx="0">
                  <c:v>カラマツ・梁材</c:v>
                </c:pt>
                <c:pt idx="1">
                  <c:v>カラマツ・柱材</c:v>
                </c:pt>
                <c:pt idx="2">
                  <c:v>トドマツ・羽柄材</c:v>
                </c:pt>
                <c:pt idx="3">
                  <c:v>本州国産材</c:v>
                </c:pt>
                <c:pt idx="4">
                  <c:v>輸入材</c:v>
                </c:pt>
              </c:strCache>
            </c:strRef>
          </c:cat>
          <c:val>
            <c:numRef>
              <c:f>'道産材2024.1月'!$E$23:$E$27</c:f>
              <c:numCache>
                <c:formatCode>General</c:formatCode>
                <c:ptCount val="5"/>
                <c:pt idx="0" formatCode="0.0%">
                  <c:v>3.4000000000000002E-2</c:v>
                </c:pt>
                <c:pt idx="3" formatCode="0.0%">
                  <c:v>3.2000000000000001E-2</c:v>
                </c:pt>
                <c:pt idx="4" formatCode="0.0%">
                  <c:v>0.93400000000000005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DC-4E82-8BD4-4BE500042E5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2023</a:t>
            </a:r>
            <a:r>
              <a:rPr lang="ja-JP" sz="2800" dirty="0"/>
              <a:t>年</a:t>
            </a:r>
            <a:r>
              <a:rPr lang="en-US" sz="2800" dirty="0"/>
              <a:t>4</a:t>
            </a:r>
            <a:r>
              <a:rPr lang="ja-JP" sz="2800" dirty="0"/>
              <a:t>月道産材活用率</a:t>
            </a:r>
          </a:p>
        </c:rich>
      </c:tx>
      <c:layout>
        <c:manualLayout>
          <c:xMode val="edge"/>
          <c:yMode val="edge"/>
          <c:x val="0.27037433521783522"/>
          <c:y val="0.15006862850929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641886228913643"/>
          <c:y val="0.30773493957012499"/>
          <c:w val="0.47845330357327381"/>
          <c:h val="0.6770314156412899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64-4B4E-8E51-0ED1060719E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64-4B4E-8E51-0ED1060719E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64-4B4E-8E51-0ED1060719E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64-4B4E-8E51-0ED1060719E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E64-4B4E-8E51-0ED1060719EF}"/>
              </c:ext>
            </c:extLst>
          </c:dPt>
          <c:dLbls>
            <c:dLbl>
              <c:idx val="0"/>
              <c:layout>
                <c:manualLayout>
                  <c:x val="0.16272965879265072"/>
                  <c:y val="1.1142061281337047E-2"/>
                </c:manualLayout>
              </c:layout>
              <c:tx>
                <c:rich>
                  <a:bodyPr/>
                  <a:lstStyle/>
                  <a:p>
                    <a:fld id="{16567526-C85A-4266-ABB9-B9E0F8D98383}" type="CATEGORYNAME">
                      <a:rPr lang="ja-JP" altLang="en-US" sz="1800"/>
                      <a:pPr/>
                      <a:t>[分類名]</a:t>
                    </a:fld>
                    <a:r>
                      <a:rPr lang="ja-JP" altLang="en-US" sz="1800" baseline="0" dirty="0"/>
                      <a:t>
</a:t>
                    </a:r>
                    <a:fld id="{998AAD5C-256E-4A7D-9B8C-DBD8718E3BDC}" type="PERCENTAGE">
                      <a:rPr lang="en-US" altLang="ja-JP" sz="1800" baseline="0"/>
                      <a:pPr/>
                      <a:t>[パーセンテージ]</a:t>
                    </a:fld>
                    <a:endParaRPr lang="ja-JP" altLang="en-US" sz="18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E64-4B4E-8E51-0ED1060719EF}"/>
                </c:ext>
              </c:extLst>
            </c:dLbl>
            <c:dLbl>
              <c:idx val="3"/>
              <c:layout>
                <c:manualLayout>
                  <c:x val="0.13300443442085855"/>
                  <c:y val="1.3056754812287689E-2"/>
                </c:manualLayout>
              </c:layout>
              <c:tx>
                <c:rich>
                  <a:bodyPr/>
                  <a:lstStyle/>
                  <a:p>
                    <a:fld id="{FC03C4AE-1974-45BB-8188-A8EE7075642B}" type="CATEGORYNAME">
                      <a:rPr lang="ja-JP" altLang="en-US" sz="1800"/>
                      <a:pPr/>
                      <a:t>[分類名]</a:t>
                    </a:fld>
                    <a:r>
                      <a:rPr lang="ja-JP" altLang="en-US" sz="1800" baseline="0" dirty="0"/>
                      <a:t>
</a:t>
                    </a:r>
                    <a:fld id="{A3E12C04-8A09-473D-AF61-24DCB72C6C11}" type="PERCENTAGE">
                      <a:rPr lang="en-US" altLang="ja-JP" sz="1800" baseline="0"/>
                      <a:pPr/>
                      <a:t>[パーセンテージ]</a:t>
                    </a:fld>
                    <a:endParaRPr lang="ja-JP" altLang="en-US" sz="18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E64-4B4E-8E51-0ED1060719EF}"/>
                </c:ext>
              </c:extLst>
            </c:dLbl>
            <c:dLbl>
              <c:idx val="4"/>
              <c:layout>
                <c:manualLayout>
                  <c:x val="-0.11818117753353571"/>
                  <c:y val="1.6728638086905803E-2"/>
                </c:manualLayout>
              </c:layout>
              <c:tx>
                <c:rich>
                  <a:bodyPr/>
                  <a:lstStyle/>
                  <a:p>
                    <a:fld id="{4E563C5F-E9A4-422B-ADCB-58650BFF0BFD}" type="CATEGORYNAME">
                      <a:rPr lang="ja-JP" altLang="en-US" sz="1800"/>
                      <a:pPr/>
                      <a:t>[分類名]</a:t>
                    </a:fld>
                    <a:r>
                      <a:rPr lang="ja-JP" altLang="en-US" sz="1800" baseline="0" dirty="0"/>
                      <a:t>
</a:t>
                    </a:r>
                    <a:fld id="{FC7D4E52-AD26-4E2D-826F-D0799CDA88A5}" type="PERCENTAGE">
                      <a:rPr lang="en-US" altLang="ja-JP" sz="1800" baseline="0"/>
                      <a:pPr/>
                      <a:t>[パーセンテージ]</a:t>
                    </a:fld>
                    <a:endParaRPr lang="ja-JP" altLang="en-US" sz="18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E64-4B4E-8E51-0ED106071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'道産材2024.1月'!$A$23:$A$27</c:f>
              <c:strCache>
                <c:ptCount val="5"/>
                <c:pt idx="0">
                  <c:v>カラマツ・梁材</c:v>
                </c:pt>
                <c:pt idx="1">
                  <c:v>カラマツ・柱材</c:v>
                </c:pt>
                <c:pt idx="2">
                  <c:v>トドマツ・羽柄材</c:v>
                </c:pt>
                <c:pt idx="3">
                  <c:v>本州国産材</c:v>
                </c:pt>
                <c:pt idx="4">
                  <c:v>輸入材</c:v>
                </c:pt>
              </c:strCache>
            </c:strRef>
          </c:cat>
          <c:val>
            <c:numRef>
              <c:f>'道産材2024.1月'!$D$23:$D$27</c:f>
              <c:numCache>
                <c:formatCode>General</c:formatCode>
                <c:ptCount val="5"/>
                <c:pt idx="0" formatCode="0.0%">
                  <c:v>0.22800000000000001</c:v>
                </c:pt>
                <c:pt idx="3" formatCode="0.0%">
                  <c:v>3.2000000000000001E-2</c:v>
                </c:pt>
                <c:pt idx="4" formatCode="0.0%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64-4B4E-8E51-0ED1060719E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2023</a:t>
            </a:r>
            <a:r>
              <a:rPr lang="ja-JP" sz="2800" dirty="0"/>
              <a:t>年</a:t>
            </a:r>
            <a:r>
              <a:rPr lang="en-US" sz="2800" dirty="0"/>
              <a:t>4</a:t>
            </a:r>
            <a:r>
              <a:rPr lang="ja-JP" sz="2800" dirty="0"/>
              <a:t>月道産材活用率</a:t>
            </a:r>
          </a:p>
        </c:rich>
      </c:tx>
      <c:layout>
        <c:manualLayout>
          <c:xMode val="edge"/>
          <c:yMode val="edge"/>
          <c:x val="0.32843321063962533"/>
          <c:y val="3.5185185185185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5289933246533158"/>
          <c:y val="0.20934880354440374"/>
          <c:w val="0.47845330357327381"/>
          <c:h val="0.67703141564128999"/>
        </c:manualLayout>
      </c:layout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2024</a:t>
            </a:r>
            <a:r>
              <a:rPr lang="ja-JP" sz="2800" dirty="0"/>
              <a:t>年</a:t>
            </a:r>
            <a:r>
              <a:rPr lang="en-US" sz="2800" dirty="0"/>
              <a:t>1</a:t>
            </a:r>
            <a:r>
              <a:rPr lang="ja-JP" sz="2800" dirty="0"/>
              <a:t>月道産材活用率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5287097624639018"/>
          <c:y val="0.20535869878498397"/>
          <c:w val="0.59915106097589932"/>
          <c:h val="0.6557704514368443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0C-4152-95E4-26C36FADD6E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0C-4152-95E4-26C36FADD6E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00C-4152-95E4-26C36FADD6E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00C-4152-95E4-26C36FADD6E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00C-4152-95E4-26C36FADD6E3}"/>
              </c:ext>
            </c:extLst>
          </c:dPt>
          <c:dLbls>
            <c:dLbl>
              <c:idx val="0"/>
              <c:layout>
                <c:manualLayout>
                  <c:x val="0.2619140137736472"/>
                  <c:y val="-1.66031905622794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14459502036083"/>
                      <c:h val="0.197533315895834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00C-4152-95E4-26C36FADD6E3}"/>
                </c:ext>
              </c:extLst>
            </c:dLbl>
            <c:dLbl>
              <c:idx val="1"/>
              <c:layout>
                <c:manualLayout>
                  <c:x val="0.17923094629197758"/>
                  <c:y val="0.156371479151407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35103830073379"/>
                      <c:h val="0.276996969171674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00C-4152-95E4-26C36FADD6E3}"/>
                </c:ext>
              </c:extLst>
            </c:dLbl>
            <c:dLbl>
              <c:idx val="2"/>
              <c:layout>
                <c:manualLayout>
                  <c:x val="-0.15161793663037634"/>
                  <c:y val="9.87925642952222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47274737853677"/>
                      <c:h val="0.278361564199079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00C-4152-95E4-26C36FADD6E3}"/>
                </c:ext>
              </c:extLst>
            </c:dLbl>
            <c:dLbl>
              <c:idx val="3"/>
              <c:layout>
                <c:manualLayout>
                  <c:x val="-9.2256315903211011E-2"/>
                  <c:y val="-6.65557698988716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46270340281603"/>
                      <c:h val="0.199241246652826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00C-4152-95E4-26C36FADD6E3}"/>
                </c:ext>
              </c:extLst>
            </c:dLbl>
            <c:dLbl>
              <c:idx val="4"/>
              <c:layout>
                <c:manualLayout>
                  <c:x val="-0.11840347948070365"/>
                  <c:y val="-0.102249053815373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0C-4152-95E4-26C36FADD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'道産材2024.1月'!$A$23:$A$27</c:f>
              <c:strCache>
                <c:ptCount val="5"/>
                <c:pt idx="0">
                  <c:v>カラマツ・梁材</c:v>
                </c:pt>
                <c:pt idx="1">
                  <c:v>カラマツ・柱材</c:v>
                </c:pt>
                <c:pt idx="2">
                  <c:v>トドマツ・羽柄材</c:v>
                </c:pt>
                <c:pt idx="3">
                  <c:v>本州国産材</c:v>
                </c:pt>
                <c:pt idx="4">
                  <c:v>輸入材</c:v>
                </c:pt>
              </c:strCache>
            </c:strRef>
          </c:cat>
          <c:val>
            <c:numRef>
              <c:f>'道産材2024.1月'!$B$23:$B$27</c:f>
              <c:numCache>
                <c:formatCode>0.0%</c:formatCode>
                <c:ptCount val="5"/>
                <c:pt idx="0">
                  <c:v>0.22800000000000001</c:v>
                </c:pt>
                <c:pt idx="1">
                  <c:v>0.16</c:v>
                </c:pt>
                <c:pt idx="2">
                  <c:v>0.33600000000000002</c:v>
                </c:pt>
                <c:pt idx="3">
                  <c:v>0.16</c:v>
                </c:pt>
                <c:pt idx="4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0C-4152-95E4-26C36FADD6E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2023</a:t>
            </a:r>
            <a:r>
              <a:rPr lang="ja-JP" sz="2800" dirty="0"/>
              <a:t>年</a:t>
            </a:r>
            <a:r>
              <a:rPr lang="en-US" sz="2800" dirty="0"/>
              <a:t>10</a:t>
            </a:r>
            <a:r>
              <a:rPr lang="ja-JP" sz="2800" dirty="0"/>
              <a:t>月道産材活用率</a:t>
            </a:r>
          </a:p>
        </c:rich>
      </c:tx>
      <c:layout>
        <c:manualLayout>
          <c:xMode val="edge"/>
          <c:yMode val="edge"/>
          <c:x val="0.16010402888845621"/>
          <c:y val="7.049199527315093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1497063624206592"/>
          <c:y val="0.21545557094512591"/>
          <c:w val="0.65507332677165353"/>
          <c:h val="0.7140699602510359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AD-4459-9DEF-33DF4912D73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AD-4459-9DEF-33DF4912D73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FAD-4459-9DEF-33DF4912D73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FAD-4459-9DEF-33DF4912D73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FAD-4459-9DEF-33DF4912D732}"/>
              </c:ext>
            </c:extLst>
          </c:dPt>
          <c:dLbls>
            <c:dLbl>
              <c:idx val="0"/>
              <c:layout>
                <c:manualLayout>
                  <c:x val="0.13385828967491614"/>
                  <c:y val="-9.80821181789974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AD-4459-9DEF-33DF4912D732}"/>
                </c:ext>
              </c:extLst>
            </c:dLbl>
            <c:dLbl>
              <c:idx val="2"/>
              <c:layout>
                <c:manualLayout>
                  <c:x val="0.16955842676483379"/>
                  <c:y val="9.26597850937737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AD-4459-9DEF-33DF4912D732}"/>
                </c:ext>
              </c:extLst>
            </c:dLbl>
            <c:dLbl>
              <c:idx val="3"/>
              <c:layout>
                <c:manualLayout>
                  <c:x val="-0.16077758542939394"/>
                  <c:y val="5.73790040054624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AD-4459-9DEF-33DF4912D732}"/>
                </c:ext>
              </c:extLst>
            </c:dLbl>
            <c:dLbl>
              <c:idx val="4"/>
              <c:layout>
                <c:manualLayout>
                  <c:x val="-0.17419622280121766"/>
                  <c:y val="-6.10930625700641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AD-4459-9DEF-33DF4912D7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'道産材2024.1月'!$A$23:$A$27</c:f>
              <c:strCache>
                <c:ptCount val="5"/>
                <c:pt idx="0">
                  <c:v>カラマツ・梁材</c:v>
                </c:pt>
                <c:pt idx="1">
                  <c:v>カラマツ・柱材</c:v>
                </c:pt>
                <c:pt idx="2">
                  <c:v>トドマツ・羽柄材</c:v>
                </c:pt>
                <c:pt idx="3">
                  <c:v>本州国産材</c:v>
                </c:pt>
                <c:pt idx="4">
                  <c:v>輸入材</c:v>
                </c:pt>
              </c:strCache>
            </c:strRef>
          </c:cat>
          <c:val>
            <c:numRef>
              <c:f>'道産材2024.1月'!$C$23:$C$27</c:f>
              <c:numCache>
                <c:formatCode>General</c:formatCode>
                <c:ptCount val="5"/>
                <c:pt idx="0" formatCode="0.0%">
                  <c:v>0.22800000000000001</c:v>
                </c:pt>
                <c:pt idx="2" formatCode="0.0%">
                  <c:v>0.33600000000000002</c:v>
                </c:pt>
                <c:pt idx="3" formatCode="0.0%">
                  <c:v>0.16</c:v>
                </c:pt>
                <c:pt idx="4" formatCode="0.0%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FAD-4459-9DEF-33DF4912D73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0.39267</cdr:x>
      <cdr:y>0.46575</cdr:y>
    </cdr:from>
    <cdr:to>
      <cdr:x>0.60143</cdr:x>
      <cdr:y>0.62618</cdr:y>
    </cdr:to>
    <cdr:sp macro="" textlink="">
      <cdr:nvSpPr>
        <cdr:cNvPr id="2" name="正方形/長方形 1">
          <a:extLst xmlns:a="http://schemas.openxmlformats.org/drawingml/2006/main">
            <a:ext uri="{FF2B5EF4-FFF2-40B4-BE49-F238E27FC236}">
              <a16:creationId xmlns:a16="http://schemas.microsoft.com/office/drawing/2014/main" id="{2B88C556-FBF0-19E4-BBA6-E48EA2F5674F}"/>
            </a:ext>
          </a:extLst>
        </cdr:cNvPr>
        <cdr:cNvSpPr/>
      </cdr:nvSpPr>
      <cdr:spPr>
        <a:xfrm xmlns:a="http://schemas.openxmlformats.org/drawingml/2006/main">
          <a:off x="3159939" y="3448346"/>
          <a:ext cx="1679940" cy="118784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ja-JP" altLang="en-US" sz="2400" dirty="0">
              <a:solidFill>
                <a:sysClr val="windowText" lastClr="000000"/>
              </a:solidFill>
            </a:rPr>
            <a:t>道産材</a:t>
          </a:r>
          <a:endParaRPr kumimoji="1" lang="en-US" altLang="ja-JP" sz="240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kumimoji="1" lang="ja-JP" altLang="en-US" sz="2400" dirty="0">
              <a:solidFill>
                <a:sysClr val="windowText" lastClr="000000"/>
              </a:solidFill>
            </a:rPr>
            <a:t>活用率 </a:t>
          </a:r>
          <a:endParaRPr kumimoji="1" lang="en-US" altLang="ja-JP" sz="240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kumimoji="1" lang="en-US" altLang="ja-JP" sz="2400" dirty="0">
              <a:solidFill>
                <a:sysClr val="windowText" lastClr="000000"/>
              </a:solidFill>
            </a:rPr>
            <a:t>3</a:t>
          </a:r>
          <a:r>
            <a:rPr kumimoji="1" lang="ja-JP" altLang="en-US" sz="2400" dirty="0">
              <a:solidFill>
                <a:sysClr val="windowText" lastClr="000000"/>
              </a:solidFill>
            </a:rPr>
            <a:t>％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0.4075</cdr:x>
      <cdr:y>0.56387</cdr:y>
    </cdr:from>
    <cdr:to>
      <cdr:x>0.60139</cdr:x>
      <cdr:y>0.7428</cdr:y>
    </cdr:to>
    <cdr:sp macro="" textlink="">
      <cdr:nvSpPr>
        <cdr:cNvPr id="2" name="正方形/長方形 1">
          <a:extLst xmlns:a="http://schemas.openxmlformats.org/drawingml/2006/main">
            <a:ext uri="{FF2B5EF4-FFF2-40B4-BE49-F238E27FC236}">
              <a16:creationId xmlns:a16="http://schemas.microsoft.com/office/drawing/2014/main" id="{2B88C556-FBF0-19E4-BBA6-E48EA2F5674F}"/>
            </a:ext>
          </a:extLst>
        </cdr:cNvPr>
        <cdr:cNvSpPr/>
      </cdr:nvSpPr>
      <cdr:spPr>
        <a:xfrm xmlns:a="http://schemas.openxmlformats.org/drawingml/2006/main">
          <a:off x="3209003" y="3740060"/>
          <a:ext cx="1526771" cy="118678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ja-JP" altLang="en-US" sz="2400" dirty="0">
              <a:solidFill>
                <a:sysClr val="windowText" lastClr="000000"/>
              </a:solidFill>
            </a:rPr>
            <a:t>道産材</a:t>
          </a:r>
          <a:endParaRPr kumimoji="1" lang="en-US" altLang="ja-JP" sz="240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kumimoji="1" lang="ja-JP" altLang="en-US" sz="2400" dirty="0">
              <a:solidFill>
                <a:sysClr val="windowText" lastClr="000000"/>
              </a:solidFill>
            </a:rPr>
            <a:t>活用率</a:t>
          </a:r>
          <a:endParaRPr kumimoji="1" lang="en-US" altLang="ja-JP" sz="240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kumimoji="1" lang="ja-JP" altLang="en-US" sz="2400" dirty="0">
              <a:solidFill>
                <a:sysClr val="windowText" lastClr="000000"/>
              </a:solidFill>
            </a:rPr>
            <a:t> </a:t>
          </a:r>
          <a:r>
            <a:rPr kumimoji="1" lang="en-US" altLang="ja-JP" sz="2400" dirty="0">
              <a:solidFill>
                <a:sysClr val="windowText" lastClr="000000"/>
              </a:solidFill>
            </a:rPr>
            <a:t>23</a:t>
          </a:r>
          <a:r>
            <a:rPr kumimoji="1" lang="ja-JP" altLang="en-US" sz="2400" dirty="0">
              <a:solidFill>
                <a:sysClr val="windowText" lastClr="000000"/>
              </a:solidFill>
            </a:rPr>
            <a:t>％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0.30417</cdr:x>
      <cdr:y>0.40479</cdr:y>
    </cdr:from>
    <cdr:to>
      <cdr:x>0.60623</cdr:x>
      <cdr:y>0.6206</cdr:y>
    </cdr:to>
    <cdr:sp macro="" textlink="">
      <cdr:nvSpPr>
        <cdr:cNvPr id="2" name="正方形/長方形 1">
          <a:extLst xmlns:a="http://schemas.openxmlformats.org/drawingml/2006/main">
            <a:ext uri="{FF2B5EF4-FFF2-40B4-BE49-F238E27FC236}">
              <a16:creationId xmlns:a16="http://schemas.microsoft.com/office/drawing/2014/main" id="{89340579-ECBB-0D51-E078-1505AC67131A}"/>
            </a:ext>
          </a:extLst>
        </cdr:cNvPr>
        <cdr:cNvSpPr/>
      </cdr:nvSpPr>
      <cdr:spPr>
        <a:xfrm xmlns:a="http://schemas.openxmlformats.org/drawingml/2006/main">
          <a:off x="1998289" y="2429691"/>
          <a:ext cx="1984431" cy="12954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ja-JP" altLang="en-US" sz="2400" dirty="0">
              <a:solidFill>
                <a:sysClr val="windowText" lastClr="000000"/>
              </a:solidFill>
            </a:rPr>
            <a:t>道産材</a:t>
          </a:r>
          <a:endParaRPr kumimoji="1" lang="en-US" altLang="ja-JP" sz="240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kumimoji="1" lang="ja-JP" altLang="en-US" sz="2400" dirty="0">
              <a:solidFill>
                <a:sysClr val="windowText" lastClr="000000"/>
              </a:solidFill>
            </a:rPr>
            <a:t>活用率 </a:t>
          </a:r>
          <a:endParaRPr kumimoji="1" lang="en-US" altLang="ja-JP" sz="240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kumimoji="1" lang="en-US" altLang="ja-JP" sz="2400" dirty="0">
              <a:solidFill>
                <a:sysClr val="windowText" lastClr="000000"/>
              </a:solidFill>
            </a:rPr>
            <a:t>72</a:t>
          </a:r>
          <a:r>
            <a:rPr kumimoji="1" lang="ja-JP" altLang="en-US" sz="2400" dirty="0">
              <a:solidFill>
                <a:sysClr val="windowText" lastClr="000000"/>
              </a:solidFill>
            </a:rPr>
            <a:t>％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0.40055</cdr:x>
      <cdr:y>0.4509</cdr:y>
    </cdr:from>
    <cdr:to>
      <cdr:x>0.68332</cdr:x>
      <cdr:y>0.68211</cdr:y>
    </cdr:to>
    <cdr:sp macro="" textlink="">
      <cdr:nvSpPr>
        <cdr:cNvPr id="2" name="正方形/長方形 1">
          <a:extLst xmlns:a="http://schemas.openxmlformats.org/drawingml/2006/main">
            <a:ext uri="{FF2B5EF4-FFF2-40B4-BE49-F238E27FC236}">
              <a16:creationId xmlns:a16="http://schemas.microsoft.com/office/drawing/2014/main" id="{C747408D-6EBE-5723-957F-978835983E29}"/>
            </a:ext>
          </a:extLst>
        </cdr:cNvPr>
        <cdr:cNvSpPr/>
      </cdr:nvSpPr>
      <cdr:spPr>
        <a:xfrm xmlns:a="http://schemas.openxmlformats.org/drawingml/2006/main">
          <a:off x="2811089" y="2526211"/>
          <a:ext cx="1984431" cy="12954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ja-JP" altLang="en-US" sz="2400" dirty="0">
              <a:solidFill>
                <a:sysClr val="windowText" lastClr="000000"/>
              </a:solidFill>
            </a:rPr>
            <a:t>道産材</a:t>
          </a:r>
          <a:endParaRPr kumimoji="1" lang="en-US" altLang="ja-JP" sz="240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kumimoji="1" lang="ja-JP" altLang="en-US" sz="2400" dirty="0">
              <a:solidFill>
                <a:sysClr val="windowText" lastClr="000000"/>
              </a:solidFill>
            </a:rPr>
            <a:t>活用率 </a:t>
          </a:r>
          <a:endParaRPr kumimoji="1" lang="en-US" altLang="ja-JP" sz="240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kumimoji="1" lang="en-US" altLang="ja-JP" sz="2400" dirty="0">
              <a:solidFill>
                <a:sysClr val="windowText" lastClr="000000"/>
              </a:solidFill>
            </a:rPr>
            <a:t>56</a:t>
          </a:r>
          <a:r>
            <a:rPr kumimoji="1" lang="ja-JP" altLang="en-US" sz="2400" dirty="0">
              <a:solidFill>
                <a:sysClr val="windowText" lastClr="000000"/>
              </a:solidFill>
            </a:rPr>
            <a:t>％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4D8E8-4857-44B2-ACF2-DB3A3DDBC8F5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8F3AC-82A5-45CA-9365-6C0D48845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54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8F3AC-82A5-45CA-9365-6C0D4884552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62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50F57-6B98-6A04-51C5-E55F63EC0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920E33A-C205-D779-B394-BE373F315B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72F3111-A31D-64D2-FCF9-B582158A1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FEAE96-2383-A2EA-165D-1BF64D0F3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8F3AC-82A5-45CA-9365-6C0D4884552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72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8F3AC-82A5-45CA-9365-6C0D4884552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52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F3724A-8252-33B4-893D-4FFDEBE1C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96883CD-3E72-AC36-8171-2F373D267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17B7DD-D1BA-415A-94A4-F8882677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FF80-2150-40D0-859B-6A42C989C51A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93C2B2-C842-3F41-8B81-4D2FEA49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5A1100-3D88-10B3-DFCD-20A4E60F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D17-9341-4668-88A7-9FAF66F00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79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721CFE-0B64-C092-241C-F7879CA9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F9EABB9-C103-26E4-F0D5-99BF8C91C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7B0D91-6207-7B25-B850-70D9EC3B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FF80-2150-40D0-859B-6A42C989C51A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00248C-C484-831D-121D-3B5AF5B7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9DC536-52CD-5436-AE67-A81F3513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D17-9341-4668-88A7-9FAF66F00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76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D55F422-C9EF-1406-F4D5-5CDA3EBE84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C74247A-B85D-F08F-18B6-1943700C2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A2B1B6-307A-ABEB-9C35-8AF11D4D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FF80-2150-40D0-859B-6A42C989C51A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A0E3EE-E4EE-1444-9E71-CA97C07C5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5E9FF6-0DA4-B7A8-9115-2392A9E0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D17-9341-4668-88A7-9FAF66F00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86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92B706-6659-1350-F08A-5A78A236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E3A6A2-2B02-7378-7CEB-00D9BB30C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83915F-BD9C-BE29-446C-26D3FA3E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FF80-2150-40D0-859B-6A42C989C51A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DA358B-C1CB-0921-B334-5E152488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642A8-066C-91F9-79CD-994E0A4F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D17-9341-4668-88A7-9FAF66F00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2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2D3261-B7F2-9D83-E808-EB08AF791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A508CC-BDF1-C53E-49AF-2ED9601B1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B24478-C1CD-BCCC-9478-2A54A2FD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FF80-2150-40D0-859B-6A42C989C51A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0BB211-7BD5-7EC9-4949-49384B23F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7186B8-B3A3-37FB-3E31-C58A77CB2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D17-9341-4668-88A7-9FAF66F00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42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608A30-47C2-E4A6-3076-42ED0621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B8F14A-B757-4B01-7CC3-0EA7F25FC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8412FBB-F75A-D637-780C-D1E279F01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ED4324-FFD9-B117-7E7E-6BB0C585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FF80-2150-40D0-859B-6A42C989C51A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CEAB89-1D83-409C-DC67-78B8BCA96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3F4505-F015-FDE5-931D-838D4CF8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D17-9341-4668-88A7-9FAF66F00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06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6E953E-F59C-6243-60AD-051D3A6B1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251E78-3B71-4F17-0F97-DD1188F52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209A81F-C6F9-F194-44A9-A77242359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521C137-CD06-1685-4AC4-40F0BD334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2E73D0B-1C73-8E9C-623F-4659DD1B2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A4B7914-7009-FD44-9C55-70D9069E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FF80-2150-40D0-859B-6A42C989C51A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67AA895-8C6C-35FA-7555-2ED67754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09312A0-E4BF-F9A8-ED12-9C0A90B7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D17-9341-4668-88A7-9FAF66F00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62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94D417-7D6A-5D90-9AAA-864A236D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6BB85B3-F0A5-6657-DD32-AF5555E1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FF80-2150-40D0-859B-6A42C989C51A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3931C32-00D6-21D8-4052-5AAB61C19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CAD94FC-C45F-3E43-5D13-4E888C23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D17-9341-4668-88A7-9FAF66F00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01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D968074-8E95-5A9E-482A-FA16ED89B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FF80-2150-40D0-859B-6A42C989C51A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5118B14-92D4-039F-A96B-8719CDB3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E6FEFE-A217-9C6C-A36B-167229ED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D17-9341-4668-88A7-9FAF66F00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97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2333A7-E0A3-7E2B-2621-FEB75144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66F86D-BB0C-75AB-C33D-205BF4E9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4B9C121-747E-1819-065C-1194882E3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E3C449-1D5A-C80F-303B-33BA0322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FF80-2150-40D0-859B-6A42C989C51A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BDEE67-35AE-C1E0-4E67-BC05E162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919F0D-6EDF-24BB-B84C-3A803038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D17-9341-4668-88A7-9FAF66F00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21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F9129-4014-1F84-4862-6E6B29FD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89F7B24-0BCC-49FC-EB90-30CFD30EF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FE09A0-8390-B744-5643-24393A91B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065F56-400D-83E5-6A7A-25AC37FFC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FF80-2150-40D0-859B-6A42C989C51A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60A2EA-4219-9933-452F-7F57E3094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388653-A7E8-5DF9-81CE-F627C995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D17-9341-4668-88A7-9FAF66F00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9BFC292-87AA-168E-8D0D-B830650F5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585A33-8173-E535-3884-115EC342C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383108-E9BD-5BD6-29A3-F51136C22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50FF80-2150-40D0-859B-6A42C989C51A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C71683-3524-1EDE-A68A-1C1296AA4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CDE159-EC38-82E8-D953-0D0271D93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A13D17-9341-4668-88A7-9FAF66F00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08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8A3DD0-22C6-E519-1970-AE198E3887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b="1" dirty="0"/>
              <a:t>住宅産業における道産材利用の取組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9AE4ADD-AC50-D597-771D-44934A5A6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5495"/>
            <a:ext cx="9144000" cy="1655762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80B12B8-F224-F43C-85D1-75B669DB9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10" y="5484177"/>
            <a:ext cx="234086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12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森の中に立っている男性&#10;&#10;中程度の精度で自動的に生成された説明">
            <a:extLst>
              <a:ext uri="{FF2B5EF4-FFF2-40B4-BE49-F238E27FC236}">
                <a16:creationId xmlns:a16="http://schemas.microsoft.com/office/drawing/2014/main" id="{33D96153-7F8C-DD00-4A66-1842C43A4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6" r="-2" b="12250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EFD7A451-FC10-ED7B-FF79-C3FF3BFE9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" r="-2" b="16898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8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コンテンツ プレースホルダー 4" descr="グラフィカル ユーザー インターフェイス, カレンダー&#10;&#10;自動的に生成された説明">
            <a:extLst>
              <a:ext uri="{FF2B5EF4-FFF2-40B4-BE49-F238E27FC236}">
                <a16:creationId xmlns:a16="http://schemas.microsoft.com/office/drawing/2014/main" id="{FCF72E71-21C1-81B3-C81F-9447A601E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0" b="332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7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コンテンツ プレースホルダー 8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B8899CC2-4E0E-EAD8-5536-AA369126B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75545"/>
            <a:ext cx="11503742" cy="6878320"/>
          </a:xfr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E15B7FA-F7D8-9BAE-F748-090F061B5856}"/>
              </a:ext>
            </a:extLst>
          </p:cNvPr>
          <p:cNvCxnSpPr>
            <a:cxnSpLocks/>
          </p:cNvCxnSpPr>
          <p:nvPr/>
        </p:nvCxnSpPr>
        <p:spPr>
          <a:xfrm>
            <a:off x="7429500" y="4799371"/>
            <a:ext cx="15240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09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E5515-3B78-F85D-52A9-514F149C5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" name="コンテンツ プレースホルダー 8" descr="テキスト, 手紙&#10;&#10;自動的に生成された説明">
            <a:extLst>
              <a:ext uri="{FF2B5EF4-FFF2-40B4-BE49-F238E27FC236}">
                <a16:creationId xmlns:a16="http://schemas.microsoft.com/office/drawing/2014/main" id="{0B66BB66-CF1F-A704-D422-CE70E2B5F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2" y="-240482"/>
            <a:ext cx="10682515" cy="6989626"/>
          </a:xfrm>
        </p:spPr>
      </p:pic>
    </p:spTree>
    <p:extLst>
      <p:ext uri="{BB962C8B-B14F-4D97-AF65-F5344CB8AC3E}">
        <p14:creationId xmlns:p14="http://schemas.microsoft.com/office/powerpoint/2010/main" val="306639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コンテンツ プレースホルダー 4" descr="建物の前の広場&#10;&#10;低い精度で自動的に生成された説明">
            <a:extLst>
              <a:ext uri="{FF2B5EF4-FFF2-40B4-BE49-F238E27FC236}">
                <a16:creationId xmlns:a16="http://schemas.microsoft.com/office/drawing/2014/main" id="{507C41DC-D358-78D8-96D6-461E42F15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3" b="82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35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B1568-5AA6-60A3-D375-00B96803C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06DA5-AB48-FAF3-1AEA-D0D75D7AB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142" y="348342"/>
            <a:ext cx="9361715" cy="834558"/>
          </a:xfrm>
        </p:spPr>
        <p:txBody>
          <a:bodyPr>
            <a:normAutofit/>
          </a:bodyPr>
          <a:lstStyle/>
          <a:p>
            <a:r>
              <a:rPr lang="ja-JP" altLang="en-US" sz="3600" b="1" dirty="0"/>
              <a:t>今後に於ける道産材活用について</a:t>
            </a:r>
            <a:endParaRPr kumimoji="1" lang="ja-JP" altLang="en-US" sz="3600" b="1" dirty="0"/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924C449-A8D6-03A6-3CC0-C56A61155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069" y="6285105"/>
            <a:ext cx="2090383" cy="449106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22CAD5E1-2952-9460-9C19-72C28D9479A2}"/>
              </a:ext>
            </a:extLst>
          </p:cNvPr>
          <p:cNvSpPr txBox="1">
            <a:spLocks/>
          </p:cNvSpPr>
          <p:nvPr/>
        </p:nvSpPr>
        <p:spPr>
          <a:xfrm>
            <a:off x="870854" y="2110824"/>
            <a:ext cx="9361715" cy="50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・現在の国際的な市場変動による影響を受けづらい</a:t>
            </a:r>
            <a:endParaRPr lang="en-US" altLang="ja-JP" sz="2800" b="1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5A8FE48E-0D15-B01C-5EB6-127DF5CD2593}"/>
              </a:ext>
            </a:extLst>
          </p:cNvPr>
          <p:cNvSpPr txBox="1">
            <a:spLocks/>
          </p:cNvSpPr>
          <p:nvPr/>
        </p:nvSpPr>
        <p:spPr>
          <a:xfrm>
            <a:off x="870854" y="2784148"/>
            <a:ext cx="9361715" cy="50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・国内資源による安定した資源調達</a:t>
            </a:r>
            <a:endParaRPr lang="en-US" altLang="ja-JP" sz="2800" b="1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6784105E-DBFA-B5BF-7364-15CD15C64BF4}"/>
              </a:ext>
            </a:extLst>
          </p:cNvPr>
          <p:cNvSpPr txBox="1">
            <a:spLocks/>
          </p:cNvSpPr>
          <p:nvPr/>
        </p:nvSpPr>
        <p:spPr>
          <a:xfrm>
            <a:off x="870856" y="1387419"/>
            <a:ext cx="9361715" cy="50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■道産材活用のメリット</a:t>
            </a:r>
            <a:endParaRPr lang="en-US" altLang="ja-JP" sz="2800" b="1" dirty="0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8085DE8-BD1A-DF5E-4944-4D644A59137A}"/>
              </a:ext>
            </a:extLst>
          </p:cNvPr>
          <p:cNvSpPr txBox="1">
            <a:spLocks/>
          </p:cNvSpPr>
          <p:nvPr/>
        </p:nvSpPr>
        <p:spPr>
          <a:xfrm>
            <a:off x="870854" y="3461940"/>
            <a:ext cx="9361715" cy="50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・地産地消による輸送にかかる</a:t>
            </a:r>
            <a:r>
              <a:rPr lang="en-US" altLang="ja-JP" sz="2800" b="1" dirty="0"/>
              <a:t>CO</a:t>
            </a:r>
            <a:r>
              <a:rPr lang="en-US" altLang="ja-JP" sz="2400" b="1" dirty="0"/>
              <a:t>2</a:t>
            </a:r>
            <a:r>
              <a:rPr lang="ja-JP" altLang="en-US" sz="2400" b="1" dirty="0"/>
              <a:t>削減</a:t>
            </a:r>
            <a:endParaRPr lang="en-US" altLang="ja-JP" sz="2400" b="1" dirty="0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70470466-C25F-5144-772B-F19F4FE07C6C}"/>
              </a:ext>
            </a:extLst>
          </p:cNvPr>
          <p:cNvSpPr txBox="1">
            <a:spLocks/>
          </p:cNvSpPr>
          <p:nvPr/>
        </p:nvSpPr>
        <p:spPr>
          <a:xfrm>
            <a:off x="870854" y="4390431"/>
            <a:ext cx="11001598" cy="737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・道産材活用住宅に住む事で生まれる、施主の環境配慮への貢献</a:t>
            </a:r>
            <a:endParaRPr lang="en-US" altLang="ja-JP" sz="2800" b="1" dirty="0"/>
          </a:p>
          <a:p>
            <a:pPr algn="l"/>
            <a:r>
              <a:rPr lang="ja-JP" altLang="en-US" sz="2800" b="1" dirty="0"/>
              <a:t>　意識の向上</a:t>
            </a:r>
            <a:endParaRPr lang="en-US" altLang="ja-JP" sz="2800" b="1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A3F5F72E-765B-E0CE-7562-31497961FBE3}"/>
              </a:ext>
            </a:extLst>
          </p:cNvPr>
          <p:cNvSpPr txBox="1">
            <a:spLocks/>
          </p:cNvSpPr>
          <p:nvPr/>
        </p:nvSpPr>
        <p:spPr>
          <a:xfrm>
            <a:off x="870854" y="5279160"/>
            <a:ext cx="9361715" cy="50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・地域経済の活性化</a:t>
            </a:r>
            <a:endParaRPr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3109340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3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1D14D-ACE1-F807-61B8-BCDBE6DD7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4E8980-A60C-DF53-C1BB-8E2E666E7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142" y="348342"/>
            <a:ext cx="9361715" cy="834558"/>
          </a:xfrm>
        </p:spPr>
        <p:txBody>
          <a:bodyPr>
            <a:normAutofit/>
          </a:bodyPr>
          <a:lstStyle/>
          <a:p>
            <a:r>
              <a:rPr lang="ja-JP" altLang="en-US" sz="3600" b="1" dirty="0"/>
              <a:t>今後に於ける道産材活用について</a:t>
            </a:r>
            <a:endParaRPr kumimoji="1" lang="ja-JP" altLang="en-US" sz="3600" b="1" dirty="0"/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11EABB5-DA7A-29A7-5992-4487D5691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069" y="6285105"/>
            <a:ext cx="2090383" cy="449106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2877251E-5B1D-7607-FE39-A55356EAD5C5}"/>
              </a:ext>
            </a:extLst>
          </p:cNvPr>
          <p:cNvSpPr txBox="1">
            <a:spLocks/>
          </p:cNvSpPr>
          <p:nvPr/>
        </p:nvSpPr>
        <p:spPr>
          <a:xfrm>
            <a:off x="870854" y="2110824"/>
            <a:ext cx="9361715" cy="50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・安定した供給量の確保（製販一体化）</a:t>
            </a:r>
            <a:endParaRPr lang="en-US" altLang="ja-JP" sz="2800" b="1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DAD4CB37-E3A7-AF5A-EBFD-7C42527D6B27}"/>
              </a:ext>
            </a:extLst>
          </p:cNvPr>
          <p:cNvSpPr txBox="1">
            <a:spLocks/>
          </p:cNvSpPr>
          <p:nvPr/>
        </p:nvSpPr>
        <p:spPr>
          <a:xfrm>
            <a:off x="870854" y="2784148"/>
            <a:ext cx="9361715" cy="50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・構造材活用実績による道産集成材強度の向上認知</a:t>
            </a:r>
            <a:endParaRPr lang="en-US" altLang="ja-JP" sz="2800" b="1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920FE73-C142-77EA-7B10-8FC574127E5D}"/>
              </a:ext>
            </a:extLst>
          </p:cNvPr>
          <p:cNvSpPr txBox="1">
            <a:spLocks/>
          </p:cNvSpPr>
          <p:nvPr/>
        </p:nvSpPr>
        <p:spPr>
          <a:xfrm>
            <a:off x="870856" y="1387419"/>
            <a:ext cx="9361715" cy="50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■道産材活用への課題</a:t>
            </a:r>
            <a:endParaRPr lang="en-US" altLang="ja-JP" sz="2800" b="1" dirty="0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807C4F82-6774-5CE0-C48B-7AC1A487725A}"/>
              </a:ext>
            </a:extLst>
          </p:cNvPr>
          <p:cNvSpPr txBox="1">
            <a:spLocks/>
          </p:cNvSpPr>
          <p:nvPr/>
        </p:nvSpPr>
        <p:spPr>
          <a:xfrm>
            <a:off x="870854" y="3461940"/>
            <a:ext cx="9361715" cy="50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・安定した木材価格の維持とコスト削減</a:t>
            </a:r>
            <a:endParaRPr lang="en-US" altLang="ja-JP" sz="2400" b="1" dirty="0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3093ED1B-158E-D6E7-9256-E3A58F395E7F}"/>
              </a:ext>
            </a:extLst>
          </p:cNvPr>
          <p:cNvSpPr txBox="1">
            <a:spLocks/>
          </p:cNvSpPr>
          <p:nvPr/>
        </p:nvSpPr>
        <p:spPr>
          <a:xfrm>
            <a:off x="870854" y="4002502"/>
            <a:ext cx="11001598" cy="737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・非住宅、公共建築への積極的普及（耐火認定・構造計算対応）</a:t>
            </a:r>
            <a:endParaRPr lang="en-US" altLang="ja-JP" sz="2800" b="1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65097EC6-55D3-6F9B-F0E7-407246DCC094}"/>
              </a:ext>
            </a:extLst>
          </p:cNvPr>
          <p:cNvSpPr txBox="1">
            <a:spLocks/>
          </p:cNvSpPr>
          <p:nvPr/>
        </p:nvSpPr>
        <p:spPr>
          <a:xfrm>
            <a:off x="870853" y="5007451"/>
            <a:ext cx="9361715" cy="50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・エンドユーザーへの啓蒙活動</a:t>
            </a:r>
            <a:endParaRPr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645005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3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34BD1F-41AB-DB3B-0387-B9C55C05D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175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b="1" dirty="0"/>
              <a:t>ありがとうございました</a:t>
            </a:r>
          </a:p>
        </p:txBody>
      </p:sp>
      <p:pic>
        <p:nvPicPr>
          <p:cNvPr id="4" name="コンテンツ プレースホルダー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F373B48-6951-EF02-6EE6-CF57D3C2F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68" y="5785111"/>
            <a:ext cx="234086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0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4C5FE06-313A-B8F4-E331-E6F5AE935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8207C0-3491-6675-6B12-8ED16FB79F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4800" b="1" dirty="0"/>
              <a:t>土屋ホームの</a:t>
            </a:r>
            <a:r>
              <a:rPr lang="en-US" altLang="ja-JP" sz="4800" b="1" dirty="0"/>
              <a:t>SDGs</a:t>
            </a:r>
            <a:r>
              <a:rPr lang="ja-JP" altLang="en-US" sz="4800" b="1" dirty="0"/>
              <a:t>・カーボンニュートラルへの取組について</a:t>
            </a:r>
            <a:endParaRPr kumimoji="1" lang="ja-JP" altLang="en-US" sz="4800" b="1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9478DB0-9F58-E930-D85D-96D3282D7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5495"/>
            <a:ext cx="9144000" cy="1655762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724E72B-801D-78FC-678A-C20D2C169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10" y="5484177"/>
            <a:ext cx="234086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60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C5D501-48F1-53B2-E207-87DEDE3A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 descr="グラフィカル ユーザー インターフェイス, Web サイト&#10;&#10;中程度の精度で自動的に生成された説明">
            <a:extLst>
              <a:ext uri="{FF2B5EF4-FFF2-40B4-BE49-F238E27FC236}">
                <a16:creationId xmlns:a16="http://schemas.microsoft.com/office/drawing/2014/main" id="{0642AD5D-74D1-E796-E901-A1D892011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16"/>
            <a:ext cx="12192000" cy="8616746"/>
          </a:xfrm>
        </p:spPr>
      </p:pic>
    </p:spTree>
    <p:extLst>
      <p:ext uri="{BB962C8B-B14F-4D97-AF65-F5344CB8AC3E}">
        <p14:creationId xmlns:p14="http://schemas.microsoft.com/office/powerpoint/2010/main" val="1046982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AF3106-BF6B-2424-6A01-83FC52F2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グラフ&#10;&#10;自動的に生成された説明">
            <a:extLst>
              <a:ext uri="{FF2B5EF4-FFF2-40B4-BE49-F238E27FC236}">
                <a16:creationId xmlns:a16="http://schemas.microsoft.com/office/drawing/2014/main" id="{F92BEAF1-709B-4703-7BA8-3F9DA86C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727141" cy="7581450"/>
          </a:xfr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18545530-4143-C92D-2C28-6C4A511E40C6}"/>
              </a:ext>
            </a:extLst>
          </p:cNvPr>
          <p:cNvSpPr/>
          <p:nvPr/>
        </p:nvSpPr>
        <p:spPr>
          <a:xfrm>
            <a:off x="4086184" y="4885899"/>
            <a:ext cx="1201003" cy="8598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4F231D3-52F7-F06E-C55D-D4C1D7B28865}"/>
              </a:ext>
            </a:extLst>
          </p:cNvPr>
          <p:cNvSpPr/>
          <p:nvPr/>
        </p:nvSpPr>
        <p:spPr>
          <a:xfrm>
            <a:off x="3200180" y="3647327"/>
            <a:ext cx="1298811" cy="8598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660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65F39B9-32C0-EEDA-3A69-6BE3A7DA5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17E94B-433A-C4B5-E6A0-21F0054D6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856" y="215100"/>
            <a:ext cx="9434287" cy="1127458"/>
          </a:xfrm>
        </p:spPr>
        <p:txBody>
          <a:bodyPr>
            <a:normAutofit/>
          </a:bodyPr>
          <a:lstStyle/>
          <a:p>
            <a:r>
              <a:rPr kumimoji="1" lang="ja-JP" altLang="en-US" sz="4800" b="1" dirty="0"/>
              <a:t>土屋ホームの木材プレカット体制</a:t>
            </a:r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390DC9E-0C3B-2C8E-5837-3933A6675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51" y="6193794"/>
            <a:ext cx="2090383" cy="449106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8B860108-8E72-5295-E7DA-0E07AD4E99D0}"/>
              </a:ext>
            </a:extLst>
          </p:cNvPr>
          <p:cNvSpPr txBox="1">
            <a:spLocks/>
          </p:cNvSpPr>
          <p:nvPr/>
        </p:nvSpPr>
        <p:spPr>
          <a:xfrm>
            <a:off x="910070" y="1546249"/>
            <a:ext cx="4830039" cy="6550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/>
              <a:t>■北海道・北東北地区</a:t>
            </a:r>
            <a:endParaRPr lang="en-US" altLang="ja-JP" sz="3600" b="1" dirty="0"/>
          </a:p>
        </p:txBody>
      </p:sp>
      <p:pic>
        <p:nvPicPr>
          <p:cNvPr id="6" name="図 5" descr="屋内, 建物, テーブル, キッチン が含まれている画像&#10;&#10;自動的に生成された説明">
            <a:extLst>
              <a:ext uri="{FF2B5EF4-FFF2-40B4-BE49-F238E27FC236}">
                <a16:creationId xmlns:a16="http://schemas.microsoft.com/office/drawing/2014/main" id="{9C9948D1-8DAE-603B-028E-1179321CF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9" y="3537884"/>
            <a:ext cx="4533900" cy="3022600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050B62BB-8EE9-118A-0111-F6540166EC23}"/>
              </a:ext>
            </a:extLst>
          </p:cNvPr>
          <p:cNvSpPr txBox="1">
            <a:spLocks/>
          </p:cNvSpPr>
          <p:nvPr/>
        </p:nvSpPr>
        <p:spPr>
          <a:xfrm>
            <a:off x="1023072" y="2683359"/>
            <a:ext cx="4710545" cy="6550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/>
              <a:t>自社工場　全体の</a:t>
            </a:r>
            <a:r>
              <a:rPr lang="en-US" altLang="ja-JP" sz="3600" b="1" dirty="0"/>
              <a:t>70</a:t>
            </a:r>
            <a:r>
              <a:rPr lang="ja-JP" altLang="en-US" sz="3600" b="1" dirty="0"/>
              <a:t>％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B01CBE9C-D562-9B48-1E99-646812EEC32E}"/>
              </a:ext>
            </a:extLst>
          </p:cNvPr>
          <p:cNvSpPr/>
          <p:nvPr/>
        </p:nvSpPr>
        <p:spPr>
          <a:xfrm>
            <a:off x="2948853" y="2183988"/>
            <a:ext cx="429492" cy="46372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CDB0C579-9598-27FB-49D2-4AF240ADB667}"/>
              </a:ext>
            </a:extLst>
          </p:cNvPr>
          <p:cNvSpPr txBox="1">
            <a:spLocks/>
          </p:cNvSpPr>
          <p:nvPr/>
        </p:nvSpPr>
        <p:spPr>
          <a:xfrm>
            <a:off x="6637231" y="1528965"/>
            <a:ext cx="4830039" cy="6550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/>
              <a:t>■本州地区</a:t>
            </a:r>
            <a:r>
              <a:rPr lang="ja-JP" altLang="en-US" sz="2400" b="1" dirty="0"/>
              <a:t>（北東北以外）</a:t>
            </a:r>
            <a:endParaRPr lang="en-US" altLang="ja-JP" sz="2400" b="1" dirty="0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B47AF1DD-BE88-5663-6154-DE1741FC8CF0}"/>
              </a:ext>
            </a:extLst>
          </p:cNvPr>
          <p:cNvSpPr/>
          <p:nvPr/>
        </p:nvSpPr>
        <p:spPr>
          <a:xfrm>
            <a:off x="8319655" y="2219636"/>
            <a:ext cx="429492" cy="46372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F3E28321-EB2E-085E-7EC3-D820E48C4BD4}"/>
              </a:ext>
            </a:extLst>
          </p:cNvPr>
          <p:cNvSpPr txBox="1">
            <a:spLocks/>
          </p:cNvSpPr>
          <p:nvPr/>
        </p:nvSpPr>
        <p:spPr>
          <a:xfrm>
            <a:off x="6910388" y="2683358"/>
            <a:ext cx="4710545" cy="6550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/>
              <a:t>外注工場　全体の</a:t>
            </a:r>
            <a:r>
              <a:rPr lang="en-US" altLang="ja-JP" sz="3600" b="1" dirty="0"/>
              <a:t>30</a:t>
            </a:r>
            <a:r>
              <a:rPr lang="ja-JP" altLang="en-US" sz="3600" b="1" dirty="0"/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4207851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9A9F6B7-6A05-974D-EAD8-369C1F243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0377AB-D6D0-3A17-46BF-41ADA2A48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b="1" dirty="0"/>
              <a:t>北海道における</a:t>
            </a:r>
            <a:br>
              <a:rPr kumimoji="1" lang="en-US" altLang="ja-JP" sz="4800" b="1" dirty="0"/>
            </a:br>
            <a:r>
              <a:rPr kumimoji="1" lang="ja-JP" altLang="en-US" sz="4800" b="1" dirty="0"/>
              <a:t>道産材活用への推移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CF9152F-9EFB-009F-DCE0-20C40E29C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5495"/>
            <a:ext cx="9144000" cy="1655762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B0C1761-55BB-DA87-097C-83AA50DF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04" y="5484177"/>
            <a:ext cx="234086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37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4B75B92E-43F9-4F89-BCB8-EE9A679C72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34015"/>
              </p:ext>
            </p:extLst>
          </p:nvPr>
        </p:nvGraphicFramePr>
        <p:xfrm>
          <a:off x="-882241" y="-307075"/>
          <a:ext cx="8047316" cy="7403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コンテンツ プレースホルダー 7">
            <a:extLst>
              <a:ext uri="{FF2B5EF4-FFF2-40B4-BE49-F238E27FC236}">
                <a16:creationId xmlns:a16="http://schemas.microsoft.com/office/drawing/2014/main" id="{00D0A34A-E6A6-2C6A-3343-BC78E88A34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821977"/>
              </p:ext>
            </p:extLst>
          </p:nvPr>
        </p:nvGraphicFramePr>
        <p:xfrm>
          <a:off x="4585646" y="-573206"/>
          <a:ext cx="7874760" cy="663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187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4E476-D84E-8CAF-4CCC-908340B71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コンテンツ プレースホルダー 7">
            <a:extLst>
              <a:ext uri="{FF2B5EF4-FFF2-40B4-BE49-F238E27FC236}">
                <a16:creationId xmlns:a16="http://schemas.microsoft.com/office/drawing/2014/main" id="{80C00AA4-753D-45D9-A461-D577E93FB6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568504"/>
              </p:ext>
            </p:extLst>
          </p:nvPr>
        </p:nvGraphicFramePr>
        <p:xfrm>
          <a:off x="391551" y="0"/>
          <a:ext cx="1140889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602114EA-7D02-7E4D-649E-558EFAD6D1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966304"/>
              </p:ext>
            </p:extLst>
          </p:nvPr>
        </p:nvGraphicFramePr>
        <p:xfrm>
          <a:off x="5622388" y="514294"/>
          <a:ext cx="6569612" cy="6002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コンテンツ プレースホルダー 11">
            <a:extLst>
              <a:ext uri="{FF2B5EF4-FFF2-40B4-BE49-F238E27FC236}">
                <a16:creationId xmlns:a16="http://schemas.microsoft.com/office/drawing/2014/main" id="{A40427B9-AF03-96AC-3BA2-7766DCA9F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889358"/>
              </p:ext>
            </p:extLst>
          </p:nvPr>
        </p:nvGraphicFramePr>
        <p:xfrm>
          <a:off x="-502033" y="627680"/>
          <a:ext cx="7018005" cy="560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9381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8AB9C-71D7-BA9B-8C2E-3A17BE059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E90215-449B-4DD8-2B77-4A3075386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690" y="1906461"/>
            <a:ext cx="8814619" cy="1127458"/>
          </a:xfrm>
        </p:spPr>
        <p:txBody>
          <a:bodyPr>
            <a:normAutofit/>
          </a:bodyPr>
          <a:lstStyle/>
          <a:p>
            <a:r>
              <a:rPr lang="ja-JP" altLang="en-US" sz="4800" b="1" dirty="0"/>
              <a:t>市場への事業展開</a:t>
            </a:r>
            <a:endParaRPr kumimoji="1" lang="ja-JP" altLang="en-US" sz="4800" b="1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C1744FE-550D-3858-4F48-253CDD943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5495"/>
            <a:ext cx="9144000" cy="1655762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0106203-0040-C970-6CCC-093B6CDB7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10" y="5484177"/>
            <a:ext cx="234086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0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270</Words>
  <Application>Microsoft Office PowerPoint</Application>
  <PresentationFormat>ワイド画面</PresentationFormat>
  <Paragraphs>51</Paragraphs>
  <Slides>18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2" baseType="lpstr">
      <vt:lpstr>游ゴシック</vt:lpstr>
      <vt:lpstr>游ゴシック Light</vt:lpstr>
      <vt:lpstr>Arial</vt:lpstr>
      <vt:lpstr>Office テーマ</vt:lpstr>
      <vt:lpstr>住宅産業における道産材利用の取組</vt:lpstr>
      <vt:lpstr>土屋ホームのSDGs・カーボンニュートラルへの取組について</vt:lpstr>
      <vt:lpstr>PowerPoint プレゼンテーション</vt:lpstr>
      <vt:lpstr>PowerPoint プレゼンテーション</vt:lpstr>
      <vt:lpstr>土屋ホームの木材プレカット体制</vt:lpstr>
      <vt:lpstr>北海道における 道産材活用への推移</vt:lpstr>
      <vt:lpstr>PowerPoint プレゼンテーション</vt:lpstr>
      <vt:lpstr>PowerPoint プレゼンテーション</vt:lpstr>
      <vt:lpstr>市場への事業展開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今後に於ける道産材活用について</vt:lpstr>
      <vt:lpstr>今後に於ける道産材活用について</vt:lpstr>
      <vt:lpstr>ありがとうございました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住宅産業における道産材利用の取組</dc:title>
  <dc:creator>中川 雅裕</dc:creator>
  <cp:lastModifiedBy>owner</cp:lastModifiedBy>
  <cp:revision>35</cp:revision>
  <cp:lastPrinted>2024-02-29T05:38:12Z</cp:lastPrinted>
  <dcterms:created xsi:type="dcterms:W3CDTF">2024-02-24T03:52:42Z</dcterms:created>
  <dcterms:modified xsi:type="dcterms:W3CDTF">2024-03-06T00:31:52Z</dcterms:modified>
</cp:coreProperties>
</file>