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262" r:id="rId4"/>
    <p:sldId id="314" r:id="rId5"/>
    <p:sldId id="284" r:id="rId6"/>
    <p:sldId id="315" r:id="rId7"/>
    <p:sldId id="311" r:id="rId8"/>
    <p:sldId id="316" r:id="rId9"/>
    <p:sldId id="267" r:id="rId10"/>
    <p:sldId id="318" r:id="rId11"/>
    <p:sldId id="319" r:id="rId12"/>
    <p:sldId id="322" r:id="rId13"/>
    <p:sldId id="324" r:id="rId14"/>
    <p:sldId id="332" r:id="rId15"/>
    <p:sldId id="333" r:id="rId16"/>
    <p:sldId id="334" r:id="rId17"/>
    <p:sldId id="335" r:id="rId18"/>
    <p:sldId id="326" r:id="rId1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9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04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60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04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91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55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64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26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86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35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50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0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DEAA-2115-4241-B737-EE5F77B0857D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16148-7530-43A3-A7B9-10B56943B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29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" y="592152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定山渓義務教育学校（仮）　イメージ図　</a:t>
            </a:r>
          </a:p>
        </p:txBody>
      </p:sp>
      <p:pic>
        <p:nvPicPr>
          <p:cNvPr id="4" name="図 3" descr="屋内, 天井, 建物, 部屋 が含まれている画像&#10;&#10;自動的に生成された説明">
            <a:extLst>
              <a:ext uri="{FF2B5EF4-FFF2-40B4-BE49-F238E27FC236}">
                <a16:creationId xmlns:a16="http://schemas.microsoft.com/office/drawing/2014/main" id="{A189F780-C1C3-1A8A-3509-B01AA39DD3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4" y="721452"/>
            <a:ext cx="8814036" cy="495789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7F4AA2-A2CF-3F69-4033-A4A619CF13D1}"/>
              </a:ext>
            </a:extLst>
          </p:cNvPr>
          <p:cNvSpPr txBox="1"/>
          <p:nvPr/>
        </p:nvSpPr>
        <p:spPr>
          <a:xfrm>
            <a:off x="0" y="7620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道産木材の利用（予定）</a:t>
            </a:r>
          </a:p>
        </p:txBody>
      </p:sp>
    </p:spTree>
    <p:extLst>
      <p:ext uri="{BB962C8B-B14F-4D97-AF65-F5344CB8AC3E}">
        <p14:creationId xmlns:p14="http://schemas.microsoft.com/office/powerpoint/2010/main" val="313818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A96B9-E45A-C50B-1CBB-77150A90C84C}"/>
              </a:ext>
            </a:extLst>
          </p:cNvPr>
          <p:cNvSpPr txBox="1"/>
          <p:nvPr/>
        </p:nvSpPr>
        <p:spPr>
          <a:xfrm>
            <a:off x="214558" y="576218"/>
            <a:ext cx="8802410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３つの視点（「公共建築物のみ」からの脱却）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394EB58-14F5-C5FE-48CB-DD1B333A89A3}"/>
              </a:ext>
            </a:extLst>
          </p:cNvPr>
          <p:cNvSpPr/>
          <p:nvPr/>
        </p:nvSpPr>
        <p:spPr>
          <a:xfrm>
            <a:off x="2370500" y="1462976"/>
            <a:ext cx="4205900" cy="28124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4F994B1-E169-E33B-0C2A-701963454CD6}"/>
              </a:ext>
            </a:extLst>
          </p:cNvPr>
          <p:cNvSpPr/>
          <p:nvPr/>
        </p:nvSpPr>
        <p:spPr>
          <a:xfrm>
            <a:off x="366100" y="3969333"/>
            <a:ext cx="4205900" cy="28124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7C298A5-278A-0C48-E71A-219BF93FC42D}"/>
              </a:ext>
            </a:extLst>
          </p:cNvPr>
          <p:cNvSpPr/>
          <p:nvPr/>
        </p:nvSpPr>
        <p:spPr>
          <a:xfrm>
            <a:off x="4590800" y="3999110"/>
            <a:ext cx="4205900" cy="28124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98911" y="2288502"/>
            <a:ext cx="418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①公共建築物での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利用促進を継続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506AC6-C7B3-E4C5-AC3E-0E4A7A63537E}"/>
              </a:ext>
            </a:extLst>
          </p:cNvPr>
          <p:cNvSpPr txBox="1"/>
          <p:nvPr/>
        </p:nvSpPr>
        <p:spPr>
          <a:xfrm>
            <a:off x="366100" y="4527456"/>
            <a:ext cx="4187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②民間建築物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（住宅・非住宅）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での利用を促進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1AB5D7-3ABE-6D6A-EB19-48F6C38A1C4B}"/>
              </a:ext>
            </a:extLst>
          </p:cNvPr>
          <p:cNvSpPr txBox="1"/>
          <p:nvPr/>
        </p:nvSpPr>
        <p:spPr>
          <a:xfrm>
            <a:off x="4553201" y="4804454"/>
            <a:ext cx="424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③市民等への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普及啓発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535A92-DC43-E5D3-E02C-79EEAA14500F}"/>
              </a:ext>
            </a:extLst>
          </p:cNvPr>
          <p:cNvSpPr txBox="1"/>
          <p:nvPr/>
        </p:nvSpPr>
        <p:spPr>
          <a:xfrm>
            <a:off x="0" y="762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利用促進の体系</a:t>
            </a:r>
          </a:p>
        </p:txBody>
      </p:sp>
    </p:spTree>
    <p:extLst>
      <p:ext uri="{BB962C8B-B14F-4D97-AF65-F5344CB8AC3E}">
        <p14:creationId xmlns:p14="http://schemas.microsoft.com/office/powerpoint/2010/main" val="88079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A96B9-E45A-C50B-1CBB-77150A90C84C}"/>
              </a:ext>
            </a:extLst>
          </p:cNvPr>
          <p:cNvSpPr txBox="1"/>
          <p:nvPr/>
        </p:nvSpPr>
        <p:spPr>
          <a:xfrm>
            <a:off x="172994" y="601046"/>
            <a:ext cx="833600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①公共建築物での利用促進を継続すること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7155" y="1431134"/>
            <a:ext cx="8829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○道産木材利用促進のランドマーク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95AC92-8699-7326-685E-EEFF2B3AFFB3}"/>
              </a:ext>
            </a:extLst>
          </p:cNvPr>
          <p:cNvSpPr txBox="1"/>
          <p:nvPr/>
        </p:nvSpPr>
        <p:spPr>
          <a:xfrm>
            <a:off x="157155" y="2100011"/>
            <a:ext cx="8679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○市場における安定性への寄与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（継続することを担保）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8FE9B6-5AE1-F62E-B54C-1BE08E6EBD0B}"/>
              </a:ext>
            </a:extLst>
          </p:cNvPr>
          <p:cNvSpPr txBox="1"/>
          <p:nvPr/>
        </p:nvSpPr>
        <p:spPr>
          <a:xfrm>
            <a:off x="0" y="762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利用促進の体系</a:t>
            </a:r>
          </a:p>
        </p:txBody>
      </p:sp>
      <p:pic>
        <p:nvPicPr>
          <p:cNvPr id="10" name="図 9" descr="屋内, 天井, テーブル, 人 が含まれている画像&#10;&#10;自動的に生成された説明">
            <a:extLst>
              <a:ext uri="{FF2B5EF4-FFF2-40B4-BE49-F238E27FC236}">
                <a16:creationId xmlns:a16="http://schemas.microsoft.com/office/drawing/2014/main" id="{D6DF1695-4905-A3ED-695E-D45D2AA71A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80" y="3374188"/>
            <a:ext cx="4150821" cy="311311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19476F5-9A89-2AC5-D223-980EB1F37C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690" y="3374188"/>
            <a:ext cx="4150821" cy="31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1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1C738B3-16BC-F23F-595B-0C808E91789E}"/>
              </a:ext>
            </a:extLst>
          </p:cNvPr>
          <p:cNvCxnSpPr>
            <a:cxnSpLocks/>
          </p:cNvCxnSpPr>
          <p:nvPr/>
        </p:nvCxnSpPr>
        <p:spPr>
          <a:xfrm>
            <a:off x="5584396" y="4464338"/>
            <a:ext cx="936000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264A286-3F6E-82DC-C722-543C151373BB}"/>
              </a:ext>
            </a:extLst>
          </p:cNvPr>
          <p:cNvCxnSpPr>
            <a:cxnSpLocks/>
          </p:cNvCxnSpPr>
          <p:nvPr/>
        </p:nvCxnSpPr>
        <p:spPr>
          <a:xfrm>
            <a:off x="901561" y="4447712"/>
            <a:ext cx="3168000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90BB917-2462-6E7F-D100-DDFA51B6CA6E}"/>
              </a:ext>
            </a:extLst>
          </p:cNvPr>
          <p:cNvCxnSpPr>
            <a:cxnSpLocks/>
          </p:cNvCxnSpPr>
          <p:nvPr/>
        </p:nvCxnSpPr>
        <p:spPr>
          <a:xfrm>
            <a:off x="1984387" y="2255925"/>
            <a:ext cx="3834526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A96B9-E45A-C50B-1CBB-77150A90C84C}"/>
              </a:ext>
            </a:extLst>
          </p:cNvPr>
          <p:cNvSpPr txBox="1"/>
          <p:nvPr/>
        </p:nvSpPr>
        <p:spPr>
          <a:xfrm>
            <a:off x="172995" y="607458"/>
            <a:ext cx="876318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②民間建築物（住宅・非住宅）での利用を促進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7314" y="1521501"/>
            <a:ext cx="6294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建築物の絶対量からみて、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この点が最大の目標であると認識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95AC92-8699-7326-685E-EEFF2B3AFFB3}"/>
              </a:ext>
            </a:extLst>
          </p:cNvPr>
          <p:cNvSpPr txBox="1"/>
          <p:nvPr/>
        </p:nvSpPr>
        <p:spPr>
          <a:xfrm>
            <a:off x="447314" y="3664813"/>
            <a:ext cx="7441464" cy="144655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課題：模索中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✓限りある財源・労力でできる有効な取組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✓行政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札幌市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のできること、できないこと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0EF3FB-A541-4CB1-8105-5DDA9E07E80A}"/>
              </a:ext>
            </a:extLst>
          </p:cNvPr>
          <p:cNvSpPr txBox="1"/>
          <p:nvPr/>
        </p:nvSpPr>
        <p:spPr>
          <a:xfrm>
            <a:off x="4168046" y="5116483"/>
            <a:ext cx="404317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ご意見お待ちしております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BF5362-A232-54FA-37CC-585649DFC660}"/>
              </a:ext>
            </a:extLst>
          </p:cNvPr>
          <p:cNvSpPr txBox="1"/>
          <p:nvPr/>
        </p:nvSpPr>
        <p:spPr>
          <a:xfrm>
            <a:off x="0" y="762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利用促進の体系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E0AF5F3-3451-7E8B-94D5-EC1B2A2BA818}"/>
              </a:ext>
            </a:extLst>
          </p:cNvPr>
          <p:cNvSpPr/>
          <p:nvPr/>
        </p:nvSpPr>
        <p:spPr>
          <a:xfrm>
            <a:off x="447314" y="1421476"/>
            <a:ext cx="5712418" cy="11637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上下 12">
            <a:extLst>
              <a:ext uri="{FF2B5EF4-FFF2-40B4-BE49-F238E27FC236}">
                <a16:creationId xmlns:a16="http://schemas.microsoft.com/office/drawing/2014/main" id="{2722C574-0541-A368-F5F6-504D20276E52}"/>
              </a:ext>
            </a:extLst>
          </p:cNvPr>
          <p:cNvSpPr/>
          <p:nvPr/>
        </p:nvSpPr>
        <p:spPr>
          <a:xfrm>
            <a:off x="980900" y="2730731"/>
            <a:ext cx="806335" cy="698269"/>
          </a:xfrm>
          <a:prstGeom prst="upDownArrow">
            <a:avLst>
              <a:gd name="adj1" fmla="val 54124"/>
              <a:gd name="adj2" fmla="val 3214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61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A96B9-E45A-C50B-1CBB-77150A90C84C}"/>
              </a:ext>
            </a:extLst>
          </p:cNvPr>
          <p:cNvSpPr txBox="1"/>
          <p:nvPr/>
        </p:nvSpPr>
        <p:spPr>
          <a:xfrm>
            <a:off x="172995" y="590831"/>
            <a:ext cx="833600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③市民等への普及啓発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993" y="1483202"/>
            <a:ext cx="513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○行政</a:t>
            </a:r>
            <a:r>
              <a:rPr kumimoji="1" lang="en-US" altLang="ja-JP" sz="28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8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札幌市</a:t>
            </a:r>
            <a:r>
              <a:rPr kumimoji="1" lang="en-US" altLang="ja-JP" sz="28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8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が行うべき取組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95AC92-8699-7326-685E-EEFF2B3AFFB3}"/>
              </a:ext>
            </a:extLst>
          </p:cNvPr>
          <p:cNvSpPr txBox="1"/>
          <p:nvPr/>
        </p:nvSpPr>
        <p:spPr>
          <a:xfrm>
            <a:off x="172994" y="2678169"/>
            <a:ext cx="620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○札幌市は子どもへの啓発を重要視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9D3275-418C-D9EC-8F9A-ADB0845EBD85}"/>
              </a:ext>
            </a:extLst>
          </p:cNvPr>
          <p:cNvSpPr txBox="1"/>
          <p:nvPr/>
        </p:nvSpPr>
        <p:spPr>
          <a:xfrm>
            <a:off x="172993" y="3944911"/>
            <a:ext cx="598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○森林整備の啓発も重要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2381E8-CAC1-76FB-A66E-E8BB9C69C7C1}"/>
              </a:ext>
            </a:extLst>
          </p:cNvPr>
          <p:cNvSpPr txBox="1"/>
          <p:nvPr/>
        </p:nvSpPr>
        <p:spPr>
          <a:xfrm>
            <a:off x="250349" y="5347978"/>
            <a:ext cx="6807156" cy="13849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28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</a:t>
            </a:r>
            <a:endParaRPr kumimoji="1" lang="en-US" altLang="ja-JP" sz="2800" dirty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「道産木材・地材地消を知っている」</a:t>
            </a:r>
            <a:endParaRPr kumimoji="1" lang="en-US" altLang="ja-JP" sz="2800" dirty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「でも選ぶまでは至らない」まで進める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149B98-9DE9-D405-C34E-A5D954195260}"/>
              </a:ext>
            </a:extLst>
          </p:cNvPr>
          <p:cNvSpPr txBox="1"/>
          <p:nvPr/>
        </p:nvSpPr>
        <p:spPr>
          <a:xfrm>
            <a:off x="0" y="762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利用促進の体系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EF2B810-FA48-D232-7023-E645BC2CC3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414" y="1720734"/>
            <a:ext cx="2898303" cy="356569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18BF7C4-B672-4EB6-CC5A-AEE22AAF7287}"/>
              </a:ext>
            </a:extLst>
          </p:cNvPr>
          <p:cNvSpPr txBox="1"/>
          <p:nvPr/>
        </p:nvSpPr>
        <p:spPr>
          <a:xfrm>
            <a:off x="598557" y="3140701"/>
            <a:ext cx="606824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大切なことは教育でも伝える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511F1B-AFAE-FE49-9863-42E7F8A44651}"/>
              </a:ext>
            </a:extLst>
          </p:cNvPr>
          <p:cNvSpPr txBox="1"/>
          <p:nvPr/>
        </p:nvSpPr>
        <p:spPr>
          <a:xfrm>
            <a:off x="598557" y="4415612"/>
            <a:ext cx="606824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都市部は林業そのものになじみがない</a:t>
            </a:r>
          </a:p>
        </p:txBody>
      </p:sp>
    </p:spTree>
    <p:extLst>
      <p:ext uri="{BB962C8B-B14F-4D97-AF65-F5344CB8AC3E}">
        <p14:creationId xmlns:p14="http://schemas.microsoft.com/office/powerpoint/2010/main" val="358511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A96B9-E45A-C50B-1CBB-77150A90C84C}"/>
              </a:ext>
            </a:extLst>
          </p:cNvPr>
          <p:cNvSpPr txBox="1"/>
          <p:nvPr/>
        </p:nvSpPr>
        <p:spPr>
          <a:xfrm>
            <a:off x="172995" y="590831"/>
            <a:ext cx="833600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③市民等への普及啓発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149B98-9DE9-D405-C34E-A5D954195260}"/>
              </a:ext>
            </a:extLst>
          </p:cNvPr>
          <p:cNvSpPr txBox="1"/>
          <p:nvPr/>
        </p:nvSpPr>
        <p:spPr>
          <a:xfrm>
            <a:off x="0" y="762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利用促進の体系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39F4AE1F-FF23-049E-C255-FA9577E830D5}"/>
              </a:ext>
            </a:extLst>
          </p:cNvPr>
          <p:cNvSpPr/>
          <p:nvPr/>
        </p:nvSpPr>
        <p:spPr>
          <a:xfrm rot="10800000">
            <a:off x="1344662" y="3538705"/>
            <a:ext cx="826945" cy="33349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1E9AB085-91A1-4E74-9ABB-FCBB4190E47A}"/>
              </a:ext>
            </a:extLst>
          </p:cNvPr>
          <p:cNvSpPr/>
          <p:nvPr/>
        </p:nvSpPr>
        <p:spPr>
          <a:xfrm rot="10800000">
            <a:off x="1344662" y="4866554"/>
            <a:ext cx="826945" cy="33349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91B08B2-9CF3-7001-F86A-81AA07EE4891}"/>
              </a:ext>
            </a:extLst>
          </p:cNvPr>
          <p:cNvSpPr txBox="1">
            <a:spLocks/>
          </p:cNvSpPr>
          <p:nvPr/>
        </p:nvSpPr>
        <p:spPr>
          <a:xfrm>
            <a:off x="606121" y="1957926"/>
            <a:ext cx="4418055" cy="14347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地域材を使って、図工用の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木工キットを製作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499EF520-D4AD-CE13-52DD-4058731E7AAC}"/>
              </a:ext>
            </a:extLst>
          </p:cNvPr>
          <p:cNvSpPr txBox="1">
            <a:spLocks/>
          </p:cNvSpPr>
          <p:nvPr/>
        </p:nvSpPr>
        <p:spPr>
          <a:xfrm>
            <a:off x="606121" y="3977691"/>
            <a:ext cx="6132555" cy="7546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小４の授業に提供。児童は作品を作る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FC21A947-395E-C72E-B126-9973A57F4E53}"/>
              </a:ext>
            </a:extLst>
          </p:cNvPr>
          <p:cNvSpPr txBox="1">
            <a:spLocks/>
          </p:cNvSpPr>
          <p:nvPr/>
        </p:nvSpPr>
        <p:spPr>
          <a:xfrm>
            <a:off x="622664" y="5290505"/>
            <a:ext cx="6823388" cy="1375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持ち帰った作品に付けた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コードから、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啓発のデジタル絵本を見ることができる。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8E419E6-99B8-AF0E-E56C-9A13F8F90A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425" y="1935955"/>
            <a:ext cx="1990726" cy="1493045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FF1CD22-0873-1AAB-A90E-28312F742E7F}"/>
              </a:ext>
            </a:extLst>
          </p:cNvPr>
          <p:cNvGrpSpPr>
            <a:grpSpLocks noChangeAspect="1"/>
          </p:cNvGrpSpPr>
          <p:nvPr/>
        </p:nvGrpSpPr>
        <p:grpSpPr>
          <a:xfrm>
            <a:off x="6826340" y="3587603"/>
            <a:ext cx="2175080" cy="1631310"/>
            <a:chOff x="701007" y="3740834"/>
            <a:chExt cx="2953084" cy="2214813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F5BDFCF7-5E13-B239-20E0-DDE4433F8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007" y="3740834"/>
              <a:ext cx="2953084" cy="2214813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9D13FB4-17C8-F511-3379-3C552C92FFBD}"/>
                </a:ext>
              </a:extLst>
            </p:cNvPr>
            <p:cNvSpPr/>
            <p:nvPr/>
          </p:nvSpPr>
          <p:spPr>
            <a:xfrm rot="363046">
              <a:off x="1545004" y="4471461"/>
              <a:ext cx="699356" cy="166151"/>
            </a:xfrm>
            <a:prstGeom prst="rect">
              <a:avLst/>
            </a:prstGeom>
            <a:solidFill>
              <a:srgbClr val="A6B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FC9157D-05CC-3F81-DCA7-6CFA43AD2CB4}"/>
              </a:ext>
            </a:extLst>
          </p:cNvPr>
          <p:cNvGrpSpPr>
            <a:grpSpLocks noChangeAspect="1"/>
          </p:cNvGrpSpPr>
          <p:nvPr/>
        </p:nvGrpSpPr>
        <p:grpSpPr>
          <a:xfrm>
            <a:off x="7708620" y="5479283"/>
            <a:ext cx="1118102" cy="1382476"/>
            <a:chOff x="1085850" y="3777231"/>
            <a:chExt cx="2120378" cy="2621739"/>
          </a:xfrm>
        </p:grpSpPr>
        <p:sp>
          <p:nvSpPr>
            <p:cNvPr id="22" name="Google Shape;177;p14">
              <a:extLst>
                <a:ext uri="{FF2B5EF4-FFF2-40B4-BE49-F238E27FC236}">
                  <a16:creationId xmlns:a16="http://schemas.microsoft.com/office/drawing/2014/main" id="{197FFAC5-9B33-4139-697A-0B7FE0594213}"/>
                </a:ext>
              </a:extLst>
            </p:cNvPr>
            <p:cNvSpPr/>
            <p:nvPr/>
          </p:nvSpPr>
          <p:spPr>
            <a:xfrm>
              <a:off x="2803100" y="5418360"/>
              <a:ext cx="275294" cy="200140"/>
            </a:xfrm>
            <a:prstGeom prst="ellipse">
              <a:avLst/>
            </a:prstGeom>
            <a:solidFill>
              <a:srgbClr val="3F3F3F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78;p14">
              <a:extLst>
                <a:ext uri="{FF2B5EF4-FFF2-40B4-BE49-F238E27FC236}">
                  <a16:creationId xmlns:a16="http://schemas.microsoft.com/office/drawing/2014/main" id="{B22166C4-9C66-1FF2-B492-0E6E8D4DA07A}"/>
                </a:ext>
              </a:extLst>
            </p:cNvPr>
            <p:cNvSpPr/>
            <p:nvPr/>
          </p:nvSpPr>
          <p:spPr>
            <a:xfrm>
              <a:off x="1413895" y="3777231"/>
              <a:ext cx="1469087" cy="1953887"/>
            </a:xfrm>
            <a:prstGeom prst="can">
              <a:avLst>
                <a:gd name="adj" fmla="val 25000"/>
              </a:avLst>
            </a:prstGeom>
            <a:solidFill>
              <a:srgbClr val="C89058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79;p14">
              <a:extLst>
                <a:ext uri="{FF2B5EF4-FFF2-40B4-BE49-F238E27FC236}">
                  <a16:creationId xmlns:a16="http://schemas.microsoft.com/office/drawing/2014/main" id="{4E0C3707-8474-EC63-FDC5-946063CF5B0C}"/>
                </a:ext>
              </a:extLst>
            </p:cNvPr>
            <p:cNvSpPr/>
            <p:nvPr/>
          </p:nvSpPr>
          <p:spPr>
            <a:xfrm>
              <a:off x="2362681" y="4565328"/>
              <a:ext cx="57839" cy="57839"/>
            </a:xfrm>
            <a:prstGeom prst="ellipse">
              <a:avLst/>
            </a:prstGeom>
            <a:solidFill>
              <a:srgbClr val="3F3F3F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0;p14">
              <a:extLst>
                <a:ext uri="{FF2B5EF4-FFF2-40B4-BE49-F238E27FC236}">
                  <a16:creationId xmlns:a16="http://schemas.microsoft.com/office/drawing/2014/main" id="{EF4F09A4-4454-B3D8-FF23-340DF630FF0B}"/>
                </a:ext>
              </a:extLst>
            </p:cNvPr>
            <p:cNvSpPr/>
            <p:nvPr/>
          </p:nvSpPr>
          <p:spPr>
            <a:xfrm>
              <a:off x="2722310" y="4488813"/>
              <a:ext cx="57839" cy="57839"/>
            </a:xfrm>
            <a:prstGeom prst="ellipse">
              <a:avLst/>
            </a:prstGeom>
            <a:solidFill>
              <a:srgbClr val="3F3F3F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1;p14">
              <a:extLst>
                <a:ext uri="{FF2B5EF4-FFF2-40B4-BE49-F238E27FC236}">
                  <a16:creationId xmlns:a16="http://schemas.microsoft.com/office/drawing/2014/main" id="{06F8F477-2666-8FC7-02F2-4BAEF3F028A8}"/>
                </a:ext>
              </a:extLst>
            </p:cNvPr>
            <p:cNvSpPr/>
            <p:nvPr/>
          </p:nvSpPr>
          <p:spPr>
            <a:xfrm>
              <a:off x="2607530" y="5032083"/>
              <a:ext cx="57839" cy="57839"/>
            </a:xfrm>
            <a:prstGeom prst="ellipse">
              <a:avLst/>
            </a:prstGeom>
            <a:solidFill>
              <a:srgbClr val="3F3F3F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2;p14">
              <a:extLst>
                <a:ext uri="{FF2B5EF4-FFF2-40B4-BE49-F238E27FC236}">
                  <a16:creationId xmlns:a16="http://schemas.microsoft.com/office/drawing/2014/main" id="{D8CB5047-DFEC-2F5E-3CE6-DBF71321CE0D}"/>
                </a:ext>
              </a:extLst>
            </p:cNvPr>
            <p:cNvSpPr/>
            <p:nvPr/>
          </p:nvSpPr>
          <p:spPr>
            <a:xfrm>
              <a:off x="2225117" y="5631047"/>
              <a:ext cx="275294" cy="200140"/>
            </a:xfrm>
            <a:prstGeom prst="ellipse">
              <a:avLst/>
            </a:prstGeom>
            <a:solidFill>
              <a:srgbClr val="3F3F3F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" name="Google Shape;183;p14">
              <a:extLst>
                <a:ext uri="{FF2B5EF4-FFF2-40B4-BE49-F238E27FC236}">
                  <a16:creationId xmlns:a16="http://schemas.microsoft.com/office/drawing/2014/main" id="{21D501B7-E9AE-5A72-7DC7-736556EAD256}"/>
                </a:ext>
              </a:extLst>
            </p:cNvPr>
            <p:cNvCxnSpPr/>
            <p:nvPr/>
          </p:nvCxnSpPr>
          <p:spPr>
            <a:xfrm flipH="1">
              <a:off x="1413895" y="5345789"/>
              <a:ext cx="122424" cy="172641"/>
            </a:xfrm>
            <a:prstGeom prst="straightConnector1">
              <a:avLst/>
            </a:prstGeom>
            <a:noFill/>
            <a:ln w="12700" cap="rnd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184;p14">
              <a:extLst>
                <a:ext uri="{FF2B5EF4-FFF2-40B4-BE49-F238E27FC236}">
                  <a16:creationId xmlns:a16="http://schemas.microsoft.com/office/drawing/2014/main" id="{0AA7A1CC-C88B-1E3B-6EB6-3BF23273AA66}"/>
                </a:ext>
              </a:extLst>
            </p:cNvPr>
            <p:cNvCxnSpPr/>
            <p:nvPr/>
          </p:nvCxnSpPr>
          <p:spPr>
            <a:xfrm flipH="1">
              <a:off x="1421547" y="5403058"/>
              <a:ext cx="122424" cy="172641"/>
            </a:xfrm>
            <a:prstGeom prst="straightConnector1">
              <a:avLst/>
            </a:prstGeom>
            <a:noFill/>
            <a:ln w="12700" cap="rnd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185;p14">
              <a:extLst>
                <a:ext uri="{FF2B5EF4-FFF2-40B4-BE49-F238E27FC236}">
                  <a16:creationId xmlns:a16="http://schemas.microsoft.com/office/drawing/2014/main" id="{408E2631-E856-1242-5666-07D247B40453}"/>
                </a:ext>
              </a:extLst>
            </p:cNvPr>
            <p:cNvCxnSpPr/>
            <p:nvPr/>
          </p:nvCxnSpPr>
          <p:spPr>
            <a:xfrm flipH="1">
              <a:off x="1452153" y="5432110"/>
              <a:ext cx="122424" cy="172641"/>
            </a:xfrm>
            <a:prstGeom prst="straightConnector1">
              <a:avLst/>
            </a:prstGeom>
            <a:noFill/>
            <a:ln w="12700" cap="rnd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186;p14">
              <a:extLst>
                <a:ext uri="{FF2B5EF4-FFF2-40B4-BE49-F238E27FC236}">
                  <a16:creationId xmlns:a16="http://schemas.microsoft.com/office/drawing/2014/main" id="{FC9FDD41-DCD5-81C2-8317-A47328108F45}"/>
                </a:ext>
              </a:extLst>
            </p:cNvPr>
            <p:cNvCxnSpPr/>
            <p:nvPr/>
          </p:nvCxnSpPr>
          <p:spPr>
            <a:xfrm flipH="1">
              <a:off x="1494237" y="5491769"/>
              <a:ext cx="97491" cy="139280"/>
            </a:xfrm>
            <a:prstGeom prst="straightConnector1">
              <a:avLst/>
            </a:prstGeom>
            <a:noFill/>
            <a:ln w="12700" cap="rnd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187;p14">
              <a:extLst>
                <a:ext uri="{FF2B5EF4-FFF2-40B4-BE49-F238E27FC236}">
                  <a16:creationId xmlns:a16="http://schemas.microsoft.com/office/drawing/2014/main" id="{51335D2A-5C05-DFE5-FB68-8C1C8694A220}"/>
                </a:ext>
              </a:extLst>
            </p:cNvPr>
            <p:cNvCxnSpPr/>
            <p:nvPr/>
          </p:nvCxnSpPr>
          <p:spPr>
            <a:xfrm flipH="1">
              <a:off x="1536320" y="5544729"/>
              <a:ext cx="78229" cy="98364"/>
            </a:xfrm>
            <a:prstGeom prst="straightConnector1">
              <a:avLst/>
            </a:prstGeom>
            <a:noFill/>
            <a:ln w="12700" cap="rnd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188;p14">
              <a:extLst>
                <a:ext uri="{FF2B5EF4-FFF2-40B4-BE49-F238E27FC236}">
                  <a16:creationId xmlns:a16="http://schemas.microsoft.com/office/drawing/2014/main" id="{20458C6B-259D-E5D7-A5A8-2A24AC5A1E01}"/>
                </a:ext>
              </a:extLst>
            </p:cNvPr>
            <p:cNvCxnSpPr/>
            <p:nvPr/>
          </p:nvCxnSpPr>
          <p:spPr>
            <a:xfrm flipH="1">
              <a:off x="1574577" y="5582143"/>
              <a:ext cx="61211" cy="75984"/>
            </a:xfrm>
            <a:prstGeom prst="straightConnector1">
              <a:avLst/>
            </a:prstGeom>
            <a:noFill/>
            <a:ln w="12700" cap="rnd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4" name="Google Shape;189;p14">
              <a:extLst>
                <a:ext uri="{FF2B5EF4-FFF2-40B4-BE49-F238E27FC236}">
                  <a16:creationId xmlns:a16="http://schemas.microsoft.com/office/drawing/2014/main" id="{18207773-D0BF-41D9-6591-514118EFCF69}"/>
                </a:ext>
              </a:extLst>
            </p:cNvPr>
            <p:cNvSpPr/>
            <p:nvPr/>
          </p:nvSpPr>
          <p:spPr>
            <a:xfrm>
              <a:off x="1727607" y="3838444"/>
              <a:ext cx="692912" cy="197208"/>
            </a:xfrm>
            <a:custGeom>
              <a:avLst/>
              <a:gdLst/>
              <a:ahLst/>
              <a:cxnLst/>
              <a:rect l="l" t="t" r="r" b="b"/>
              <a:pathLst>
                <a:path w="331167" h="147637" extrusionOk="0">
                  <a:moveTo>
                    <a:pt x="130969" y="66675"/>
                  </a:moveTo>
                  <a:cubicBezTo>
                    <a:pt x="134938" y="67469"/>
                    <a:pt x="140013" y="66194"/>
                    <a:pt x="142875" y="69056"/>
                  </a:cubicBezTo>
                  <a:cubicBezTo>
                    <a:pt x="146425" y="72606"/>
                    <a:pt x="147638" y="83344"/>
                    <a:pt x="147638" y="83344"/>
                  </a:cubicBezTo>
                  <a:cubicBezTo>
                    <a:pt x="145257" y="89694"/>
                    <a:pt x="144731" y="97098"/>
                    <a:pt x="140494" y="102394"/>
                  </a:cubicBezTo>
                  <a:cubicBezTo>
                    <a:pt x="133518" y="111114"/>
                    <a:pt x="113325" y="105460"/>
                    <a:pt x="107157" y="104775"/>
                  </a:cubicBezTo>
                  <a:cubicBezTo>
                    <a:pt x="100950" y="101051"/>
                    <a:pt x="92275" y="97155"/>
                    <a:pt x="88107" y="90487"/>
                  </a:cubicBezTo>
                  <a:cubicBezTo>
                    <a:pt x="85842" y="86862"/>
                    <a:pt x="84932" y="82550"/>
                    <a:pt x="83344" y="78581"/>
                  </a:cubicBezTo>
                  <a:cubicBezTo>
                    <a:pt x="84138" y="68262"/>
                    <a:pt x="82805" y="57554"/>
                    <a:pt x="85725" y="47625"/>
                  </a:cubicBezTo>
                  <a:cubicBezTo>
                    <a:pt x="86992" y="43317"/>
                    <a:pt x="91706" y="40857"/>
                    <a:pt x="95250" y="38100"/>
                  </a:cubicBezTo>
                  <a:cubicBezTo>
                    <a:pt x="103685" y="31539"/>
                    <a:pt x="105815" y="31403"/>
                    <a:pt x="114300" y="28575"/>
                  </a:cubicBezTo>
                  <a:cubicBezTo>
                    <a:pt x="132556" y="29369"/>
                    <a:pt x="150845" y="29606"/>
                    <a:pt x="169069" y="30956"/>
                  </a:cubicBezTo>
                  <a:cubicBezTo>
                    <a:pt x="172333" y="31198"/>
                    <a:pt x="175512" y="32236"/>
                    <a:pt x="178594" y="33337"/>
                  </a:cubicBezTo>
                  <a:cubicBezTo>
                    <a:pt x="186645" y="36212"/>
                    <a:pt x="202407" y="42862"/>
                    <a:pt x="202407" y="42862"/>
                  </a:cubicBezTo>
                  <a:cubicBezTo>
                    <a:pt x="214888" y="55343"/>
                    <a:pt x="217932" y="56521"/>
                    <a:pt x="226219" y="71437"/>
                  </a:cubicBezTo>
                  <a:cubicBezTo>
                    <a:pt x="228506" y="75553"/>
                    <a:pt x="230323" y="87193"/>
                    <a:pt x="230982" y="90487"/>
                  </a:cubicBezTo>
                  <a:cubicBezTo>
                    <a:pt x="230188" y="99218"/>
                    <a:pt x="232114" y="108649"/>
                    <a:pt x="228600" y="116681"/>
                  </a:cubicBezTo>
                  <a:cubicBezTo>
                    <a:pt x="226115" y="122360"/>
                    <a:pt x="219206" y="124781"/>
                    <a:pt x="214313" y="128587"/>
                  </a:cubicBezTo>
                  <a:cubicBezTo>
                    <a:pt x="212054" y="130344"/>
                    <a:pt x="209800" y="132223"/>
                    <a:pt x="207169" y="133350"/>
                  </a:cubicBezTo>
                  <a:cubicBezTo>
                    <a:pt x="201556" y="135756"/>
                    <a:pt x="184836" y="137561"/>
                    <a:pt x="180975" y="138112"/>
                  </a:cubicBezTo>
                  <a:cubicBezTo>
                    <a:pt x="161321" y="144666"/>
                    <a:pt x="181664" y="138380"/>
                    <a:pt x="138113" y="145256"/>
                  </a:cubicBezTo>
                  <a:cubicBezTo>
                    <a:pt x="134880" y="145766"/>
                    <a:pt x="131763" y="146843"/>
                    <a:pt x="128588" y="147637"/>
                  </a:cubicBezTo>
                  <a:cubicBezTo>
                    <a:pt x="99219" y="146050"/>
                    <a:pt x="69297" y="148769"/>
                    <a:pt x="40482" y="142875"/>
                  </a:cubicBezTo>
                  <a:cubicBezTo>
                    <a:pt x="32784" y="141300"/>
                    <a:pt x="30099" y="130921"/>
                    <a:pt x="23813" y="126206"/>
                  </a:cubicBezTo>
                  <a:lnTo>
                    <a:pt x="14288" y="119062"/>
                  </a:lnTo>
                  <a:cubicBezTo>
                    <a:pt x="1259" y="93005"/>
                    <a:pt x="5189" y="103669"/>
                    <a:pt x="0" y="88106"/>
                  </a:cubicBezTo>
                  <a:cubicBezTo>
                    <a:pt x="1588" y="77787"/>
                    <a:pt x="2231" y="67278"/>
                    <a:pt x="4763" y="57150"/>
                  </a:cubicBezTo>
                  <a:cubicBezTo>
                    <a:pt x="5457" y="54374"/>
                    <a:pt x="8008" y="52433"/>
                    <a:pt x="9525" y="50006"/>
                  </a:cubicBezTo>
                  <a:cubicBezTo>
                    <a:pt x="24477" y="26083"/>
                    <a:pt x="8063" y="49296"/>
                    <a:pt x="26194" y="28575"/>
                  </a:cubicBezTo>
                  <a:cubicBezTo>
                    <a:pt x="28807" y="25588"/>
                    <a:pt x="30108" y="21357"/>
                    <a:pt x="33338" y="19050"/>
                  </a:cubicBezTo>
                  <a:cubicBezTo>
                    <a:pt x="36001" y="17148"/>
                    <a:pt x="39654" y="17311"/>
                    <a:pt x="42863" y="16669"/>
                  </a:cubicBezTo>
                  <a:cubicBezTo>
                    <a:pt x="47597" y="15722"/>
                    <a:pt x="52416" y="15234"/>
                    <a:pt x="57150" y="14287"/>
                  </a:cubicBezTo>
                  <a:cubicBezTo>
                    <a:pt x="64326" y="12852"/>
                    <a:pt x="71345" y="10610"/>
                    <a:pt x="78582" y="9525"/>
                  </a:cubicBezTo>
                  <a:cubicBezTo>
                    <a:pt x="87252" y="8225"/>
                    <a:pt x="96068" y="8168"/>
                    <a:pt x="104775" y="7144"/>
                  </a:cubicBezTo>
                  <a:cubicBezTo>
                    <a:pt x="109570" y="6580"/>
                    <a:pt x="114264" y="5295"/>
                    <a:pt x="119063" y="4762"/>
                  </a:cubicBezTo>
                  <a:cubicBezTo>
                    <a:pt x="183175" y="-2362"/>
                    <a:pt x="120592" y="6244"/>
                    <a:pt x="164307" y="0"/>
                  </a:cubicBezTo>
                  <a:cubicBezTo>
                    <a:pt x="195263" y="794"/>
                    <a:pt x="226284" y="226"/>
                    <a:pt x="257175" y="2381"/>
                  </a:cubicBezTo>
                  <a:cubicBezTo>
                    <a:pt x="260716" y="2628"/>
                    <a:pt x="263332" y="6021"/>
                    <a:pt x="266700" y="7144"/>
                  </a:cubicBezTo>
                  <a:cubicBezTo>
                    <a:pt x="270540" y="8424"/>
                    <a:pt x="274638" y="8731"/>
                    <a:pt x="278607" y="9525"/>
                  </a:cubicBezTo>
                  <a:cubicBezTo>
                    <a:pt x="296537" y="21478"/>
                    <a:pt x="273751" y="7444"/>
                    <a:pt x="295275" y="16669"/>
                  </a:cubicBezTo>
                  <a:cubicBezTo>
                    <a:pt x="297905" y="17796"/>
                    <a:pt x="299934" y="20011"/>
                    <a:pt x="302419" y="21431"/>
                  </a:cubicBezTo>
                  <a:cubicBezTo>
                    <a:pt x="318215" y="30457"/>
                    <a:pt x="306582" y="20832"/>
                    <a:pt x="321469" y="35719"/>
                  </a:cubicBezTo>
                  <a:cubicBezTo>
                    <a:pt x="322263" y="38100"/>
                    <a:pt x="322861" y="40555"/>
                    <a:pt x="323850" y="42862"/>
                  </a:cubicBezTo>
                  <a:cubicBezTo>
                    <a:pt x="326217" y="48386"/>
                    <a:pt x="329978" y="53436"/>
                    <a:pt x="330994" y="59531"/>
                  </a:cubicBezTo>
                  <a:cubicBezTo>
                    <a:pt x="331385" y="61880"/>
                    <a:pt x="330994" y="64294"/>
                    <a:pt x="330994" y="66675"/>
                  </a:cubicBezTo>
                </a:path>
              </a:pathLst>
            </a:custGeom>
            <a:noFill/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90;p14">
              <a:extLst>
                <a:ext uri="{FF2B5EF4-FFF2-40B4-BE49-F238E27FC236}">
                  <a16:creationId xmlns:a16="http://schemas.microsoft.com/office/drawing/2014/main" id="{34D73799-B42F-4539-3546-F17936E91982}"/>
                </a:ext>
              </a:extLst>
            </p:cNvPr>
            <p:cNvSpPr/>
            <p:nvPr/>
          </p:nvSpPr>
          <p:spPr>
            <a:xfrm rot="-3468885">
              <a:off x="1205010" y="4559188"/>
              <a:ext cx="207111" cy="445431"/>
            </a:xfrm>
            <a:prstGeom prst="can">
              <a:avLst>
                <a:gd name="adj" fmla="val 25000"/>
              </a:avLst>
            </a:prstGeom>
            <a:solidFill>
              <a:srgbClr val="C89058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91;p14">
              <a:extLst>
                <a:ext uri="{FF2B5EF4-FFF2-40B4-BE49-F238E27FC236}">
                  <a16:creationId xmlns:a16="http://schemas.microsoft.com/office/drawing/2014/main" id="{AC78C9AB-93E1-1295-62AF-CBFF64485AFC}"/>
                </a:ext>
              </a:extLst>
            </p:cNvPr>
            <p:cNvSpPr/>
            <p:nvPr/>
          </p:nvSpPr>
          <p:spPr>
            <a:xfrm rot="642058">
              <a:off x="1398593" y="4825056"/>
              <a:ext cx="275454" cy="172641"/>
            </a:xfrm>
            <a:prstGeom prst="ellipse">
              <a:avLst/>
            </a:prstGeom>
            <a:solidFill>
              <a:srgbClr val="C890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796;p20">
              <a:hlinkClick r:id="rId5" action="ppaction://hlinksldjump"/>
              <a:extLst>
                <a:ext uri="{FF2B5EF4-FFF2-40B4-BE49-F238E27FC236}">
                  <a16:creationId xmlns:a16="http://schemas.microsoft.com/office/drawing/2014/main" id="{F022FD4F-2AEA-C59A-8A1B-2F33C1E912B3}"/>
                </a:ext>
              </a:extLst>
            </p:cNvPr>
            <p:cNvSpPr txBox="1"/>
            <p:nvPr/>
          </p:nvSpPr>
          <p:spPr>
            <a:xfrm>
              <a:off x="1512441" y="5873743"/>
              <a:ext cx="1693787" cy="525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200" dirty="0">
                  <a:solidFill>
                    <a:schemeClr val="dk1"/>
                  </a:solidFill>
                </a:rPr>
                <a:t>ザイくん</a:t>
              </a:r>
              <a:endParaRPr sz="1200" dirty="0">
                <a:solidFill>
                  <a:schemeClr val="dk1"/>
                </a:solidFill>
                <a:sym typeface="Arial"/>
              </a:endParaRPr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EEFE741-5528-55A3-D390-189A9C3D5C47}"/>
              </a:ext>
            </a:extLst>
          </p:cNvPr>
          <p:cNvSpPr txBox="1"/>
          <p:nvPr/>
        </p:nvSpPr>
        <p:spPr>
          <a:xfrm>
            <a:off x="172995" y="1339697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試行：地域材の小４図工木工キット＋普及啓発のデジタル絵本</a:t>
            </a:r>
          </a:p>
        </p:txBody>
      </p:sp>
    </p:spTree>
    <p:extLst>
      <p:ext uri="{BB962C8B-B14F-4D97-AF65-F5344CB8AC3E}">
        <p14:creationId xmlns:p14="http://schemas.microsoft.com/office/powerpoint/2010/main" val="7769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AA5BFD40-5532-D942-5107-F140A8F10340}"/>
              </a:ext>
            </a:extLst>
          </p:cNvPr>
          <p:cNvSpPr/>
          <p:nvPr/>
        </p:nvSpPr>
        <p:spPr>
          <a:xfrm>
            <a:off x="-1495723" y="1494788"/>
            <a:ext cx="7073127" cy="7111954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31946E3-7DBA-4590-BDD4-394FD9C85C0B}"/>
              </a:ext>
            </a:extLst>
          </p:cNvPr>
          <p:cNvGrpSpPr/>
          <p:nvPr/>
        </p:nvGrpSpPr>
        <p:grpSpPr>
          <a:xfrm>
            <a:off x="-617106" y="2492818"/>
            <a:ext cx="5315894" cy="5315894"/>
            <a:chOff x="8179787" y="1989190"/>
            <a:chExt cx="5294838" cy="529483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467501C-AEEE-2315-3E7C-1BF2E1A8F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9787" y="1989190"/>
              <a:ext cx="5294838" cy="5294838"/>
            </a:xfrm>
            <a:custGeom>
              <a:avLst/>
              <a:gdLst>
                <a:gd name="connsiteX0" fmla="*/ 2371062 w 4742124"/>
                <a:gd name="connsiteY0" fmla="*/ 0 h 4742124"/>
                <a:gd name="connsiteX1" fmla="*/ 4742124 w 4742124"/>
                <a:gd name="connsiteY1" fmla="*/ 2371062 h 4742124"/>
                <a:gd name="connsiteX2" fmla="*/ 2371062 w 4742124"/>
                <a:gd name="connsiteY2" fmla="*/ 4742124 h 4742124"/>
                <a:gd name="connsiteX3" fmla="*/ 0 w 4742124"/>
                <a:gd name="connsiteY3" fmla="*/ 2371062 h 4742124"/>
                <a:gd name="connsiteX4" fmla="*/ 2371062 w 4742124"/>
                <a:gd name="connsiteY4" fmla="*/ 0 h 474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2124" h="4742124">
                  <a:moveTo>
                    <a:pt x="2371062" y="0"/>
                  </a:moveTo>
                  <a:cubicBezTo>
                    <a:pt x="3680563" y="0"/>
                    <a:pt x="4742124" y="1061561"/>
                    <a:pt x="4742124" y="2371062"/>
                  </a:cubicBezTo>
                  <a:cubicBezTo>
                    <a:pt x="4742124" y="3680563"/>
                    <a:pt x="3680563" y="4742124"/>
                    <a:pt x="2371062" y="4742124"/>
                  </a:cubicBezTo>
                  <a:cubicBezTo>
                    <a:pt x="1061561" y="4742124"/>
                    <a:pt x="0" y="3680563"/>
                    <a:pt x="0" y="2371062"/>
                  </a:cubicBezTo>
                  <a:cubicBezTo>
                    <a:pt x="0" y="1061561"/>
                    <a:pt x="1061561" y="0"/>
                    <a:pt x="2371062" y="0"/>
                  </a:cubicBezTo>
                  <a:close/>
                </a:path>
              </a:pathLst>
            </a:custGeom>
          </p:spPr>
        </p:pic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6E8FEF49-B777-BBB7-955A-2ABA9DFDA00B}"/>
                </a:ext>
              </a:extLst>
            </p:cNvPr>
            <p:cNvSpPr/>
            <p:nvPr/>
          </p:nvSpPr>
          <p:spPr>
            <a:xfrm>
              <a:off x="8658577" y="5104509"/>
              <a:ext cx="271908" cy="261023"/>
            </a:xfrm>
            <a:prstGeom prst="ellipse">
              <a:avLst/>
            </a:prstGeom>
            <a:solidFill>
              <a:srgbClr val="D0B2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41CD59E2-49A6-A8ED-3D62-43ACF8BEA9B5}"/>
              </a:ext>
            </a:extLst>
          </p:cNvPr>
          <p:cNvSpPr txBox="1">
            <a:spLocks/>
          </p:cNvSpPr>
          <p:nvPr/>
        </p:nvSpPr>
        <p:spPr>
          <a:xfrm>
            <a:off x="413400" y="3069817"/>
            <a:ext cx="3768341" cy="1244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キットを配った瞬間、</a:t>
            </a:r>
            <a:endParaRPr lang="en-US" altLang="ja-JP" sz="2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子ども達は一斉に</a:t>
            </a:r>
            <a:endParaRPr lang="en-US" altLang="ja-JP" sz="2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匂いをかいでいました！</a:t>
            </a:r>
            <a:endParaRPr lang="en-US" altLang="ja-JP" sz="2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7BD66FF-AF81-E493-BB92-6BCA96F60DE8}"/>
              </a:ext>
            </a:extLst>
          </p:cNvPr>
          <p:cNvCxnSpPr>
            <a:cxnSpLocks/>
          </p:cNvCxnSpPr>
          <p:nvPr/>
        </p:nvCxnSpPr>
        <p:spPr>
          <a:xfrm>
            <a:off x="1184287" y="1589175"/>
            <a:ext cx="3940163" cy="0"/>
          </a:xfrm>
          <a:prstGeom prst="line">
            <a:avLst/>
          </a:prstGeom>
          <a:ln w="171450" cap="rnd">
            <a:solidFill>
              <a:schemeClr val="accent4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A96B9-E45A-C50B-1CBB-77150A90C84C}"/>
              </a:ext>
            </a:extLst>
          </p:cNvPr>
          <p:cNvSpPr txBox="1"/>
          <p:nvPr/>
        </p:nvSpPr>
        <p:spPr>
          <a:xfrm>
            <a:off x="172995" y="590831"/>
            <a:ext cx="833600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③市民等への普及啓発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149B98-9DE9-D405-C34E-A5D954195260}"/>
              </a:ext>
            </a:extLst>
          </p:cNvPr>
          <p:cNvSpPr txBox="1"/>
          <p:nvPr/>
        </p:nvSpPr>
        <p:spPr>
          <a:xfrm>
            <a:off x="0" y="762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利用促進の体系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EEFE741-5528-55A3-D390-189A9C3D5C47}"/>
              </a:ext>
            </a:extLst>
          </p:cNvPr>
          <p:cNvSpPr txBox="1"/>
          <p:nvPr/>
        </p:nvSpPr>
        <p:spPr>
          <a:xfrm>
            <a:off x="172995" y="1339697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試行：地域材の小４図工木工キット＋普及啓発のデジタル絵本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AEA39C0-505A-9DCF-67DB-AE7B6312F1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3921508" y="1878909"/>
            <a:ext cx="2534513" cy="1900885"/>
          </a:xfrm>
          <a:prstGeom prst="rect">
            <a:avLst/>
          </a:prstGeom>
        </p:spPr>
      </p:pic>
      <p:pic>
        <p:nvPicPr>
          <p:cNvPr id="43" name="図 4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E0461265-2B57-4E5A-27A4-AFA01AAFB5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098" y="3929860"/>
            <a:ext cx="2925522" cy="2773855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D97C18E-3AEA-80CE-A149-4F0B043DCA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322" y="1878909"/>
            <a:ext cx="2534514" cy="19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0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6C64653-07CD-DD9B-831E-C6B9342383E4}"/>
              </a:ext>
            </a:extLst>
          </p:cNvPr>
          <p:cNvCxnSpPr>
            <a:cxnSpLocks/>
          </p:cNvCxnSpPr>
          <p:nvPr/>
        </p:nvCxnSpPr>
        <p:spPr>
          <a:xfrm>
            <a:off x="5441962" y="1636800"/>
            <a:ext cx="3406763" cy="0"/>
          </a:xfrm>
          <a:prstGeom prst="line">
            <a:avLst/>
          </a:prstGeom>
          <a:ln w="171450" cap="rnd">
            <a:solidFill>
              <a:schemeClr val="accent4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A96B9-E45A-C50B-1CBB-77150A90C84C}"/>
              </a:ext>
            </a:extLst>
          </p:cNvPr>
          <p:cNvSpPr txBox="1"/>
          <p:nvPr/>
        </p:nvSpPr>
        <p:spPr>
          <a:xfrm>
            <a:off x="172995" y="590831"/>
            <a:ext cx="833600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③市民等への普及啓発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149B98-9DE9-D405-C34E-A5D954195260}"/>
              </a:ext>
            </a:extLst>
          </p:cNvPr>
          <p:cNvSpPr txBox="1"/>
          <p:nvPr/>
        </p:nvSpPr>
        <p:spPr>
          <a:xfrm>
            <a:off x="0" y="762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利用促進の体系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EEFE741-5528-55A3-D390-189A9C3D5C47}"/>
              </a:ext>
            </a:extLst>
          </p:cNvPr>
          <p:cNvSpPr txBox="1"/>
          <p:nvPr/>
        </p:nvSpPr>
        <p:spPr>
          <a:xfrm>
            <a:off x="172995" y="1339697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試行：地域材の小４図工木工キット＋普及啓発のデジタル絵本</a:t>
            </a:r>
          </a:p>
        </p:txBody>
      </p:sp>
      <p:pic>
        <p:nvPicPr>
          <p:cNvPr id="8" name="図 7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1F3E1FF0-F086-EDCF-1EEB-D7A32E14E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1933100"/>
            <a:ext cx="4132435" cy="2273276"/>
          </a:xfrm>
          <a:prstGeom prst="rect">
            <a:avLst/>
          </a:prstGeom>
        </p:spPr>
      </p:pic>
      <p:pic>
        <p:nvPicPr>
          <p:cNvPr id="39" name="図 38" descr="ゲーム画面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9A18492A-798B-CBF4-5C42-CF0F2AC2A1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4381665"/>
            <a:ext cx="4132435" cy="2273276"/>
          </a:xfrm>
          <a:prstGeom prst="rect">
            <a:avLst/>
          </a:prstGeom>
        </p:spPr>
      </p:pic>
      <p:pic>
        <p:nvPicPr>
          <p:cNvPr id="53" name="図 5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4E96A9AB-578A-C7BB-DADE-CBA6C79794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92" y="4381665"/>
            <a:ext cx="4132435" cy="2273276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3FDF63E-3240-AFEB-4996-F32250B5A8FE}"/>
              </a:ext>
            </a:extLst>
          </p:cNvPr>
          <p:cNvSpPr txBox="1"/>
          <p:nvPr/>
        </p:nvSpPr>
        <p:spPr>
          <a:xfrm>
            <a:off x="4716293" y="2579473"/>
            <a:ext cx="3792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やスマホで進める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分岐型ストーリー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34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のゴール）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39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A621831C-F511-3209-4B3D-D137B52B7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1940202"/>
            <a:ext cx="4132435" cy="2273276"/>
          </a:xfrm>
          <a:prstGeom prst="rect">
            <a:avLst/>
          </a:prstGeom>
        </p:spPr>
      </p:pic>
      <p:pic>
        <p:nvPicPr>
          <p:cNvPr id="12" name="図 11" descr="ダイアグラム&#10;&#10;自動的に生成された説明">
            <a:extLst>
              <a:ext uri="{FF2B5EF4-FFF2-40B4-BE49-F238E27FC236}">
                <a16:creationId xmlns:a16="http://schemas.microsoft.com/office/drawing/2014/main" id="{78E2735B-9CF8-4D6F-8FA3-EC9797FAA7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3" y="4381665"/>
            <a:ext cx="4247845" cy="2496336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6C64653-07CD-DD9B-831E-C6B9342383E4}"/>
              </a:ext>
            </a:extLst>
          </p:cNvPr>
          <p:cNvCxnSpPr>
            <a:cxnSpLocks/>
          </p:cNvCxnSpPr>
          <p:nvPr/>
        </p:nvCxnSpPr>
        <p:spPr>
          <a:xfrm>
            <a:off x="5441962" y="1636800"/>
            <a:ext cx="3406763" cy="0"/>
          </a:xfrm>
          <a:prstGeom prst="line">
            <a:avLst/>
          </a:prstGeom>
          <a:ln w="171450" cap="rnd">
            <a:solidFill>
              <a:schemeClr val="accent4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A96B9-E45A-C50B-1CBB-77150A90C84C}"/>
              </a:ext>
            </a:extLst>
          </p:cNvPr>
          <p:cNvSpPr txBox="1"/>
          <p:nvPr/>
        </p:nvSpPr>
        <p:spPr>
          <a:xfrm>
            <a:off x="172995" y="590831"/>
            <a:ext cx="833600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③市民等への普及啓発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149B98-9DE9-D405-C34E-A5D954195260}"/>
              </a:ext>
            </a:extLst>
          </p:cNvPr>
          <p:cNvSpPr txBox="1"/>
          <p:nvPr/>
        </p:nvSpPr>
        <p:spPr>
          <a:xfrm>
            <a:off x="0" y="762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利用促進の体系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EEFE741-5528-55A3-D390-189A9C3D5C47}"/>
              </a:ext>
            </a:extLst>
          </p:cNvPr>
          <p:cNvSpPr txBox="1"/>
          <p:nvPr/>
        </p:nvSpPr>
        <p:spPr>
          <a:xfrm>
            <a:off x="172995" y="1339697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試行：地域材の小４図工木工キット＋普及啓発のデジタル絵本</a:t>
            </a:r>
          </a:p>
        </p:txBody>
      </p:sp>
      <p:pic>
        <p:nvPicPr>
          <p:cNvPr id="9" name="図 8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3F7A997F-687E-1637-79C4-50D194BA91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90" y="1940202"/>
            <a:ext cx="4132435" cy="2273276"/>
          </a:xfrm>
          <a:prstGeom prst="rect">
            <a:avLst/>
          </a:prstGeom>
        </p:spPr>
      </p:pic>
      <p:pic>
        <p:nvPicPr>
          <p:cNvPr id="15" name="図 1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A45D7816-21F5-B1C7-DF42-80ED251171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90" y="4153000"/>
            <a:ext cx="4132435" cy="25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1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31A1EA-472C-1782-50FC-CF607CFD8234}"/>
              </a:ext>
            </a:extLst>
          </p:cNvPr>
          <p:cNvSpPr txBox="1"/>
          <p:nvPr/>
        </p:nvSpPr>
        <p:spPr>
          <a:xfrm>
            <a:off x="0" y="7620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まとめ：札幌市における道産木材利用促進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394EB58-14F5-C5FE-48CB-DD1B333A89A3}"/>
              </a:ext>
            </a:extLst>
          </p:cNvPr>
          <p:cNvSpPr/>
          <p:nvPr/>
        </p:nvSpPr>
        <p:spPr>
          <a:xfrm>
            <a:off x="2370500" y="532701"/>
            <a:ext cx="4205900" cy="28124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4F994B1-E169-E33B-0C2A-701963454CD6}"/>
              </a:ext>
            </a:extLst>
          </p:cNvPr>
          <p:cNvSpPr/>
          <p:nvPr/>
        </p:nvSpPr>
        <p:spPr>
          <a:xfrm>
            <a:off x="366100" y="3039058"/>
            <a:ext cx="4205900" cy="28124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7C298A5-278A-0C48-E71A-219BF93FC42D}"/>
              </a:ext>
            </a:extLst>
          </p:cNvPr>
          <p:cNvSpPr/>
          <p:nvPr/>
        </p:nvSpPr>
        <p:spPr>
          <a:xfrm>
            <a:off x="4580997" y="2988535"/>
            <a:ext cx="4205900" cy="28124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506AC6-C7B3-E4C5-AC3E-0E4A7A63537E}"/>
              </a:ext>
            </a:extLst>
          </p:cNvPr>
          <p:cNvSpPr txBox="1"/>
          <p:nvPr/>
        </p:nvSpPr>
        <p:spPr>
          <a:xfrm>
            <a:off x="366100" y="3282856"/>
            <a:ext cx="4187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②民間建築物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（住宅・非住宅）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での利用を促進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1AB5D7-3ABE-6D6A-EB19-48F6C38A1C4B}"/>
              </a:ext>
            </a:extLst>
          </p:cNvPr>
          <p:cNvSpPr txBox="1"/>
          <p:nvPr/>
        </p:nvSpPr>
        <p:spPr>
          <a:xfrm>
            <a:off x="4553201" y="3550329"/>
            <a:ext cx="424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③市民等への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普及啓発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0501B3-5F68-8FCC-9C4C-81685E65EAC4}"/>
              </a:ext>
            </a:extLst>
          </p:cNvPr>
          <p:cNvSpPr txBox="1"/>
          <p:nvPr/>
        </p:nvSpPr>
        <p:spPr>
          <a:xfrm>
            <a:off x="2248285" y="2198586"/>
            <a:ext cx="4288353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✓継続することが大事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D661A7-DE81-7868-0BE0-605AE922F307}"/>
              </a:ext>
            </a:extLst>
          </p:cNvPr>
          <p:cNvSpPr txBox="1"/>
          <p:nvPr/>
        </p:nvSpPr>
        <p:spPr>
          <a:xfrm>
            <a:off x="185097" y="4989724"/>
            <a:ext cx="4288353" cy="10772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✓最大の目標</a:t>
            </a:r>
            <a:endParaRPr kumimoji="1" lang="en-US" altLang="ja-JP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✓効果的な取組の模索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C3158B-E58A-3D26-C790-AD82878D33AB}"/>
              </a:ext>
            </a:extLst>
          </p:cNvPr>
          <p:cNvSpPr txBox="1"/>
          <p:nvPr/>
        </p:nvSpPr>
        <p:spPr>
          <a:xfrm>
            <a:off x="4753003" y="4980199"/>
            <a:ext cx="3877985" cy="10772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✓札幌市が取り組む</a:t>
            </a:r>
            <a:endParaRPr kumimoji="1" lang="en-US" altLang="ja-JP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べき</a:t>
            </a:r>
            <a:endParaRPr kumimoji="1" lang="en-US" altLang="ja-JP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DF9CC7-E2E6-04FE-0797-439CA9A7DF98}"/>
              </a:ext>
            </a:extLst>
          </p:cNvPr>
          <p:cNvSpPr txBox="1"/>
          <p:nvPr/>
        </p:nvSpPr>
        <p:spPr>
          <a:xfrm>
            <a:off x="2298911" y="1040727"/>
            <a:ext cx="418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①公共建築物での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利用促進を継続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21836A-06BF-1272-C000-6479FB6E7E04}"/>
              </a:ext>
            </a:extLst>
          </p:cNvPr>
          <p:cNvSpPr txBox="1"/>
          <p:nvPr/>
        </p:nvSpPr>
        <p:spPr>
          <a:xfrm>
            <a:off x="185097" y="6286958"/>
            <a:ext cx="7939728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⇒行政計画「札幌市森づくり基本方針」で明示する予定</a:t>
            </a:r>
          </a:p>
        </p:txBody>
      </p:sp>
    </p:spTree>
    <p:extLst>
      <p:ext uri="{BB962C8B-B14F-4D97-AF65-F5344CB8AC3E}">
        <p14:creationId xmlns:p14="http://schemas.microsoft.com/office/powerpoint/2010/main" val="375510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" y="592152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中央区役所（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内装等で使用予定）　イメージ図　</a:t>
            </a:r>
          </a:p>
        </p:txBody>
      </p:sp>
      <p:pic>
        <p:nvPicPr>
          <p:cNvPr id="4" name="図 3" descr="道路の脇にある建物&#10;&#10;中程度の精度で自動的に生成された説明">
            <a:extLst>
              <a:ext uri="{FF2B5EF4-FFF2-40B4-BE49-F238E27FC236}">
                <a16:creationId xmlns:a16="http://schemas.microsoft.com/office/drawing/2014/main" id="{CEA33E86-D978-8374-A9FC-64FF088B8A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14" y="599420"/>
            <a:ext cx="8707772" cy="522745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8FC0CF-B84D-38C3-DE05-7B9B8A1C33D4}"/>
              </a:ext>
            </a:extLst>
          </p:cNvPr>
          <p:cNvSpPr txBox="1"/>
          <p:nvPr/>
        </p:nvSpPr>
        <p:spPr>
          <a:xfrm>
            <a:off x="0" y="7620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道産木材の利用（予定）</a:t>
            </a:r>
          </a:p>
        </p:txBody>
      </p:sp>
    </p:spTree>
    <p:extLst>
      <p:ext uri="{BB962C8B-B14F-4D97-AF65-F5344CB8AC3E}">
        <p14:creationId xmlns:p14="http://schemas.microsoft.com/office/powerpoint/2010/main" val="171367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>
            <a:cxnSpLocks/>
          </p:cNvCxnSpPr>
          <p:nvPr/>
        </p:nvCxnSpPr>
        <p:spPr>
          <a:xfrm>
            <a:off x="2613025" y="2139946"/>
            <a:ext cx="5807075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0" y="716605"/>
            <a:ext cx="9374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札幌市公共建築物等における木材の利用の促進に関する方針</a:t>
            </a:r>
            <a:r>
              <a:rPr kumimoji="1" lang="en-US" altLang="ja-JP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(H25)</a:t>
            </a:r>
            <a:endParaRPr kumimoji="1" lang="ja-JP" altLang="en-US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203200" y="6153015"/>
            <a:ext cx="533400" cy="484632"/>
          </a:xfrm>
          <a:prstGeom prst="rightArrow">
            <a:avLst/>
          </a:prstGeom>
          <a:solidFill>
            <a:schemeClr val="bg1"/>
          </a:solidFill>
          <a:ln w="82550" cap="rnd">
            <a:solidFill>
              <a:schemeClr val="bg1">
                <a:lumMod val="65000"/>
              </a:schemeClr>
            </a:solidFill>
            <a:beve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39800" y="6161032"/>
            <a:ext cx="6950942" cy="46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H25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年より市有施設における道産木材の利用推進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FA8A7F3-E971-76C3-9557-A2135F4A0C47}"/>
              </a:ext>
            </a:extLst>
          </p:cNvPr>
          <p:cNvCxnSpPr>
            <a:cxnSpLocks/>
          </p:cNvCxnSpPr>
          <p:nvPr/>
        </p:nvCxnSpPr>
        <p:spPr>
          <a:xfrm>
            <a:off x="366183" y="2613021"/>
            <a:ext cx="5834592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CDC6420-2D99-9722-E7E7-5C8D2E217EB0}"/>
              </a:ext>
            </a:extLst>
          </p:cNvPr>
          <p:cNvCxnSpPr>
            <a:cxnSpLocks/>
          </p:cNvCxnSpPr>
          <p:nvPr/>
        </p:nvCxnSpPr>
        <p:spPr>
          <a:xfrm>
            <a:off x="5695950" y="4708521"/>
            <a:ext cx="2851150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F786B50-74D2-A6F4-75A1-FC75CC94F179}"/>
              </a:ext>
            </a:extLst>
          </p:cNvPr>
          <p:cNvCxnSpPr>
            <a:cxnSpLocks/>
          </p:cNvCxnSpPr>
          <p:nvPr/>
        </p:nvCxnSpPr>
        <p:spPr>
          <a:xfrm>
            <a:off x="342900" y="5175246"/>
            <a:ext cx="7743825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03200" y="1341905"/>
            <a:ext cx="8699862" cy="44627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 </a:t>
            </a:r>
            <a:r>
              <a:rPr lang="ja-JP" altLang="ja-JP" sz="2800" dirty="0"/>
              <a:t>（目的）</a:t>
            </a:r>
          </a:p>
          <a:p>
            <a:pPr lvl="0"/>
            <a:r>
              <a:rPr lang="ja-JP" altLang="ja-JP" sz="2800" dirty="0"/>
              <a:t>この方針は、「公共建築物等における木材の利用の促進に関する法律」</a:t>
            </a:r>
            <a:r>
              <a:rPr lang="en-US" altLang="ja-JP" sz="2800" dirty="0"/>
              <a:t>…</a:t>
            </a:r>
            <a:r>
              <a:rPr lang="ja-JP" altLang="ja-JP" sz="2800" dirty="0"/>
              <a:t>の規定に基づき、北海道が定めた「北海道地域材利用推進方針</a:t>
            </a:r>
            <a:r>
              <a:rPr lang="ja-JP" altLang="en-US" sz="2800" dirty="0"/>
              <a:t>」</a:t>
            </a:r>
            <a:r>
              <a:rPr lang="en-US" altLang="ja-JP" sz="2800" dirty="0"/>
              <a:t>…</a:t>
            </a:r>
            <a:r>
              <a:rPr lang="ja-JP" altLang="ja-JP" sz="2800" dirty="0"/>
              <a:t>に即して策定するものであり</a:t>
            </a:r>
            <a:r>
              <a:rPr lang="en-US" altLang="ja-JP" sz="2800" dirty="0"/>
              <a:t>…</a:t>
            </a:r>
            <a:r>
              <a:rPr lang="ja-JP" altLang="ja-JP" sz="2800" dirty="0" err="1"/>
              <a:t>。</a:t>
            </a:r>
            <a:endParaRPr lang="ja-JP" altLang="ja-JP" sz="2800" dirty="0"/>
          </a:p>
          <a:p>
            <a:r>
              <a:rPr lang="en-US" altLang="ja-JP" sz="2800" dirty="0"/>
              <a:t>  </a:t>
            </a:r>
            <a:endParaRPr lang="ja-JP" altLang="ja-JP" sz="2800" dirty="0"/>
          </a:p>
          <a:p>
            <a:r>
              <a:rPr lang="ja-JP" altLang="ja-JP" sz="2800" dirty="0"/>
              <a:t>（市有施設における地域材の利用の促進）</a:t>
            </a:r>
          </a:p>
          <a:p>
            <a:pPr lvl="0"/>
            <a:r>
              <a:rPr lang="ja-JP" altLang="ja-JP" sz="2800" dirty="0"/>
              <a:t>市は、市有施設の整備において、可能な限り、地域材での木造化の促進又は内装等の木質化に努めるものとする。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176433-D62E-8871-57FE-D13381CCD764}"/>
              </a:ext>
            </a:extLst>
          </p:cNvPr>
          <p:cNvSpPr txBox="1"/>
          <p:nvPr/>
        </p:nvSpPr>
        <p:spPr>
          <a:xfrm>
            <a:off x="0" y="2857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木材利用に関する札幌市の方針</a:t>
            </a:r>
          </a:p>
        </p:txBody>
      </p:sp>
    </p:spTree>
    <p:extLst>
      <p:ext uri="{BB962C8B-B14F-4D97-AF65-F5344CB8AC3E}">
        <p14:creationId xmlns:p14="http://schemas.microsoft.com/office/powerpoint/2010/main" val="372786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2946400" y="4262961"/>
            <a:ext cx="2794000" cy="0"/>
          </a:xfrm>
          <a:prstGeom prst="line">
            <a:avLst/>
          </a:prstGeom>
          <a:ln w="825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0" y="7620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発注時における仕様書の記載例</a:t>
            </a:r>
            <a:endParaRPr kumimoji="1" lang="ja-JP" altLang="en-US" dirty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5507" y="5378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+mn-ea"/>
              </a:rPr>
              <a:t>○工事</a:t>
            </a:r>
            <a:endParaRPr kumimoji="1" lang="ja-JP" altLang="en-US" sz="16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344" y="937975"/>
            <a:ext cx="8709312" cy="538010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4759" y="3872744"/>
            <a:ext cx="1620957" cy="5232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材料指定</a:t>
            </a:r>
          </a:p>
        </p:txBody>
      </p:sp>
    </p:spTree>
    <p:extLst>
      <p:ext uri="{BB962C8B-B14F-4D97-AF65-F5344CB8AC3E}">
        <p14:creationId xmlns:p14="http://schemas.microsoft.com/office/powerpoint/2010/main" val="297182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>
            <a:off x="502633" y="3390892"/>
            <a:ext cx="6696000" cy="0"/>
          </a:xfrm>
          <a:prstGeom prst="line">
            <a:avLst/>
          </a:prstGeom>
          <a:ln w="825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815901" y="2984493"/>
            <a:ext cx="8028000" cy="0"/>
          </a:xfrm>
          <a:prstGeom prst="line">
            <a:avLst/>
          </a:prstGeom>
          <a:ln w="825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0" y="7620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発注時における仕様書の記載例</a:t>
            </a:r>
            <a:endParaRPr kumimoji="1" lang="ja-JP" altLang="en-US" dirty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5507" y="5378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+mn-ea"/>
              </a:rPr>
              <a:t>○工事</a:t>
            </a:r>
            <a:endParaRPr kumimoji="1" lang="ja-JP" altLang="en-US" sz="16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899" y="979737"/>
            <a:ext cx="2540001" cy="18064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49" y="2525980"/>
            <a:ext cx="8745784" cy="18060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09404" y="5616653"/>
            <a:ext cx="7725192" cy="5232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指定のない木材においても、地域材使用を推奨</a:t>
            </a:r>
          </a:p>
        </p:txBody>
      </p:sp>
    </p:spTree>
    <p:extLst>
      <p:ext uri="{BB962C8B-B14F-4D97-AF65-F5344CB8AC3E}">
        <p14:creationId xmlns:p14="http://schemas.microsoft.com/office/powerpoint/2010/main" val="265088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620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森林環境譲与税の活用実績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5FD5CB-AF2B-191C-D96E-ED1CCCEBE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20" y="1558414"/>
            <a:ext cx="6376657" cy="380161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3958F5-FA71-441C-9224-15F6F8F8BC93}"/>
              </a:ext>
            </a:extLst>
          </p:cNvPr>
          <p:cNvSpPr txBox="1"/>
          <p:nvPr/>
        </p:nvSpPr>
        <p:spPr>
          <a:xfrm>
            <a:off x="1228976" y="1119239"/>
            <a:ext cx="59621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 【</a:t>
            </a:r>
            <a:r>
              <a:rPr lang="ja-JP" altLang="en-US" sz="2000" dirty="0"/>
              <a:t>札幌市における森林環境譲与税の活用実績</a:t>
            </a:r>
            <a:r>
              <a:rPr lang="en-US" altLang="ja-JP" sz="2000" dirty="0"/>
              <a:t>】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1728CB-9D25-C5DF-8D57-668505F6574A}"/>
              </a:ext>
            </a:extLst>
          </p:cNvPr>
          <p:cNvSpPr txBox="1"/>
          <p:nvPr/>
        </p:nvSpPr>
        <p:spPr>
          <a:xfrm>
            <a:off x="7249614" y="5080511"/>
            <a:ext cx="7869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/>
              <a:t> </a:t>
            </a:r>
            <a:r>
              <a:rPr lang="ja-JP" altLang="en-US" sz="1100" dirty="0"/>
              <a:t>（千円）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FD1D323-3A21-0912-41F3-79F4F70F44CB}"/>
              </a:ext>
            </a:extLst>
          </p:cNvPr>
          <p:cNvCxnSpPr>
            <a:cxnSpLocks/>
          </p:cNvCxnSpPr>
          <p:nvPr/>
        </p:nvCxnSpPr>
        <p:spPr>
          <a:xfrm>
            <a:off x="4276725" y="3028950"/>
            <a:ext cx="1332000" cy="0"/>
          </a:xfrm>
          <a:prstGeom prst="line">
            <a:avLst/>
          </a:prstGeom>
          <a:ln w="825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8B7A57-2F0E-E31F-9CBB-A8720DE8ED84}"/>
              </a:ext>
            </a:extLst>
          </p:cNvPr>
          <p:cNvSpPr txBox="1"/>
          <p:nvPr/>
        </p:nvSpPr>
        <p:spPr>
          <a:xfrm>
            <a:off x="771525" y="5772065"/>
            <a:ext cx="4889211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木材利用が主体</a:t>
            </a:r>
          </a:p>
          <a:p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（公共建築物等の道産木材利用）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497953F-B942-1B01-8814-DDE16A94C9AE}"/>
              </a:ext>
            </a:extLst>
          </p:cNvPr>
          <p:cNvSpPr/>
          <p:nvPr/>
        </p:nvSpPr>
        <p:spPr>
          <a:xfrm>
            <a:off x="771525" y="895350"/>
            <a:ext cx="7350755" cy="46291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92FAD4-8785-1381-C5D7-4C2F95D45BB2}"/>
              </a:ext>
            </a:extLst>
          </p:cNvPr>
          <p:cNvSpPr txBox="1"/>
          <p:nvPr/>
        </p:nvSpPr>
        <p:spPr>
          <a:xfrm>
            <a:off x="5660736" y="5971376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0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「これがよい」という話</a:t>
            </a:r>
            <a:endParaRPr kumimoji="1" lang="en-US" altLang="ja-JP" sz="2000" dirty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ではありません</a:t>
            </a:r>
          </a:p>
        </p:txBody>
      </p:sp>
    </p:spTree>
    <p:extLst>
      <p:ext uri="{BB962C8B-B14F-4D97-AF65-F5344CB8AC3E}">
        <p14:creationId xmlns:p14="http://schemas.microsoft.com/office/powerpoint/2010/main" val="42899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4325" y="290578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　利用促進の取組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-209550" y="3429000"/>
            <a:ext cx="96583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0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8D1A3DF-70B7-D9F8-1C8A-A71C88746B32}"/>
              </a:ext>
            </a:extLst>
          </p:cNvPr>
          <p:cNvCxnSpPr>
            <a:cxnSpLocks/>
          </p:cNvCxnSpPr>
          <p:nvPr/>
        </p:nvCxnSpPr>
        <p:spPr>
          <a:xfrm>
            <a:off x="818243" y="3178637"/>
            <a:ext cx="3088739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0" y="7620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利用促進の取組の前提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6972" y="5366436"/>
            <a:ext cx="7729585" cy="10772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札幌市においても、</a:t>
            </a:r>
            <a:endParaRPr kumimoji="1" lang="en-US" altLang="ja-JP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「本格的な」木材利用推進の取組が必要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0B85D5-5D7B-A69B-9C94-37548AFB6FBE}"/>
              </a:ext>
            </a:extLst>
          </p:cNvPr>
          <p:cNvSpPr txBox="1"/>
          <p:nvPr/>
        </p:nvSpPr>
        <p:spPr>
          <a:xfrm>
            <a:off x="1098351" y="3888304"/>
            <a:ext cx="17235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公共建築物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CF0635-657A-9AAD-25B1-FF5F17DCE993}"/>
              </a:ext>
            </a:extLst>
          </p:cNvPr>
          <p:cNvSpPr txBox="1"/>
          <p:nvPr/>
        </p:nvSpPr>
        <p:spPr>
          <a:xfrm>
            <a:off x="3749291" y="3894294"/>
            <a:ext cx="48013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建築物一般（民間建築物を含む）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DB4E582A-648A-8B75-3183-575B7BD4805F}"/>
              </a:ext>
            </a:extLst>
          </p:cNvPr>
          <p:cNvSpPr/>
          <p:nvPr/>
        </p:nvSpPr>
        <p:spPr>
          <a:xfrm>
            <a:off x="3003829" y="4135694"/>
            <a:ext cx="563533" cy="3607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B3CCB3-8587-1134-AE4E-5D161DF85B77}"/>
              </a:ext>
            </a:extLst>
          </p:cNvPr>
          <p:cNvSpPr txBox="1"/>
          <p:nvPr/>
        </p:nvSpPr>
        <p:spPr>
          <a:xfrm>
            <a:off x="1098351" y="3518972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これまで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2752F4-CAB5-02A8-55C3-C2A8757050F1}"/>
              </a:ext>
            </a:extLst>
          </p:cNvPr>
          <p:cNvSpPr txBox="1"/>
          <p:nvPr/>
        </p:nvSpPr>
        <p:spPr>
          <a:xfrm>
            <a:off x="3749291" y="3521375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法改正後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3E0B6F-094C-3321-F8D1-FA914803873B}"/>
              </a:ext>
            </a:extLst>
          </p:cNvPr>
          <p:cNvSpPr txBox="1"/>
          <p:nvPr/>
        </p:nvSpPr>
        <p:spPr>
          <a:xfrm>
            <a:off x="0" y="697591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「脱炭素社会の実現に資する等のための建築物等における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木材の利用の促進に関する法律（令和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CD49DE-D47C-9B5F-3E98-99843EFCFE32}"/>
              </a:ext>
            </a:extLst>
          </p:cNvPr>
          <p:cNvSpPr txBox="1"/>
          <p:nvPr/>
        </p:nvSpPr>
        <p:spPr>
          <a:xfrm>
            <a:off x="296972" y="2883775"/>
            <a:ext cx="852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○すべての一般建築物において木材利用の推進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5DE0494-B088-39CC-E27C-3F570832EC2A}"/>
              </a:ext>
            </a:extLst>
          </p:cNvPr>
          <p:cNvCxnSpPr>
            <a:cxnSpLocks/>
          </p:cNvCxnSpPr>
          <p:nvPr/>
        </p:nvCxnSpPr>
        <p:spPr>
          <a:xfrm>
            <a:off x="2543695" y="2217909"/>
            <a:ext cx="4172989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CC2A45-6DD1-2C22-C94B-2BD98569FE4B}"/>
              </a:ext>
            </a:extLst>
          </p:cNvPr>
          <p:cNvSpPr txBox="1"/>
          <p:nvPr/>
        </p:nvSpPr>
        <p:spPr>
          <a:xfrm>
            <a:off x="296972" y="1916354"/>
            <a:ext cx="812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○木材利用が脱炭素社会の実現に資する旨を明示</a:t>
            </a:r>
          </a:p>
        </p:txBody>
      </p:sp>
    </p:spTree>
    <p:extLst>
      <p:ext uri="{BB962C8B-B14F-4D97-AF65-F5344CB8AC3E}">
        <p14:creationId xmlns:p14="http://schemas.microsoft.com/office/powerpoint/2010/main" val="207864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9C323DB-5D66-9362-383E-9586D0AB5CDA}"/>
              </a:ext>
            </a:extLst>
          </p:cNvPr>
          <p:cNvCxnSpPr>
            <a:cxnSpLocks/>
          </p:cNvCxnSpPr>
          <p:nvPr/>
        </p:nvCxnSpPr>
        <p:spPr>
          <a:xfrm>
            <a:off x="2015276" y="3070572"/>
            <a:ext cx="4959102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8B70973-1EED-6726-AAE3-267C85B448D0}"/>
              </a:ext>
            </a:extLst>
          </p:cNvPr>
          <p:cNvCxnSpPr>
            <a:cxnSpLocks/>
          </p:cNvCxnSpPr>
          <p:nvPr/>
        </p:nvCxnSpPr>
        <p:spPr>
          <a:xfrm>
            <a:off x="868120" y="3502833"/>
            <a:ext cx="1790059" cy="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26995" y="2202255"/>
            <a:ext cx="85507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✓国産材も重要、市産材も重要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✓ただ、札幌市が北海道における木材の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一大消費地であることを意識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31A1EA-472C-1782-50FC-CF607CFD8234}"/>
              </a:ext>
            </a:extLst>
          </p:cNvPr>
          <p:cNvSpPr txBox="1"/>
          <p:nvPr/>
        </p:nvSpPr>
        <p:spPr>
          <a:xfrm>
            <a:off x="0" y="7620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札幌市が進める利用促進の考え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A96B9-E45A-C50B-1CBB-77150A90C84C}"/>
              </a:ext>
            </a:extLst>
          </p:cNvPr>
          <p:cNvSpPr txBox="1"/>
          <p:nvPr/>
        </p:nvSpPr>
        <p:spPr>
          <a:xfrm>
            <a:off x="426995" y="573728"/>
            <a:ext cx="716093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札幌市では「道産木材」の利用を推進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EFD53A-E784-AF2C-13C0-3043A76C6A53}"/>
              </a:ext>
            </a:extLst>
          </p:cNvPr>
          <p:cNvCxnSpPr>
            <a:cxnSpLocks/>
          </p:cNvCxnSpPr>
          <p:nvPr/>
        </p:nvCxnSpPr>
        <p:spPr>
          <a:xfrm>
            <a:off x="2701177" y="1050579"/>
            <a:ext cx="2160000" cy="0"/>
          </a:xfrm>
          <a:prstGeom prst="line">
            <a:avLst/>
          </a:prstGeom>
          <a:ln w="28575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FC0C39-1CE4-57FD-B548-59DAA6E146D1}"/>
              </a:ext>
            </a:extLst>
          </p:cNvPr>
          <p:cNvSpPr txBox="1"/>
          <p:nvPr/>
        </p:nvSpPr>
        <p:spPr>
          <a:xfrm>
            <a:off x="2658179" y="1139196"/>
            <a:ext cx="473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・道内の森林から産出され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・道内で加工されたもの　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C46453E-FED5-B7D9-9428-6A310E682677}"/>
              </a:ext>
            </a:extLst>
          </p:cNvPr>
          <p:cNvSpPr/>
          <p:nvPr/>
        </p:nvSpPr>
        <p:spPr>
          <a:xfrm>
            <a:off x="668252" y="4097444"/>
            <a:ext cx="7336906" cy="2084062"/>
          </a:xfrm>
          <a:prstGeom prst="roundRect">
            <a:avLst>
              <a:gd name="adj" fmla="val 121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F4309C-64E5-260A-4621-DEACFFBEB423}"/>
              </a:ext>
            </a:extLst>
          </p:cNvPr>
          <p:cNvSpPr txBox="1"/>
          <p:nvPr/>
        </p:nvSpPr>
        <p:spPr>
          <a:xfrm>
            <a:off x="870616" y="416943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u="sng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市産材について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EBA749-809C-A7AB-FFA4-35410C1F8794}"/>
              </a:ext>
            </a:extLst>
          </p:cNvPr>
          <p:cNvSpPr txBox="1"/>
          <p:nvPr/>
        </p:nvSpPr>
        <p:spPr>
          <a:xfrm>
            <a:off x="1742701" y="5658286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「地域の木材」の関心を高める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787E4F-ACF0-D981-91E0-ED9102245F2F}"/>
              </a:ext>
            </a:extLst>
          </p:cNvPr>
          <p:cNvSpPr txBox="1"/>
          <p:nvPr/>
        </p:nvSpPr>
        <p:spPr>
          <a:xfrm>
            <a:off x="1120473" y="4664584"/>
            <a:ext cx="762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普及啓発の効果に着目した利用を進める</a:t>
            </a: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B7D440AB-CAE4-9770-BCF1-0B4024428F16}"/>
              </a:ext>
            </a:extLst>
          </p:cNvPr>
          <p:cNvSpPr/>
          <p:nvPr/>
        </p:nvSpPr>
        <p:spPr>
          <a:xfrm>
            <a:off x="4285763" y="5212390"/>
            <a:ext cx="484632" cy="376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714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</TotalTime>
  <Words>879</Words>
  <Application>Microsoft Office PowerPoint</Application>
  <PresentationFormat>画面に合わせる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BIZ UDPゴシック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09.上田　剛</dc:creator>
  <cp:lastModifiedBy>nouka</cp:lastModifiedBy>
  <cp:revision>49</cp:revision>
  <cp:lastPrinted>2024-02-29T03:03:22Z</cp:lastPrinted>
  <dcterms:created xsi:type="dcterms:W3CDTF">2021-11-04T12:21:34Z</dcterms:created>
  <dcterms:modified xsi:type="dcterms:W3CDTF">2024-03-06T01:20:09Z</dcterms:modified>
</cp:coreProperties>
</file>